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B04C1D-4781-4A07-A761-8C3E52A398A4}" v="23" dt="2020-04-14T15:10:50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" userId="ca3b6543-b9db-4b61-94b5-d3a2200ef35c" providerId="ADAL" clId="{AEB04C1D-4781-4A07-A761-8C3E52A398A4}"/>
    <pc:docChg chg="custSel addSld modSld">
      <pc:chgData name="Marty" userId="ca3b6543-b9db-4b61-94b5-d3a2200ef35c" providerId="ADAL" clId="{AEB04C1D-4781-4A07-A761-8C3E52A398A4}" dt="2020-04-14T15:15:03.451" v="280" actId="1076"/>
      <pc:docMkLst>
        <pc:docMk/>
      </pc:docMkLst>
      <pc:sldChg chg="modSp">
        <pc:chgData name="Marty" userId="ca3b6543-b9db-4b61-94b5-d3a2200ef35c" providerId="ADAL" clId="{AEB04C1D-4781-4A07-A761-8C3E52A398A4}" dt="2020-04-14T15:15:03.451" v="280" actId="1076"/>
        <pc:sldMkLst>
          <pc:docMk/>
          <pc:sldMk cId="1988728946" sldId="256"/>
        </pc:sldMkLst>
        <pc:spChg chg="mod">
          <ac:chgData name="Marty" userId="ca3b6543-b9db-4b61-94b5-d3a2200ef35c" providerId="ADAL" clId="{AEB04C1D-4781-4A07-A761-8C3E52A398A4}" dt="2020-04-14T15:11:08.699" v="279" actId="1076"/>
          <ac:spMkLst>
            <pc:docMk/>
            <pc:sldMk cId="1988728946" sldId="256"/>
            <ac:spMk id="9" creationId="{90513AE1-01DF-4E25-B0A3-1CDAE9152FD1}"/>
          </ac:spMkLst>
        </pc:spChg>
        <pc:picChg chg="mod">
          <ac:chgData name="Marty" userId="ca3b6543-b9db-4b61-94b5-d3a2200ef35c" providerId="ADAL" clId="{AEB04C1D-4781-4A07-A761-8C3E52A398A4}" dt="2020-04-14T15:15:03.451" v="280" actId="1076"/>
          <ac:picMkLst>
            <pc:docMk/>
            <pc:sldMk cId="1988728946" sldId="256"/>
            <ac:picMk id="5" creationId="{13679516-683A-4585-BD44-0F7B6EE4982C}"/>
          </ac:picMkLst>
        </pc:picChg>
      </pc:sldChg>
      <pc:sldChg chg="addSp modSp add modAnim">
        <pc:chgData name="Marty" userId="ca3b6543-b9db-4b61-94b5-d3a2200ef35c" providerId="ADAL" clId="{AEB04C1D-4781-4A07-A761-8C3E52A398A4}" dt="2020-04-14T15:09:43.305" v="276"/>
        <pc:sldMkLst>
          <pc:docMk/>
          <pc:sldMk cId="2524872853" sldId="257"/>
        </pc:sldMkLst>
        <pc:spChg chg="add mod">
          <ac:chgData name="Marty" userId="ca3b6543-b9db-4b61-94b5-d3a2200ef35c" providerId="ADAL" clId="{AEB04C1D-4781-4A07-A761-8C3E52A398A4}" dt="2020-04-14T14:50:10.072" v="23" actId="164"/>
          <ac:spMkLst>
            <pc:docMk/>
            <pc:sldMk cId="2524872853" sldId="257"/>
            <ac:spMk id="3" creationId="{6E511744-8F97-4687-AEA1-ED564C9724D0}"/>
          </ac:spMkLst>
        </pc:spChg>
        <pc:spChg chg="add mod">
          <ac:chgData name="Marty" userId="ca3b6543-b9db-4b61-94b5-d3a2200ef35c" providerId="ADAL" clId="{AEB04C1D-4781-4A07-A761-8C3E52A398A4}" dt="2020-04-14T15:07:20.128" v="264" actId="20577"/>
          <ac:spMkLst>
            <pc:docMk/>
            <pc:sldMk cId="2524872853" sldId="257"/>
            <ac:spMk id="6" creationId="{321DE64A-E4D9-457F-90AA-309A22C1A3AD}"/>
          </ac:spMkLst>
        </pc:spChg>
        <pc:spChg chg="add mod">
          <ac:chgData name="Marty" userId="ca3b6543-b9db-4b61-94b5-d3a2200ef35c" providerId="ADAL" clId="{AEB04C1D-4781-4A07-A761-8C3E52A398A4}" dt="2020-04-14T15:05:19.120" v="252" actId="1076"/>
          <ac:spMkLst>
            <pc:docMk/>
            <pc:sldMk cId="2524872853" sldId="257"/>
            <ac:spMk id="7" creationId="{E16C1036-8D60-44A8-8335-B1A948A40109}"/>
          </ac:spMkLst>
        </pc:spChg>
        <pc:spChg chg="add mod">
          <ac:chgData name="Marty" userId="ca3b6543-b9db-4b61-94b5-d3a2200ef35c" providerId="ADAL" clId="{AEB04C1D-4781-4A07-A761-8C3E52A398A4}" dt="2020-04-14T15:07:34.535" v="266" actId="14100"/>
          <ac:spMkLst>
            <pc:docMk/>
            <pc:sldMk cId="2524872853" sldId="257"/>
            <ac:spMk id="8" creationId="{3AD4C96E-C879-42B3-97D5-6551F1A90DEB}"/>
          </ac:spMkLst>
        </pc:spChg>
        <pc:spChg chg="add mod">
          <ac:chgData name="Marty" userId="ca3b6543-b9db-4b61-94b5-d3a2200ef35c" providerId="ADAL" clId="{AEB04C1D-4781-4A07-A761-8C3E52A398A4}" dt="2020-04-14T15:07:41.692" v="268" actId="1076"/>
          <ac:spMkLst>
            <pc:docMk/>
            <pc:sldMk cId="2524872853" sldId="257"/>
            <ac:spMk id="9" creationId="{B7016DD8-37CE-418E-93AD-8CFD94408610}"/>
          </ac:spMkLst>
        </pc:spChg>
        <pc:grpChg chg="add mod">
          <ac:chgData name="Marty" userId="ca3b6543-b9db-4b61-94b5-d3a2200ef35c" providerId="ADAL" clId="{AEB04C1D-4781-4A07-A761-8C3E52A398A4}" dt="2020-04-14T14:50:10.072" v="23" actId="164"/>
          <ac:grpSpMkLst>
            <pc:docMk/>
            <pc:sldMk cId="2524872853" sldId="257"/>
            <ac:grpSpMk id="4" creationId="{E05964E8-2672-4ED4-993F-8277C7842308}"/>
          </ac:grpSpMkLst>
        </pc:grpChg>
        <pc:picChg chg="add mod modCrop">
          <ac:chgData name="Marty" userId="ca3b6543-b9db-4b61-94b5-d3a2200ef35c" providerId="ADAL" clId="{AEB04C1D-4781-4A07-A761-8C3E52A398A4}" dt="2020-04-14T14:50:10.072" v="23" actId="164"/>
          <ac:picMkLst>
            <pc:docMk/>
            <pc:sldMk cId="2524872853" sldId="257"/>
            <ac:picMk id="2" creationId="{8F319E68-0013-40E4-8942-24B6E230067C}"/>
          </ac:picMkLst>
        </pc:picChg>
        <pc:picChg chg="add mod modCrop">
          <ac:chgData name="Marty" userId="ca3b6543-b9db-4b61-94b5-d3a2200ef35c" providerId="ADAL" clId="{AEB04C1D-4781-4A07-A761-8C3E52A398A4}" dt="2020-04-14T15:08:24.057" v="272" actId="732"/>
          <ac:picMkLst>
            <pc:docMk/>
            <pc:sldMk cId="2524872853" sldId="257"/>
            <ac:picMk id="5" creationId="{E187BA4F-77AF-492F-8DB1-AEA92E903116}"/>
          </ac:picMkLst>
        </pc:picChg>
        <pc:picChg chg="add mod modCrop">
          <ac:chgData name="Marty" userId="ca3b6543-b9db-4b61-94b5-d3a2200ef35c" providerId="ADAL" clId="{AEB04C1D-4781-4A07-A761-8C3E52A398A4}" dt="2020-04-14T15:08:15.013" v="271" actId="1076"/>
          <ac:picMkLst>
            <pc:docMk/>
            <pc:sldMk cId="2524872853" sldId="257"/>
            <ac:picMk id="10" creationId="{3AEC6021-B250-4476-90F2-B9F24EC9F5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BE46-66BF-4949-8872-D03E1688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6F2E8-5883-46D8-971D-6B6F0FC65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AAD6A-4B09-45BF-9933-700E577C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C82C-106C-444A-A4F8-650CEC0D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12128-5A95-454D-9CE0-5B2B235F2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7BB-D7DF-4757-9D8A-838765E4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C0F17-0A22-4D64-BC48-D0C70DC75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EBD7F-ECF4-416A-85A5-BEB06B5B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A9178-4322-49D2-ACBE-AD2D7BD7B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775F9-5038-4A62-87B9-F1803762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0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1E7836-C32C-4BBF-A1F2-45F56CDE76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B58C8-6B28-4E0A-B924-1566B87A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2AEC9-294A-476E-8114-015D2ACE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8C4D-683E-47A8-A194-F49AC932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63A59-F075-4E5F-967B-F5E6A989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705B0-64CB-408A-B0F8-7415BDE5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54CC-E13A-4C6B-A2D3-2B7B9CBD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177AB-BB60-4AED-9F26-28EB60206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26B0A-5FF6-4766-B702-CC3F4322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1133-3981-4692-8249-29D87D7C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C669-5CB1-4CFF-97F7-CE7E07B8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6F6AE-1992-473F-9C44-85945800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D2291-C4C3-4228-A8CA-28B96993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E844F-CB51-43A2-B4F6-7D18E0EC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27078-4D22-4D28-9D13-2978115E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9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D3CC-7876-4813-8221-4630EF17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14259-E3F7-4070-8FE5-1B7AF6AA8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C5197-6F91-4B57-914E-5791C38CF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BC299-3C87-4879-ADE7-65E1D0F5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0C20-7C34-4A43-B57B-917B76C4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C91E1-D3FF-4D9F-AE36-A40AC539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9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3253-CB3B-4168-82BF-0109EBB9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AD59C-21DF-466B-90EB-9AF1AE981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480B79-41C9-4CE7-937F-82633894B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3962B-66B0-41F1-81F2-8C711219F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3FCBD1-1325-493C-A197-FA0E8514F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0D76C3-20DA-47BB-98C7-AAE4CDCA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7ABDB-E636-485A-8E0F-DBECE705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A4A5BB-AA70-41F8-AD0F-5D58878CD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375AF-2C9A-4061-8819-D969E6394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1FF6-22E0-4758-815E-5D07354F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05C30-66F6-4B49-ABA2-E5BC9F00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78DDD-89F2-481E-B28C-9AF3A001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9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9324A-BF43-40A2-B46A-8A0C2176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4427C1-015D-4237-AAE6-9FDA838CE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69A4E-D251-411B-B56E-EAF86AA2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0F36-06F8-436B-AB8F-F19A9D44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8033-29F9-4D44-A3BA-5BFFF978A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509069-969C-40E2-A0FD-3074ED8BE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48219-9EA1-4467-B63D-5A69A451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CA607-B0CE-42AC-AB42-CBB4301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9B606-0D25-47BD-ACA8-1CB21485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1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945B-554F-4E51-B58C-57272133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100926-F0BB-474D-9F3A-1DD0FC6A0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D271F-EF52-41F6-9DDA-5924D8419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0FA6C-6850-457F-942A-21581D4C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9EE1-54FC-451E-A464-85DB56BC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C7D45-275C-40FA-AAB4-AA90920E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41548C-C48A-4BED-8A48-CEA42FC49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497A1-F770-41F1-9FFF-1D35B06E9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D1ACF-B739-4141-A96F-52B159372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9C78C-05EC-442D-84C7-0BD30925CC93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AD0AB-66B7-4109-B73A-162D2AF7E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2464A-0BEB-455C-B22F-CC106285B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ECA6-0A1A-4776-AD6A-6158D17E4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4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ED38E1-91B5-4D6B-884D-CAF50286EF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38" t="30051" r="28404" b="15179"/>
          <a:stretch/>
        </p:blipFill>
        <p:spPr>
          <a:xfrm>
            <a:off x="7203553" y="1706508"/>
            <a:ext cx="4861377" cy="49826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679516-683A-4585-BD44-0F7B6EE49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42" t="20103" r="39711" b="14051"/>
          <a:stretch/>
        </p:blipFill>
        <p:spPr>
          <a:xfrm>
            <a:off x="96209" y="133643"/>
            <a:ext cx="3236686" cy="65344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B99638-CDD9-42B8-A348-B6905FCAB5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42" t="27076" r="38154" b="6770"/>
          <a:stretch/>
        </p:blipFill>
        <p:spPr>
          <a:xfrm>
            <a:off x="3553146" y="851094"/>
            <a:ext cx="3390402" cy="5894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1BA1E2-9463-44C8-BD89-6391F45BC8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31" t="39487" r="42308" b="45539"/>
          <a:stretch/>
        </p:blipFill>
        <p:spPr>
          <a:xfrm>
            <a:off x="7067466" y="106809"/>
            <a:ext cx="4861376" cy="12237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513AE1-01DF-4E25-B0A3-1CDAE9152FD1}"/>
              </a:ext>
            </a:extLst>
          </p:cNvPr>
          <p:cNvSpPr txBox="1"/>
          <p:nvPr/>
        </p:nvSpPr>
        <p:spPr>
          <a:xfrm>
            <a:off x="10667920" y="851094"/>
            <a:ext cx="142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J. Atmos. Sci</a:t>
            </a:r>
            <a:r>
              <a:rPr lang="en-US" sz="1200" dirty="0"/>
              <a:t>. (1999)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7E9DC8-F5BB-41F8-8A87-9142E519AF0D}"/>
              </a:ext>
            </a:extLst>
          </p:cNvPr>
          <p:cNvGrpSpPr/>
          <p:nvPr/>
        </p:nvGrpSpPr>
        <p:grpSpPr>
          <a:xfrm>
            <a:off x="1128839" y="1413803"/>
            <a:ext cx="4532821" cy="1695157"/>
            <a:chOff x="1128839" y="1413803"/>
            <a:chExt cx="4532821" cy="169515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2794C1-8C0B-4A61-B4EB-D6CF0933B102}"/>
                </a:ext>
              </a:extLst>
            </p:cNvPr>
            <p:cNvSpPr/>
            <p:nvPr/>
          </p:nvSpPr>
          <p:spPr>
            <a:xfrm>
              <a:off x="1128839" y="1413803"/>
              <a:ext cx="109728" cy="1097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4DAD371-3C19-45C4-AF85-46CCA6165ED7}"/>
                </a:ext>
              </a:extLst>
            </p:cNvPr>
            <p:cNvCxnSpPr>
              <a:cxnSpLocks/>
            </p:cNvCxnSpPr>
            <p:nvPr/>
          </p:nvCxnSpPr>
          <p:spPr>
            <a:xfrm>
              <a:off x="1238567" y="1500671"/>
              <a:ext cx="4423093" cy="1608289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1A2F1E4-984F-4EB3-9062-3E3F1953AFA6}"/>
              </a:ext>
            </a:extLst>
          </p:cNvPr>
          <p:cNvSpPr txBox="1"/>
          <p:nvPr/>
        </p:nvSpPr>
        <p:spPr>
          <a:xfrm>
            <a:off x="1724642" y="226686"/>
            <a:ext cx="1427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GOES Water Vapor Channel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39F44E-EE17-415D-8C6C-C0F47A3DEFDD}"/>
              </a:ext>
            </a:extLst>
          </p:cNvPr>
          <p:cNvSpPr txBox="1"/>
          <p:nvPr/>
        </p:nvSpPr>
        <p:spPr>
          <a:xfrm>
            <a:off x="8767228" y="1455859"/>
            <a:ext cx="324905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Frontally forced gravity waves extended vertically through the entire troposphere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9017B2-D208-44A4-8C99-530CF847578E}"/>
              </a:ext>
            </a:extLst>
          </p:cNvPr>
          <p:cNvGrpSpPr/>
          <p:nvPr/>
        </p:nvGrpSpPr>
        <p:grpSpPr>
          <a:xfrm>
            <a:off x="24603" y="3429000"/>
            <a:ext cx="5423197" cy="3274255"/>
            <a:chOff x="24603" y="3429000"/>
            <a:chExt cx="5423197" cy="327425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6F1BE39-E6B3-49AF-B428-963D08B77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0916" t="37432" r="31437" b="17556"/>
            <a:stretch/>
          </p:blipFill>
          <p:spPr>
            <a:xfrm>
              <a:off x="24603" y="3429000"/>
              <a:ext cx="3575224" cy="327425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EF452D-850B-492D-A7A4-3689FE3FC2AA}"/>
                </a:ext>
              </a:extLst>
            </p:cNvPr>
            <p:cNvSpPr txBox="1"/>
            <p:nvPr/>
          </p:nvSpPr>
          <p:spPr>
            <a:xfrm>
              <a:off x="693064" y="6121605"/>
              <a:ext cx="275704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Lee-side, arctic cold front (contours are 3 h pressure change)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848675-0E7E-45BB-8CE1-D5E8BB5F5335}"/>
                </a:ext>
              </a:extLst>
            </p:cNvPr>
            <p:cNvSpPr/>
            <p:nvPr/>
          </p:nvSpPr>
          <p:spPr>
            <a:xfrm>
              <a:off x="1441166" y="4957630"/>
              <a:ext cx="109728" cy="10972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41CD1A-1FCE-401B-9AD5-03FC46A895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7405" y="5607179"/>
              <a:ext cx="438167" cy="51442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F9D44EB-9F6B-44D3-A494-80080031F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8875" y="4632961"/>
              <a:ext cx="3168925" cy="14719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45636A-8D8F-4F9A-99D9-EB6B21FFE3A1}"/>
                </a:ext>
              </a:extLst>
            </p:cNvPr>
            <p:cNvSpPr txBox="1"/>
            <p:nvPr/>
          </p:nvSpPr>
          <p:spPr>
            <a:xfrm>
              <a:off x="76485" y="4476373"/>
              <a:ext cx="123315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Granada Wind profiler site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A2A0630-2423-4471-817E-94CAA83F1A84}"/>
                </a:ext>
              </a:extLst>
            </p:cNvPr>
            <p:cNvCxnSpPr>
              <a:cxnSpLocks/>
            </p:cNvCxnSpPr>
            <p:nvPr/>
          </p:nvCxnSpPr>
          <p:spPr>
            <a:xfrm>
              <a:off x="1128839" y="4797786"/>
              <a:ext cx="312327" cy="17254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872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5964E8-2672-4ED4-993F-8277C7842308}"/>
              </a:ext>
            </a:extLst>
          </p:cNvPr>
          <p:cNvGrpSpPr/>
          <p:nvPr/>
        </p:nvGrpSpPr>
        <p:grpSpPr>
          <a:xfrm>
            <a:off x="1036320" y="621030"/>
            <a:ext cx="3520440" cy="4057650"/>
            <a:chOff x="1036320" y="621030"/>
            <a:chExt cx="3520440" cy="40576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F319E68-0013-40E4-8942-24B6E2300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400" t="19298" r="28242" b="21975"/>
            <a:stretch/>
          </p:blipFill>
          <p:spPr>
            <a:xfrm rot="-60000">
              <a:off x="1092611" y="622101"/>
              <a:ext cx="3457490" cy="4027578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511744-8F97-4687-AEA1-ED564C9724D0}"/>
                </a:ext>
              </a:extLst>
            </p:cNvPr>
            <p:cNvSpPr/>
            <p:nvPr/>
          </p:nvSpPr>
          <p:spPr>
            <a:xfrm>
              <a:off x="1036320" y="621030"/>
              <a:ext cx="3520440" cy="405765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187BA4F-77AF-492F-8DB1-AEA92E903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95" t="22222" r="27188" b="8636"/>
          <a:stretch/>
        </p:blipFill>
        <p:spPr>
          <a:xfrm>
            <a:off x="8226082" y="569376"/>
            <a:ext cx="3150577" cy="41371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1DE64A-E4D9-457F-90AA-309A22C1A3AD}"/>
              </a:ext>
            </a:extLst>
          </p:cNvPr>
          <p:cNvSpPr/>
          <p:nvPr/>
        </p:nvSpPr>
        <p:spPr>
          <a:xfrm>
            <a:off x="487680" y="4890314"/>
            <a:ext cx="1121664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Times New Roman" panose="02020603050405020304" pitchFamily="18" charset="0"/>
              </a:rPr>
              <a:t>F</a:t>
            </a:r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IG</a:t>
            </a:r>
            <a:r>
              <a:rPr lang="en-US" sz="1200" dirty="0">
                <a:latin typeface="Times New Roman" panose="02020603050405020304" pitchFamily="18" charset="0"/>
              </a:rPr>
              <a:t>. 23. Schematic summary of the structure and generation of leeside frontal gravity waves. (a) Meso-</a:t>
            </a:r>
            <a:r>
              <a:rPr lang="el-GR" sz="1200" dirty="0">
                <a:latin typeface="Universal-GreekwithMathPi"/>
              </a:rPr>
              <a:t>α</a:t>
            </a:r>
            <a:r>
              <a:rPr lang="en-US" sz="1200" dirty="0">
                <a:latin typeface="Times New Roman" panose="02020603050405020304" pitchFamily="18" charset="0"/>
              </a:rPr>
              <a:t>-scale conditions that can lead to their development: a southward surge of a leeside cold front (shown at three times: </a:t>
            </a:r>
            <a:r>
              <a:rPr lang="en-US" sz="1200" i="1" dirty="0">
                <a:latin typeface="Times New Roman" panose="02020603050405020304" pitchFamily="18" charset="0"/>
              </a:rPr>
              <a:t>t</a:t>
            </a:r>
            <a:r>
              <a:rPr lang="en-US" sz="1200" b="0" i="0" u="none" strike="noStrike" baseline="-25000" dirty="0">
                <a:latin typeface="Times New Roman" panose="02020603050405020304" pitchFamily="18" charset="0"/>
              </a:rPr>
              <a:t>0</a:t>
            </a:r>
            <a:r>
              <a:rPr lang="en-US" sz="1200" dirty="0">
                <a:latin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</a:rPr>
              <a:t>t</a:t>
            </a:r>
            <a:r>
              <a:rPr lang="en-US" sz="1200" b="0" i="0" u="none" strike="noStrike" baseline="-25000" dirty="0">
                <a:latin typeface="Times New Roman" panose="02020603050405020304" pitchFamily="18" charset="0"/>
              </a:rPr>
              <a:t>0</a:t>
            </a:r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Universal-GreekwithMathPi"/>
              </a:rPr>
              <a:t>+ </a:t>
            </a:r>
            <a:r>
              <a:rPr lang="en-US" sz="1200" dirty="0">
                <a:latin typeface="Times New Roman" panose="02020603050405020304" pitchFamily="18" charset="0"/>
              </a:rPr>
              <a:t>4 h, </a:t>
            </a:r>
            <a:r>
              <a:rPr lang="en-US" sz="1200" i="1" dirty="0">
                <a:latin typeface="Times New Roman" panose="02020603050405020304" pitchFamily="18" charset="0"/>
              </a:rPr>
              <a:t>t</a:t>
            </a:r>
            <a:r>
              <a:rPr lang="en-US" sz="1200" b="0" i="0" u="none" strike="noStrike" baseline="-25000" dirty="0">
                <a:latin typeface="Times New Roman" panose="02020603050405020304" pitchFamily="18" charset="0"/>
              </a:rPr>
              <a:t>0</a:t>
            </a:r>
            <a:r>
              <a:rPr lang="en-US" sz="12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Universal-GreekwithMathPi"/>
              </a:rPr>
              <a:t>+ </a:t>
            </a:r>
            <a:r>
              <a:rPr lang="en-US" sz="1200" dirty="0">
                <a:latin typeface="Times New Roman" panose="02020603050405020304" pitchFamily="18" charset="0"/>
              </a:rPr>
              <a:t>8 h) is created by blocking of the surface front by the Rocky Mountains, which causes strong prefrontal, front-relative, cross-front flow (</a:t>
            </a:r>
            <a:r>
              <a:rPr lang="en-US" sz="1200" i="1" dirty="0" err="1">
                <a:latin typeface="Times New Roman" panose="02020603050405020304" pitchFamily="18" charset="0"/>
              </a:rPr>
              <a:t>V</a:t>
            </a:r>
            <a:r>
              <a:rPr lang="en-US" sz="1200" b="0" i="1" u="none" strike="noStrike" baseline="-25000" dirty="0" err="1">
                <a:latin typeface="Times New Roman" panose="02020603050405020304" pitchFamily="18" charset="0"/>
              </a:rPr>
              <a:t>r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Universal-GreekwithMathPi"/>
              </a:rPr>
              <a:t>= </a:t>
            </a:r>
            <a:r>
              <a:rPr lang="en-US" sz="1200" i="1" dirty="0">
                <a:latin typeface="Times New Roman" panose="02020603050405020304" pitchFamily="18" charset="0"/>
              </a:rPr>
              <a:t>V </a:t>
            </a:r>
            <a:r>
              <a:rPr lang="en-US" sz="1200" dirty="0">
                <a:latin typeface="Universal-GreekwithMathPi"/>
              </a:rPr>
              <a:t>- </a:t>
            </a:r>
            <a:r>
              <a:rPr lang="en-US" sz="1200" i="1" dirty="0">
                <a:latin typeface="Times New Roman" panose="02020603050405020304" pitchFamily="18" charset="0"/>
              </a:rPr>
              <a:t>c </a:t>
            </a:r>
            <a:r>
              <a:rPr lang="en-US" sz="1200" b="0" i="1" u="none" strike="noStrike" baseline="-25000" dirty="0">
                <a:latin typeface="Times New Roman" panose="02020603050405020304" pitchFamily="18" charset="0"/>
              </a:rPr>
              <a:t>f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</a:rPr>
              <a:t>) at D due to the change of frontal orientation. Local, ground-relative frontal phase velocity (</a:t>
            </a:r>
            <a:r>
              <a:rPr lang="en-US" sz="1200" b="1" dirty="0">
                <a:latin typeface="Times New Roman" panose="02020603050405020304" pitchFamily="18" charset="0"/>
              </a:rPr>
              <a:t>C </a:t>
            </a:r>
            <a:r>
              <a:rPr lang="en-US" sz="1200" b="0" i="1" u="none" strike="noStrike" baseline="-25000" dirty="0">
                <a:latin typeface="Times New Roman" panose="02020603050405020304" pitchFamily="18" charset="0"/>
              </a:rPr>
              <a:t>f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</a:rPr>
              <a:t>; open arrow), and low-level, ground-relative, cross-front, prefrontal winds (</a:t>
            </a:r>
            <a:r>
              <a:rPr lang="en-US" sz="1200" b="1" dirty="0">
                <a:latin typeface="Times New Roman" panose="02020603050405020304" pitchFamily="18" charset="0"/>
              </a:rPr>
              <a:t>V</a:t>
            </a:r>
            <a:r>
              <a:rPr lang="en-US" sz="1200" dirty="0">
                <a:latin typeface="Times New Roman" panose="02020603050405020304" pitchFamily="18" charset="0"/>
              </a:rPr>
              <a:t>; solid arrow), with vector lengths scaled to speed are shown. The upper-level flow and four cities are also marked. The observed gravity waves are shown at two times as a gray-shaded band. A smoothed representation of the terrain is also shown (altitudes, thin; regions higher than 3000 m, shaded).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</a:rPr>
              <a:t>(b) Frontal and gravity wave structure along line A–A</a:t>
            </a:r>
            <a:r>
              <a:rPr lang="en-US" sz="1200" dirty="0">
                <a:latin typeface="Universal-GreekwithMathPi"/>
              </a:rPr>
              <a:t>’ </a:t>
            </a:r>
            <a:r>
              <a:rPr lang="en-US" sz="1200" dirty="0">
                <a:latin typeface="Times New Roman" panose="02020603050405020304" pitchFamily="18" charset="0"/>
              </a:rPr>
              <a:t>in (a); </a:t>
            </a:r>
            <a:r>
              <a:rPr lang="en-US" sz="1200" i="1" dirty="0" err="1">
                <a:latin typeface="Times New Roman" panose="02020603050405020304" pitchFamily="18" charset="0"/>
              </a:rPr>
              <a:t>V</a:t>
            </a:r>
            <a:r>
              <a:rPr lang="en-US" sz="1200" b="0" i="1" u="none" strike="noStrike" baseline="-25000" dirty="0" err="1">
                <a:latin typeface="Times New Roman" panose="02020603050405020304" pitchFamily="18" charset="0"/>
              </a:rPr>
              <a:t>r</a:t>
            </a:r>
            <a:r>
              <a:rPr lang="en-US" sz="1200" b="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</a:rPr>
              <a:t>, </a:t>
            </a:r>
            <a:r>
              <a:rPr lang="en-US" sz="1200" b="1" dirty="0">
                <a:latin typeface="Times New Roman" panose="02020603050405020304" pitchFamily="18" charset="0"/>
              </a:rPr>
              <a:t>C </a:t>
            </a:r>
            <a:r>
              <a:rPr lang="en-US" sz="1200" b="0" i="1" u="none" strike="noStrike" baseline="-25000" dirty="0">
                <a:latin typeface="Times New Roman" panose="02020603050405020304" pitchFamily="18" charset="0"/>
              </a:rPr>
              <a:t>f </a:t>
            </a:r>
            <a:r>
              <a:rPr lang="en-US" sz="1200" dirty="0">
                <a:latin typeface="Times New Roman" panose="02020603050405020304" pitchFamily="18" charset="0"/>
              </a:rPr>
              <a:t>, ground-relative horizontal phase speed of the frontal gravity waves (</a:t>
            </a:r>
            <a:r>
              <a:rPr lang="en-US" sz="1200" i="1" dirty="0" err="1">
                <a:latin typeface="Times New Roman" panose="02020603050405020304" pitchFamily="18" charset="0"/>
              </a:rPr>
              <a:t>c</a:t>
            </a:r>
            <a:r>
              <a:rPr lang="en-US" sz="1200" b="0" i="0" u="none" strike="noStrike" baseline="-25000" dirty="0" err="1">
                <a:latin typeface="Times New Roman" panose="02020603050405020304" pitchFamily="18" charset="0"/>
              </a:rPr>
              <a:t>gw</a:t>
            </a:r>
            <a:r>
              <a:rPr lang="en-US" sz="1200" dirty="0">
                <a:latin typeface="Times New Roman" panose="02020603050405020304" pitchFamily="18" charset="0"/>
              </a:rPr>
              <a:t>), and the group velocity of the gravity waves (</a:t>
            </a:r>
            <a:r>
              <a:rPr lang="en-US" sz="1200" i="1" dirty="0">
                <a:latin typeface="Times New Roman" panose="02020603050405020304" pitchFamily="18" charset="0"/>
              </a:rPr>
              <a:t>c</a:t>
            </a:r>
            <a:r>
              <a:rPr lang="en-US" sz="1200" b="0" i="1" u="none" strike="noStrike" baseline="-25000" dirty="0">
                <a:latin typeface="Times New Roman" panose="02020603050405020304" pitchFamily="18" charset="0"/>
              </a:rPr>
              <a:t>g</a:t>
            </a:r>
            <a:r>
              <a:rPr lang="en-US" sz="1200" dirty="0">
                <a:latin typeface="Times New Roman" panose="02020603050405020304" pitchFamily="18" charset="0"/>
              </a:rPr>
              <a:t>) are shown. Vertical deflections of the </a:t>
            </a:r>
            <a:r>
              <a:rPr lang="en-US" sz="1200" dirty="0" err="1">
                <a:latin typeface="Times New Roman" panose="02020603050405020304" pitchFamily="18" charset="0"/>
              </a:rPr>
              <a:t>midtropospheric</a:t>
            </a:r>
            <a:r>
              <a:rPr lang="en-US" sz="1200" dirty="0">
                <a:latin typeface="Times New Roman" panose="02020603050405020304" pitchFamily="18" charset="0"/>
              </a:rPr>
              <a:t> layer typically seen by the water vapor channel are sketched (shaded), and the tropopause (dashed) is marked; </a:t>
            </a:r>
          </a:p>
          <a:p>
            <a:pPr algn="just"/>
            <a:r>
              <a:rPr lang="en-US" sz="1200" dirty="0">
                <a:latin typeface="Times New Roman" panose="02020603050405020304" pitchFamily="18" charset="0"/>
              </a:rPr>
              <a:t>(c) as in (b) but along line B–B</a:t>
            </a:r>
            <a:r>
              <a:rPr lang="en-US" sz="1200" dirty="0">
                <a:latin typeface="Universal-GreekwithMathPi"/>
              </a:rPr>
              <a:t>’ </a:t>
            </a:r>
            <a:r>
              <a:rPr lang="en-US" sz="1200" dirty="0">
                <a:latin typeface="Times New Roman" panose="02020603050405020304" pitchFamily="18" charset="0"/>
              </a:rPr>
              <a:t>in (a); (b) </a:t>
            </a:r>
            <a:r>
              <a:rPr lang="en-US" sz="1200" i="1" dirty="0" err="1">
                <a:latin typeface="Times New Roman" panose="02020603050405020304" pitchFamily="18" charset="0"/>
              </a:rPr>
              <a:t>V</a:t>
            </a:r>
            <a:r>
              <a:rPr lang="en-US" sz="1200" b="0" i="1" u="none" strike="noStrike" baseline="-25000" dirty="0" err="1">
                <a:latin typeface="Times New Roman" panose="02020603050405020304" pitchFamily="18" charset="0"/>
              </a:rPr>
              <a:t>r</a:t>
            </a:r>
            <a:r>
              <a:rPr lang="en-US" sz="1200" b="0" i="1" u="none" strike="noStrike" baseline="-25000" dirty="0">
                <a:latin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</a:rPr>
              <a:t>and the frontal updraft are much stronger than in (c). (a) At D the front and gravity waves are directly coupled, whereas at D</a:t>
            </a:r>
            <a:r>
              <a:rPr lang="en-US" sz="1200" dirty="0">
                <a:latin typeface="Universal-GreekwithMathPi"/>
              </a:rPr>
              <a:t>’ </a:t>
            </a:r>
            <a:r>
              <a:rPr lang="en-US" sz="1200" dirty="0">
                <a:latin typeface="Times New Roman" panose="02020603050405020304" pitchFamily="18" charset="0"/>
              </a:rPr>
              <a:t>the waves have become decoupled from the front and have propagated ahead of the front within a wave duct.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C1036-8D60-44A8-8335-B1A948A40109}"/>
              </a:ext>
            </a:extLst>
          </p:cNvPr>
          <p:cNvSpPr txBox="1"/>
          <p:nvPr/>
        </p:nvSpPr>
        <p:spPr>
          <a:xfrm flipH="1">
            <a:off x="919089" y="94227"/>
            <a:ext cx="10582421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Ralph, Neiman, and Keller, 1999 (</a:t>
            </a:r>
            <a:r>
              <a:rPr lang="en-US" i="1" dirty="0"/>
              <a:t>J. Atmos. Sci.</a:t>
            </a:r>
            <a:r>
              <a:rPr lang="en-US" dirty="0"/>
              <a:t>):  Deep-tropospheric gravity waves created by leeside cold fronts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D4C96E-C879-42B3-97D5-6551F1A90DEB}"/>
              </a:ext>
            </a:extLst>
          </p:cNvPr>
          <p:cNvSpPr/>
          <p:nvPr/>
        </p:nvSpPr>
        <p:spPr>
          <a:xfrm>
            <a:off x="551569" y="5838092"/>
            <a:ext cx="11317459" cy="39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16DD8-37CE-418E-93AD-8CFD94408610}"/>
              </a:ext>
            </a:extLst>
          </p:cNvPr>
          <p:cNvSpPr/>
          <p:nvPr/>
        </p:nvSpPr>
        <p:spPr>
          <a:xfrm>
            <a:off x="551569" y="6245762"/>
            <a:ext cx="11317459" cy="398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EC6021-B250-4476-90F2-B9F24EC9F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00" t="22222" r="56883" b="8636"/>
          <a:stretch/>
        </p:blipFill>
        <p:spPr>
          <a:xfrm>
            <a:off x="5095524" y="573772"/>
            <a:ext cx="3150577" cy="41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7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9D629950D97D4CA0A23057177E7187" ma:contentTypeVersion="15" ma:contentTypeDescription="Create a new document." ma:contentTypeScope="" ma:versionID="3ad00435e6d4a0b73fecd4336af0cae5">
  <xsd:schema xmlns:xsd="http://www.w3.org/2001/XMLSchema" xmlns:xs="http://www.w3.org/2001/XMLSchema" xmlns:p="http://schemas.microsoft.com/office/2006/metadata/properties" xmlns:ns1="http://schemas.microsoft.com/sharepoint/v3" xmlns:ns3="f9a949df-d791-471a-ba48-131116f47483" xmlns:ns4="6a6ebbea-c57d-4f29-98e4-7c08c5cb120a" targetNamespace="http://schemas.microsoft.com/office/2006/metadata/properties" ma:root="true" ma:fieldsID="82d6b5c5f783912701327e42398208a1" ns1:_="" ns3:_="" ns4:_="">
    <xsd:import namespace="http://schemas.microsoft.com/sharepoint/v3"/>
    <xsd:import namespace="f9a949df-d791-471a-ba48-131116f47483"/>
    <xsd:import namespace="6a6ebbea-c57d-4f29-98e4-7c08c5cb12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949df-d791-471a-ba48-131116f47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ebbea-c57d-4f29-98e4-7c08c5cb1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7D344B-B87E-44DC-88B1-F1A9F87AAB31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f9a949df-d791-471a-ba48-131116f47483"/>
    <ds:schemaRef ds:uri="http://www.w3.org/XML/1998/namespace"/>
    <ds:schemaRef ds:uri="http://purl.org/dc/elements/1.1/"/>
    <ds:schemaRef ds:uri="6a6ebbea-c57d-4f29-98e4-7c08c5cb120a"/>
    <ds:schemaRef ds:uri="http://schemas.microsoft.com/office/infopath/2007/PartnerControls"/>
    <ds:schemaRef ds:uri="http://schemas.openxmlformats.org/package/2006/metadata/core-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342CAD4-77BE-42A5-A3BA-63DBDEC00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AA012E-CA31-49E6-AEF6-DBD5AE9972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a949df-d791-471a-ba48-131116f47483"/>
    <ds:schemaRef ds:uri="6a6ebbea-c57d-4f29-98e4-7c08c5cb1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392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Universal-GreekwithMathPi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Ralph</dc:creator>
  <cp:lastModifiedBy>Marty Ralph</cp:lastModifiedBy>
  <cp:revision>4</cp:revision>
  <dcterms:created xsi:type="dcterms:W3CDTF">2020-04-14T14:17:01Z</dcterms:created>
  <dcterms:modified xsi:type="dcterms:W3CDTF">2020-04-14T15:15:14Z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0x010100F39D629950D97D4CA0A23057177E7187</vt:lpwstr>
  </property>
</Properties>
</file>