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9144000" cy="6858000"/>
  <p:defaultTextStyle>
    <a:defPPr>
      <a:defRPr lang="en-US"/>
    </a:defPPr>
    <a:lvl1pPr marL="0" algn="l" defTabSz="3697742" rtl="0" eaLnBrk="1" latinLnBrk="0" hangingPunct="1">
      <a:defRPr sz="7300" kern="1200">
        <a:solidFill>
          <a:schemeClr val="tx1"/>
        </a:solidFill>
        <a:latin typeface="+mn-lt"/>
        <a:ea typeface="+mn-ea"/>
        <a:cs typeface="+mn-cs"/>
      </a:defRPr>
    </a:lvl1pPr>
    <a:lvl2pPr marL="1848871" algn="l" defTabSz="3697742" rtl="0" eaLnBrk="1" latinLnBrk="0" hangingPunct="1">
      <a:defRPr sz="7300" kern="1200">
        <a:solidFill>
          <a:schemeClr val="tx1"/>
        </a:solidFill>
        <a:latin typeface="+mn-lt"/>
        <a:ea typeface="+mn-ea"/>
        <a:cs typeface="+mn-cs"/>
      </a:defRPr>
    </a:lvl2pPr>
    <a:lvl3pPr marL="3697742" algn="l" defTabSz="3697742" rtl="0" eaLnBrk="1" latinLnBrk="0" hangingPunct="1">
      <a:defRPr sz="7300" kern="1200">
        <a:solidFill>
          <a:schemeClr val="tx1"/>
        </a:solidFill>
        <a:latin typeface="+mn-lt"/>
        <a:ea typeface="+mn-ea"/>
        <a:cs typeface="+mn-cs"/>
      </a:defRPr>
    </a:lvl3pPr>
    <a:lvl4pPr marL="5546613" algn="l" defTabSz="3697742" rtl="0" eaLnBrk="1" latinLnBrk="0" hangingPunct="1">
      <a:defRPr sz="7300" kern="1200">
        <a:solidFill>
          <a:schemeClr val="tx1"/>
        </a:solidFill>
        <a:latin typeface="+mn-lt"/>
        <a:ea typeface="+mn-ea"/>
        <a:cs typeface="+mn-cs"/>
      </a:defRPr>
    </a:lvl4pPr>
    <a:lvl5pPr marL="7395484" algn="l" defTabSz="3697742" rtl="0" eaLnBrk="1" latinLnBrk="0" hangingPunct="1">
      <a:defRPr sz="7300" kern="1200">
        <a:solidFill>
          <a:schemeClr val="tx1"/>
        </a:solidFill>
        <a:latin typeface="+mn-lt"/>
        <a:ea typeface="+mn-ea"/>
        <a:cs typeface="+mn-cs"/>
      </a:defRPr>
    </a:lvl5pPr>
    <a:lvl6pPr marL="9244355" algn="l" defTabSz="3697742" rtl="0" eaLnBrk="1" latinLnBrk="0" hangingPunct="1">
      <a:defRPr sz="7300" kern="1200">
        <a:solidFill>
          <a:schemeClr val="tx1"/>
        </a:solidFill>
        <a:latin typeface="+mn-lt"/>
        <a:ea typeface="+mn-ea"/>
        <a:cs typeface="+mn-cs"/>
      </a:defRPr>
    </a:lvl6pPr>
    <a:lvl7pPr marL="11093226" algn="l" defTabSz="3697742" rtl="0" eaLnBrk="1" latinLnBrk="0" hangingPunct="1">
      <a:defRPr sz="7300" kern="1200">
        <a:solidFill>
          <a:schemeClr val="tx1"/>
        </a:solidFill>
        <a:latin typeface="+mn-lt"/>
        <a:ea typeface="+mn-ea"/>
        <a:cs typeface="+mn-cs"/>
      </a:defRPr>
    </a:lvl7pPr>
    <a:lvl8pPr marL="12942098" algn="l" defTabSz="3697742" rtl="0" eaLnBrk="1" latinLnBrk="0" hangingPunct="1">
      <a:defRPr sz="7300" kern="1200">
        <a:solidFill>
          <a:schemeClr val="tx1"/>
        </a:solidFill>
        <a:latin typeface="+mn-lt"/>
        <a:ea typeface="+mn-ea"/>
        <a:cs typeface="+mn-cs"/>
      </a:defRPr>
    </a:lvl8pPr>
    <a:lvl9pPr marL="14790969" algn="l" defTabSz="3697742" rtl="0" eaLnBrk="1" latinLnBrk="0" hangingPunct="1">
      <a:defRPr sz="73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Schenkel" initials="B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6600"/>
    <a:srgbClr val="FF6600"/>
    <a:srgbClr val="990000"/>
    <a:srgbClr val="CC0000"/>
    <a:srgbClr val="339999"/>
    <a:srgbClr val="336666"/>
    <a:srgbClr val="8799D3"/>
    <a:srgbClr val="103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745" autoAdjust="0"/>
    <p:restoredTop sz="83039" autoAdjust="0"/>
  </p:normalViewPr>
  <p:slideViewPr>
    <p:cSldViewPr>
      <p:cViewPr>
        <p:scale>
          <a:sx n="90" d="100"/>
          <a:sy n="90" d="100"/>
        </p:scale>
        <p:origin x="21656" y="11688"/>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B6E9EC8-6B53-4E8A-99EE-DFF1DC58232F}" type="datetimeFigureOut">
              <a:rPr lang="en-US" smtClean="0"/>
              <a:pPr/>
              <a:t>4/11/16</a:t>
            </a:fld>
            <a:endParaRPr lang="en-US" dirty="0"/>
          </a:p>
        </p:txBody>
      </p:sp>
      <p:sp>
        <p:nvSpPr>
          <p:cNvPr id="4" name="Slide Image Placeholder 3"/>
          <p:cNvSpPr>
            <a:spLocks noGrp="1" noRot="1" noChangeAspect="1"/>
          </p:cNvSpPr>
          <p:nvPr>
            <p:ph type="sldImg" idx="2"/>
          </p:nvPr>
        </p:nvSpPr>
        <p:spPr>
          <a:xfrm>
            <a:off x="2571750" y="514350"/>
            <a:ext cx="40005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A13BE5B-3272-4F4B-8B3C-5F0E198DEFC5}" type="slidenum">
              <a:rPr lang="en-US" smtClean="0"/>
              <a:pPr/>
              <a:t>‹#›</a:t>
            </a:fld>
            <a:endParaRPr lang="en-US" dirty="0"/>
          </a:p>
        </p:txBody>
      </p:sp>
    </p:spTree>
    <p:extLst>
      <p:ext uri="{BB962C8B-B14F-4D97-AF65-F5344CB8AC3E}">
        <p14:creationId xmlns:p14="http://schemas.microsoft.com/office/powerpoint/2010/main" val="188108236"/>
      </p:ext>
    </p:extLst>
  </p:cSld>
  <p:clrMap bg1="lt1" tx1="dk1" bg2="lt2" tx2="dk2" accent1="accent1" accent2="accent2" accent3="accent3" accent4="accent4" accent5="accent5" accent6="accent6" hlink="hlink" folHlink="folHlink"/>
  <p:notesStyle>
    <a:lvl1pPr marL="0" algn="l" defTabSz="3697742" rtl="0" eaLnBrk="1" latinLnBrk="0" hangingPunct="1">
      <a:defRPr sz="4900" kern="1200">
        <a:solidFill>
          <a:schemeClr val="tx1"/>
        </a:solidFill>
        <a:latin typeface="+mn-lt"/>
        <a:ea typeface="+mn-ea"/>
        <a:cs typeface="+mn-cs"/>
      </a:defRPr>
    </a:lvl1pPr>
    <a:lvl2pPr marL="1848871" algn="l" defTabSz="3697742" rtl="0" eaLnBrk="1" latinLnBrk="0" hangingPunct="1">
      <a:defRPr sz="4900" kern="1200">
        <a:solidFill>
          <a:schemeClr val="tx1"/>
        </a:solidFill>
        <a:latin typeface="+mn-lt"/>
        <a:ea typeface="+mn-ea"/>
        <a:cs typeface="+mn-cs"/>
      </a:defRPr>
    </a:lvl2pPr>
    <a:lvl3pPr marL="3697742" algn="l" defTabSz="3697742" rtl="0" eaLnBrk="1" latinLnBrk="0" hangingPunct="1">
      <a:defRPr sz="4900" kern="1200">
        <a:solidFill>
          <a:schemeClr val="tx1"/>
        </a:solidFill>
        <a:latin typeface="+mn-lt"/>
        <a:ea typeface="+mn-ea"/>
        <a:cs typeface="+mn-cs"/>
      </a:defRPr>
    </a:lvl3pPr>
    <a:lvl4pPr marL="5546613" algn="l" defTabSz="3697742" rtl="0" eaLnBrk="1" latinLnBrk="0" hangingPunct="1">
      <a:defRPr sz="4900" kern="1200">
        <a:solidFill>
          <a:schemeClr val="tx1"/>
        </a:solidFill>
        <a:latin typeface="+mn-lt"/>
        <a:ea typeface="+mn-ea"/>
        <a:cs typeface="+mn-cs"/>
      </a:defRPr>
    </a:lvl4pPr>
    <a:lvl5pPr marL="7395484" algn="l" defTabSz="3697742" rtl="0" eaLnBrk="1" latinLnBrk="0" hangingPunct="1">
      <a:defRPr sz="4900" kern="1200">
        <a:solidFill>
          <a:schemeClr val="tx1"/>
        </a:solidFill>
        <a:latin typeface="+mn-lt"/>
        <a:ea typeface="+mn-ea"/>
        <a:cs typeface="+mn-cs"/>
      </a:defRPr>
    </a:lvl5pPr>
    <a:lvl6pPr marL="9244355" algn="l" defTabSz="3697742" rtl="0" eaLnBrk="1" latinLnBrk="0" hangingPunct="1">
      <a:defRPr sz="4900" kern="1200">
        <a:solidFill>
          <a:schemeClr val="tx1"/>
        </a:solidFill>
        <a:latin typeface="+mn-lt"/>
        <a:ea typeface="+mn-ea"/>
        <a:cs typeface="+mn-cs"/>
      </a:defRPr>
    </a:lvl6pPr>
    <a:lvl7pPr marL="11093226" algn="l" defTabSz="3697742" rtl="0" eaLnBrk="1" latinLnBrk="0" hangingPunct="1">
      <a:defRPr sz="4900" kern="1200">
        <a:solidFill>
          <a:schemeClr val="tx1"/>
        </a:solidFill>
        <a:latin typeface="+mn-lt"/>
        <a:ea typeface="+mn-ea"/>
        <a:cs typeface="+mn-cs"/>
      </a:defRPr>
    </a:lvl7pPr>
    <a:lvl8pPr marL="12942098" algn="l" defTabSz="3697742" rtl="0" eaLnBrk="1" latinLnBrk="0" hangingPunct="1">
      <a:defRPr sz="4900" kern="1200">
        <a:solidFill>
          <a:schemeClr val="tx1"/>
        </a:solidFill>
        <a:latin typeface="+mn-lt"/>
        <a:ea typeface="+mn-ea"/>
        <a:cs typeface="+mn-cs"/>
      </a:defRPr>
    </a:lvl8pPr>
    <a:lvl9pPr marL="14790969" algn="l" defTabSz="3697742"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0" y="514350"/>
            <a:ext cx="4000500" cy="25717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A13BE5B-3272-4F4B-8B3C-5F0E198DEFC5}"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63"/>
            <a:ext cx="4352544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1848871" indent="0" algn="ctr">
              <a:buNone/>
              <a:defRPr>
                <a:solidFill>
                  <a:schemeClr val="tx1">
                    <a:tint val="75000"/>
                  </a:schemeClr>
                </a:solidFill>
              </a:defRPr>
            </a:lvl2pPr>
            <a:lvl3pPr marL="3697742" indent="0" algn="ctr">
              <a:buNone/>
              <a:defRPr>
                <a:solidFill>
                  <a:schemeClr val="tx1">
                    <a:tint val="75000"/>
                  </a:schemeClr>
                </a:solidFill>
              </a:defRPr>
            </a:lvl3pPr>
            <a:lvl4pPr marL="5546613" indent="0" algn="ctr">
              <a:buNone/>
              <a:defRPr>
                <a:solidFill>
                  <a:schemeClr val="tx1">
                    <a:tint val="75000"/>
                  </a:schemeClr>
                </a:solidFill>
              </a:defRPr>
            </a:lvl4pPr>
            <a:lvl5pPr marL="7395484" indent="0" algn="ctr">
              <a:buNone/>
              <a:defRPr>
                <a:solidFill>
                  <a:schemeClr val="tx1">
                    <a:tint val="75000"/>
                  </a:schemeClr>
                </a:solidFill>
              </a:defRPr>
            </a:lvl5pPr>
            <a:lvl6pPr marL="9244355" indent="0" algn="ctr">
              <a:buNone/>
              <a:defRPr>
                <a:solidFill>
                  <a:schemeClr val="tx1">
                    <a:tint val="75000"/>
                  </a:schemeClr>
                </a:solidFill>
              </a:defRPr>
            </a:lvl6pPr>
            <a:lvl7pPr marL="11093226" indent="0" algn="ctr">
              <a:buNone/>
              <a:defRPr>
                <a:solidFill>
                  <a:schemeClr val="tx1">
                    <a:tint val="75000"/>
                  </a:schemeClr>
                </a:solidFill>
              </a:defRPr>
            </a:lvl7pPr>
            <a:lvl8pPr marL="12942098" indent="0" algn="ctr">
              <a:buNone/>
              <a:defRPr>
                <a:solidFill>
                  <a:schemeClr val="tx1">
                    <a:tint val="75000"/>
                  </a:schemeClr>
                </a:solidFill>
              </a:defRPr>
            </a:lvl8pPr>
            <a:lvl9pPr marL="147909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85"/>
            <a:ext cx="11521440" cy="28087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85"/>
            <a:ext cx="33710880" cy="28087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6" y="21153139"/>
            <a:ext cx="43525440" cy="6537962"/>
          </a:xfrm>
        </p:spPr>
        <p:txBody>
          <a:bodyPr anchor="t"/>
          <a:lstStyle>
            <a:lvl1pPr algn="l">
              <a:defRPr sz="16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6" y="13952238"/>
            <a:ext cx="43525440" cy="7200897"/>
          </a:xfrm>
        </p:spPr>
        <p:txBody>
          <a:bodyPr anchor="b"/>
          <a:lstStyle>
            <a:lvl1pPr marL="0" indent="0">
              <a:buNone/>
              <a:defRPr sz="8100">
                <a:solidFill>
                  <a:schemeClr val="tx1">
                    <a:tint val="75000"/>
                  </a:schemeClr>
                </a:solidFill>
              </a:defRPr>
            </a:lvl1pPr>
            <a:lvl2pPr marL="1848871" indent="0">
              <a:buNone/>
              <a:defRPr sz="7300">
                <a:solidFill>
                  <a:schemeClr val="tx1">
                    <a:tint val="75000"/>
                  </a:schemeClr>
                </a:solidFill>
              </a:defRPr>
            </a:lvl2pPr>
            <a:lvl3pPr marL="3697742" indent="0">
              <a:buNone/>
              <a:defRPr sz="6500">
                <a:solidFill>
                  <a:schemeClr val="tx1">
                    <a:tint val="75000"/>
                  </a:schemeClr>
                </a:solidFill>
              </a:defRPr>
            </a:lvl3pPr>
            <a:lvl4pPr marL="5546613" indent="0">
              <a:buNone/>
              <a:defRPr sz="5700">
                <a:solidFill>
                  <a:schemeClr val="tx1">
                    <a:tint val="75000"/>
                  </a:schemeClr>
                </a:solidFill>
              </a:defRPr>
            </a:lvl4pPr>
            <a:lvl5pPr marL="7395484" indent="0">
              <a:buNone/>
              <a:defRPr sz="5700">
                <a:solidFill>
                  <a:schemeClr val="tx1">
                    <a:tint val="75000"/>
                  </a:schemeClr>
                </a:solidFill>
              </a:defRPr>
            </a:lvl5pPr>
            <a:lvl6pPr marL="9244355" indent="0">
              <a:buNone/>
              <a:defRPr sz="5700">
                <a:solidFill>
                  <a:schemeClr val="tx1">
                    <a:tint val="75000"/>
                  </a:schemeClr>
                </a:solidFill>
              </a:defRPr>
            </a:lvl6pPr>
            <a:lvl7pPr marL="11093226" indent="0">
              <a:buNone/>
              <a:defRPr sz="5700">
                <a:solidFill>
                  <a:schemeClr val="tx1">
                    <a:tint val="75000"/>
                  </a:schemeClr>
                </a:solidFill>
              </a:defRPr>
            </a:lvl7pPr>
            <a:lvl8pPr marL="12942098" indent="0">
              <a:buNone/>
              <a:defRPr sz="5700">
                <a:solidFill>
                  <a:schemeClr val="tx1">
                    <a:tint val="75000"/>
                  </a:schemeClr>
                </a:solidFill>
              </a:defRPr>
            </a:lvl8pPr>
            <a:lvl9pPr marL="14790969"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80"/>
            <a:ext cx="22616160" cy="21724622"/>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80"/>
            <a:ext cx="22616160" cy="21724622"/>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6" y="7368544"/>
            <a:ext cx="22625052" cy="3070858"/>
          </a:xfrm>
        </p:spPr>
        <p:txBody>
          <a:bodyPr anchor="b"/>
          <a:lstStyle>
            <a:lvl1pPr marL="0" indent="0">
              <a:buNone/>
              <a:defRPr sz="9700" b="1"/>
            </a:lvl1pPr>
            <a:lvl2pPr marL="1848871" indent="0">
              <a:buNone/>
              <a:defRPr sz="8100" b="1"/>
            </a:lvl2pPr>
            <a:lvl3pPr marL="3697742" indent="0">
              <a:buNone/>
              <a:defRPr sz="7300" b="1"/>
            </a:lvl3pPr>
            <a:lvl4pPr marL="5546613" indent="0">
              <a:buNone/>
              <a:defRPr sz="6500" b="1"/>
            </a:lvl4pPr>
            <a:lvl5pPr marL="7395484" indent="0">
              <a:buNone/>
              <a:defRPr sz="6500" b="1"/>
            </a:lvl5pPr>
            <a:lvl6pPr marL="9244355" indent="0">
              <a:buNone/>
              <a:defRPr sz="6500" b="1"/>
            </a:lvl6pPr>
            <a:lvl7pPr marL="11093226" indent="0">
              <a:buNone/>
              <a:defRPr sz="6500" b="1"/>
            </a:lvl7pPr>
            <a:lvl8pPr marL="12942098" indent="0">
              <a:buNone/>
              <a:defRPr sz="6500" b="1"/>
            </a:lvl8pPr>
            <a:lvl9pPr marL="14790969" indent="0">
              <a:buNone/>
              <a:defRPr sz="6500" b="1"/>
            </a:lvl9pPr>
          </a:lstStyle>
          <a:p>
            <a:pPr lvl="0"/>
            <a:r>
              <a:rPr lang="en-US" smtClean="0"/>
              <a:t>Click to edit Master text styles</a:t>
            </a:r>
          </a:p>
        </p:txBody>
      </p:sp>
      <p:sp>
        <p:nvSpPr>
          <p:cNvPr id="4" name="Content Placeholder 3"/>
          <p:cNvSpPr>
            <a:spLocks noGrp="1"/>
          </p:cNvSpPr>
          <p:nvPr>
            <p:ph sz="half" idx="2"/>
          </p:nvPr>
        </p:nvSpPr>
        <p:spPr>
          <a:xfrm>
            <a:off x="2560326" y="10439400"/>
            <a:ext cx="22625052" cy="1896618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66" y="7368544"/>
            <a:ext cx="22633940" cy="3070858"/>
          </a:xfrm>
        </p:spPr>
        <p:txBody>
          <a:bodyPr anchor="b"/>
          <a:lstStyle>
            <a:lvl1pPr marL="0" indent="0">
              <a:buNone/>
              <a:defRPr sz="9700" b="1"/>
            </a:lvl1pPr>
            <a:lvl2pPr marL="1848871" indent="0">
              <a:buNone/>
              <a:defRPr sz="8100" b="1"/>
            </a:lvl2pPr>
            <a:lvl3pPr marL="3697742" indent="0">
              <a:buNone/>
              <a:defRPr sz="7300" b="1"/>
            </a:lvl3pPr>
            <a:lvl4pPr marL="5546613" indent="0">
              <a:buNone/>
              <a:defRPr sz="6500" b="1"/>
            </a:lvl4pPr>
            <a:lvl5pPr marL="7395484" indent="0">
              <a:buNone/>
              <a:defRPr sz="6500" b="1"/>
            </a:lvl5pPr>
            <a:lvl6pPr marL="9244355" indent="0">
              <a:buNone/>
              <a:defRPr sz="6500" b="1"/>
            </a:lvl6pPr>
            <a:lvl7pPr marL="11093226" indent="0">
              <a:buNone/>
              <a:defRPr sz="6500" b="1"/>
            </a:lvl7pPr>
            <a:lvl8pPr marL="12942098" indent="0">
              <a:buNone/>
              <a:defRPr sz="6500" b="1"/>
            </a:lvl8pPr>
            <a:lvl9pPr marL="14790969" indent="0">
              <a:buNone/>
              <a:defRPr sz="6500" b="1"/>
            </a:lvl9pPr>
          </a:lstStyle>
          <a:p>
            <a:pPr lvl="0"/>
            <a:r>
              <a:rPr lang="en-US" smtClean="0"/>
              <a:t>Click to edit Master text styles</a:t>
            </a:r>
          </a:p>
        </p:txBody>
      </p:sp>
      <p:sp>
        <p:nvSpPr>
          <p:cNvPr id="6" name="Content Placeholder 5"/>
          <p:cNvSpPr>
            <a:spLocks noGrp="1"/>
          </p:cNvSpPr>
          <p:nvPr>
            <p:ph sz="quarter" idx="4"/>
          </p:nvPr>
        </p:nvSpPr>
        <p:spPr>
          <a:xfrm>
            <a:off x="26012166" y="10439400"/>
            <a:ext cx="22633940" cy="1896618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310641"/>
            <a:ext cx="16846556" cy="5577840"/>
          </a:xfrm>
        </p:spPr>
        <p:txBody>
          <a:bodyPr anchor="b"/>
          <a:lstStyle>
            <a:lvl1pPr algn="l">
              <a:defRPr sz="8100" b="1"/>
            </a:lvl1pPr>
          </a:lstStyle>
          <a:p>
            <a:r>
              <a:rPr lang="en-US" smtClean="0"/>
              <a:t>Click to edit Master title style</a:t>
            </a:r>
            <a:endParaRPr lang="en-US"/>
          </a:p>
        </p:txBody>
      </p:sp>
      <p:sp>
        <p:nvSpPr>
          <p:cNvPr id="3" name="Content Placeholder 2"/>
          <p:cNvSpPr>
            <a:spLocks noGrp="1"/>
          </p:cNvSpPr>
          <p:nvPr>
            <p:ph idx="1"/>
          </p:nvPr>
        </p:nvSpPr>
        <p:spPr>
          <a:xfrm>
            <a:off x="20020296" y="1310655"/>
            <a:ext cx="28625800" cy="28094943"/>
          </a:xfrm>
        </p:spPr>
        <p:txBody>
          <a:bodyPr/>
          <a:lstStyle>
            <a:lvl1pPr>
              <a:defRPr sz="129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0" y="6888497"/>
            <a:ext cx="16846556" cy="22517103"/>
          </a:xfrm>
        </p:spPr>
        <p:txBody>
          <a:bodyPr/>
          <a:lstStyle>
            <a:lvl1pPr marL="0" indent="0">
              <a:buNone/>
              <a:defRPr sz="5700"/>
            </a:lvl1pPr>
            <a:lvl2pPr marL="1848871" indent="0">
              <a:buNone/>
              <a:defRPr sz="4900"/>
            </a:lvl2pPr>
            <a:lvl3pPr marL="3697742" indent="0">
              <a:buNone/>
              <a:defRPr sz="4000"/>
            </a:lvl3pPr>
            <a:lvl4pPr marL="5546613" indent="0">
              <a:buNone/>
              <a:defRPr sz="3600"/>
            </a:lvl4pPr>
            <a:lvl5pPr marL="7395484" indent="0">
              <a:buNone/>
              <a:defRPr sz="3600"/>
            </a:lvl5pPr>
            <a:lvl6pPr marL="9244355" indent="0">
              <a:buNone/>
              <a:defRPr sz="3600"/>
            </a:lvl6pPr>
            <a:lvl7pPr marL="11093226" indent="0">
              <a:buNone/>
              <a:defRPr sz="3600"/>
            </a:lvl7pPr>
            <a:lvl8pPr marL="12942098" indent="0">
              <a:buNone/>
              <a:defRPr sz="3600"/>
            </a:lvl8pPr>
            <a:lvl9pPr marL="1479096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0"/>
            <a:ext cx="30723840" cy="2720341"/>
          </a:xfrm>
        </p:spPr>
        <p:txBody>
          <a:bodyPr anchor="b"/>
          <a:lstStyle>
            <a:lvl1pPr algn="l">
              <a:defRPr sz="81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19"/>
            <a:ext cx="30723840" cy="19751040"/>
          </a:xfrm>
        </p:spPr>
        <p:txBody>
          <a:bodyPr/>
          <a:lstStyle>
            <a:lvl1pPr marL="0" indent="0">
              <a:buNone/>
              <a:defRPr sz="12900"/>
            </a:lvl1pPr>
            <a:lvl2pPr marL="1848871" indent="0">
              <a:buNone/>
              <a:defRPr sz="11300"/>
            </a:lvl2pPr>
            <a:lvl3pPr marL="3697742" indent="0">
              <a:buNone/>
              <a:defRPr sz="9700"/>
            </a:lvl3pPr>
            <a:lvl4pPr marL="5546613" indent="0">
              <a:buNone/>
              <a:defRPr sz="8100"/>
            </a:lvl4pPr>
            <a:lvl5pPr marL="7395484" indent="0">
              <a:buNone/>
              <a:defRPr sz="8100"/>
            </a:lvl5pPr>
            <a:lvl6pPr marL="9244355" indent="0">
              <a:buNone/>
              <a:defRPr sz="8100"/>
            </a:lvl6pPr>
            <a:lvl7pPr marL="11093226" indent="0">
              <a:buNone/>
              <a:defRPr sz="8100"/>
            </a:lvl7pPr>
            <a:lvl8pPr marL="12942098" indent="0">
              <a:buNone/>
              <a:defRPr sz="8100"/>
            </a:lvl8pPr>
            <a:lvl9pPr marL="14790969" indent="0">
              <a:buNone/>
              <a:defRPr sz="8100"/>
            </a:lvl9pPr>
          </a:lstStyle>
          <a:p>
            <a:endParaRPr lang="en-US" dirty="0"/>
          </a:p>
        </p:txBody>
      </p:sp>
      <p:sp>
        <p:nvSpPr>
          <p:cNvPr id="4" name="Text Placeholder 3"/>
          <p:cNvSpPr>
            <a:spLocks noGrp="1"/>
          </p:cNvSpPr>
          <p:nvPr>
            <p:ph type="body" sz="half" idx="2"/>
          </p:nvPr>
        </p:nvSpPr>
        <p:spPr>
          <a:xfrm>
            <a:off x="10036812" y="25763221"/>
            <a:ext cx="30723840" cy="3863339"/>
          </a:xfrm>
        </p:spPr>
        <p:txBody>
          <a:bodyPr/>
          <a:lstStyle>
            <a:lvl1pPr marL="0" indent="0">
              <a:buNone/>
              <a:defRPr sz="5700"/>
            </a:lvl1pPr>
            <a:lvl2pPr marL="1848871" indent="0">
              <a:buNone/>
              <a:defRPr sz="4900"/>
            </a:lvl2pPr>
            <a:lvl3pPr marL="3697742" indent="0">
              <a:buNone/>
              <a:defRPr sz="4000"/>
            </a:lvl3pPr>
            <a:lvl4pPr marL="5546613" indent="0">
              <a:buNone/>
              <a:defRPr sz="3600"/>
            </a:lvl4pPr>
            <a:lvl5pPr marL="7395484" indent="0">
              <a:buNone/>
              <a:defRPr sz="3600"/>
            </a:lvl5pPr>
            <a:lvl6pPr marL="9244355" indent="0">
              <a:buNone/>
              <a:defRPr sz="3600"/>
            </a:lvl6pPr>
            <a:lvl7pPr marL="11093226" indent="0">
              <a:buNone/>
              <a:defRPr sz="3600"/>
            </a:lvl7pPr>
            <a:lvl8pPr marL="12942098" indent="0">
              <a:buNone/>
              <a:defRPr sz="3600"/>
            </a:lvl8pPr>
            <a:lvl9pPr marL="1479096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2EDC-AD32-4CEB-8BDA-D7A2D8CF7644}" type="datetimeFigureOut">
              <a:rPr lang="en-US" smtClean="0"/>
              <a:pPr/>
              <a:t>4/11/16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0000">
              <a:srgbClr val="8799D3"/>
            </a:gs>
            <a:gs pos="100000">
              <a:srgbClr val="1034A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369774" tIns="184887" rIns="369774" bIns="18488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80"/>
            <a:ext cx="46085760" cy="21724622"/>
          </a:xfrm>
          <a:prstGeom prst="rect">
            <a:avLst/>
          </a:prstGeom>
        </p:spPr>
        <p:txBody>
          <a:bodyPr vert="horz" lIns="369774" tIns="184887" rIns="369774" bIns="1848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504"/>
            <a:ext cx="11948160" cy="1752599"/>
          </a:xfrm>
          <a:prstGeom prst="rect">
            <a:avLst/>
          </a:prstGeom>
        </p:spPr>
        <p:txBody>
          <a:bodyPr vert="horz" lIns="369774" tIns="184887" rIns="369774" bIns="184887" rtlCol="0" anchor="ctr"/>
          <a:lstStyle>
            <a:lvl1pPr algn="l">
              <a:defRPr sz="4900">
                <a:solidFill>
                  <a:schemeClr val="tx1">
                    <a:tint val="75000"/>
                  </a:schemeClr>
                </a:solidFill>
              </a:defRPr>
            </a:lvl1pPr>
          </a:lstStyle>
          <a:p>
            <a:fld id="{8F132EDC-AD32-4CEB-8BDA-D7A2D8CF7644}" type="datetimeFigureOut">
              <a:rPr lang="en-US" smtClean="0"/>
              <a:pPr/>
              <a:t>4/11/16</a:t>
            </a:fld>
            <a:endParaRPr lang="en-US" dirty="0"/>
          </a:p>
        </p:txBody>
      </p:sp>
      <p:sp>
        <p:nvSpPr>
          <p:cNvPr id="5" name="Footer Placeholder 4"/>
          <p:cNvSpPr>
            <a:spLocks noGrp="1"/>
          </p:cNvSpPr>
          <p:nvPr>
            <p:ph type="ftr" sz="quarter" idx="3"/>
          </p:nvPr>
        </p:nvSpPr>
        <p:spPr>
          <a:xfrm>
            <a:off x="17495520" y="30510504"/>
            <a:ext cx="16215360" cy="1752599"/>
          </a:xfrm>
          <a:prstGeom prst="rect">
            <a:avLst/>
          </a:prstGeom>
        </p:spPr>
        <p:txBody>
          <a:bodyPr vert="horz" lIns="369774" tIns="184887" rIns="369774" bIns="184887" rtlCol="0" anchor="ctr"/>
          <a:lstStyle>
            <a:lvl1pPr algn="ctr">
              <a:defRPr sz="4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0510504"/>
            <a:ext cx="11948160" cy="1752599"/>
          </a:xfrm>
          <a:prstGeom prst="rect">
            <a:avLst/>
          </a:prstGeom>
        </p:spPr>
        <p:txBody>
          <a:bodyPr vert="horz" lIns="369774" tIns="184887" rIns="369774" bIns="184887" rtlCol="0" anchor="ctr"/>
          <a:lstStyle>
            <a:lvl1pPr algn="r">
              <a:defRPr sz="4900">
                <a:solidFill>
                  <a:schemeClr val="tx1">
                    <a:tint val="75000"/>
                  </a:schemeClr>
                </a:solidFill>
              </a:defRPr>
            </a:lvl1pPr>
          </a:lstStyle>
          <a:p>
            <a:fld id="{3AA7D089-E678-4B08-B9EA-06A7D1F3CC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97742" rtl="0" eaLnBrk="1" latinLnBrk="0" hangingPunct="1">
        <a:spcBef>
          <a:spcPct val="0"/>
        </a:spcBef>
        <a:buNone/>
        <a:defRPr sz="17800" kern="1200">
          <a:solidFill>
            <a:schemeClr val="tx1"/>
          </a:solidFill>
          <a:latin typeface="+mj-lt"/>
          <a:ea typeface="+mj-ea"/>
          <a:cs typeface="+mj-cs"/>
        </a:defRPr>
      </a:lvl1pPr>
    </p:titleStyle>
    <p:bodyStyle>
      <a:lvl1pPr marL="1386653" indent="-1386653" algn="l" defTabSz="3697742"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3004416" indent="-1155544" algn="l" defTabSz="3697742"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622178" indent="-924436" algn="l" defTabSz="3697742" rtl="0" eaLnBrk="1" latinLnBrk="0" hangingPunct="1">
        <a:spcBef>
          <a:spcPct val="20000"/>
        </a:spcBef>
        <a:buFont typeface="Arial" pitchFamily="34" charset="0"/>
        <a:buChar char="•"/>
        <a:defRPr sz="9700" kern="1200">
          <a:solidFill>
            <a:schemeClr val="tx1"/>
          </a:solidFill>
          <a:latin typeface="+mn-lt"/>
          <a:ea typeface="+mn-ea"/>
          <a:cs typeface="+mn-cs"/>
        </a:defRPr>
      </a:lvl3pPr>
      <a:lvl4pPr marL="6471049"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319920"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168791"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017662"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866533"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715404"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697742" rtl="0" eaLnBrk="1" latinLnBrk="0" hangingPunct="1">
        <a:defRPr sz="7300" kern="1200">
          <a:solidFill>
            <a:schemeClr val="tx1"/>
          </a:solidFill>
          <a:latin typeface="+mn-lt"/>
          <a:ea typeface="+mn-ea"/>
          <a:cs typeface="+mn-cs"/>
        </a:defRPr>
      </a:lvl1pPr>
      <a:lvl2pPr marL="1848871" algn="l" defTabSz="3697742" rtl="0" eaLnBrk="1" latinLnBrk="0" hangingPunct="1">
        <a:defRPr sz="7300" kern="1200">
          <a:solidFill>
            <a:schemeClr val="tx1"/>
          </a:solidFill>
          <a:latin typeface="+mn-lt"/>
          <a:ea typeface="+mn-ea"/>
          <a:cs typeface="+mn-cs"/>
        </a:defRPr>
      </a:lvl2pPr>
      <a:lvl3pPr marL="3697742" algn="l" defTabSz="3697742" rtl="0" eaLnBrk="1" latinLnBrk="0" hangingPunct="1">
        <a:defRPr sz="7300" kern="1200">
          <a:solidFill>
            <a:schemeClr val="tx1"/>
          </a:solidFill>
          <a:latin typeface="+mn-lt"/>
          <a:ea typeface="+mn-ea"/>
          <a:cs typeface="+mn-cs"/>
        </a:defRPr>
      </a:lvl3pPr>
      <a:lvl4pPr marL="5546613" algn="l" defTabSz="3697742" rtl="0" eaLnBrk="1" latinLnBrk="0" hangingPunct="1">
        <a:defRPr sz="7300" kern="1200">
          <a:solidFill>
            <a:schemeClr val="tx1"/>
          </a:solidFill>
          <a:latin typeface="+mn-lt"/>
          <a:ea typeface="+mn-ea"/>
          <a:cs typeface="+mn-cs"/>
        </a:defRPr>
      </a:lvl4pPr>
      <a:lvl5pPr marL="7395484" algn="l" defTabSz="3697742" rtl="0" eaLnBrk="1" latinLnBrk="0" hangingPunct="1">
        <a:defRPr sz="7300" kern="1200">
          <a:solidFill>
            <a:schemeClr val="tx1"/>
          </a:solidFill>
          <a:latin typeface="+mn-lt"/>
          <a:ea typeface="+mn-ea"/>
          <a:cs typeface="+mn-cs"/>
        </a:defRPr>
      </a:lvl5pPr>
      <a:lvl6pPr marL="9244355" algn="l" defTabSz="3697742" rtl="0" eaLnBrk="1" latinLnBrk="0" hangingPunct="1">
        <a:defRPr sz="7300" kern="1200">
          <a:solidFill>
            <a:schemeClr val="tx1"/>
          </a:solidFill>
          <a:latin typeface="+mn-lt"/>
          <a:ea typeface="+mn-ea"/>
          <a:cs typeface="+mn-cs"/>
        </a:defRPr>
      </a:lvl6pPr>
      <a:lvl7pPr marL="11093226" algn="l" defTabSz="3697742" rtl="0" eaLnBrk="1" latinLnBrk="0" hangingPunct="1">
        <a:defRPr sz="7300" kern="1200">
          <a:solidFill>
            <a:schemeClr val="tx1"/>
          </a:solidFill>
          <a:latin typeface="+mn-lt"/>
          <a:ea typeface="+mn-ea"/>
          <a:cs typeface="+mn-cs"/>
        </a:defRPr>
      </a:lvl7pPr>
      <a:lvl8pPr marL="12942098" algn="l" defTabSz="3697742" rtl="0" eaLnBrk="1" latinLnBrk="0" hangingPunct="1">
        <a:defRPr sz="7300" kern="1200">
          <a:solidFill>
            <a:schemeClr val="tx1"/>
          </a:solidFill>
          <a:latin typeface="+mn-lt"/>
          <a:ea typeface="+mn-ea"/>
          <a:cs typeface="+mn-cs"/>
        </a:defRPr>
      </a:lvl8pPr>
      <a:lvl9pPr marL="14790969" algn="l" defTabSz="3697742"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hyperlink" Target="mailto:benschenkel@gmail.com" TargetMode="External"/><Relationship Id="rId17"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6600"/>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5" name="TextBox 64"/>
          <p:cNvSpPr txBox="1"/>
          <p:nvPr/>
        </p:nvSpPr>
        <p:spPr>
          <a:xfrm>
            <a:off x="27062590" y="6473898"/>
            <a:ext cx="23728302" cy="16194028"/>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p:txBody>
      </p:sp>
      <p:sp>
        <p:nvSpPr>
          <p:cNvPr id="143" name="TextBox 142"/>
          <p:cNvSpPr txBox="1"/>
          <p:nvPr/>
        </p:nvSpPr>
        <p:spPr>
          <a:xfrm>
            <a:off x="40773175" y="7168048"/>
            <a:ext cx="10140696" cy="4890263"/>
          </a:xfrm>
          <a:prstGeom prst="rect">
            <a:avLst/>
          </a:prstGeom>
          <a:noFill/>
        </p:spPr>
        <p:txBody>
          <a:bodyPr wrap="square" lIns="369774" tIns="184887" rIns="369774" bIns="184887" rtlCol="0">
            <a:spAutoFit/>
          </a:bodyPr>
          <a:lstStyle/>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gn="just">
              <a:lnSpc>
                <a:spcPct val="105000"/>
              </a:lnSpc>
              <a:buFont typeface="Wingdings" charset="2"/>
              <a:buChar char="§"/>
            </a:pPr>
            <a:r>
              <a:rPr lang="en-US" sz="2200" dirty="0" smtClean="0">
                <a:latin typeface="Helvetica"/>
                <a:ea typeface="Verdana" pitchFamily="34" charset="0"/>
                <a:cs typeface="Helvetica"/>
              </a:rPr>
              <a:t>Composites of TCs with </a:t>
            </a:r>
            <a:r>
              <a:rPr lang="en-US" sz="2200" b="1" dirty="0" smtClean="0">
                <a:latin typeface="Helvetica"/>
                <a:ea typeface="Verdana" pitchFamily="34" charset="0"/>
                <a:cs typeface="Helvetica"/>
              </a:rPr>
              <a:t>favorable</a:t>
            </a:r>
            <a:r>
              <a:rPr lang="en-US" sz="2200" dirty="0" smtClean="0">
                <a:latin typeface="Helvetica"/>
                <a:ea typeface="Verdana" pitchFamily="34" charset="0"/>
                <a:cs typeface="Helvetica"/>
              </a:rPr>
              <a:t> conditions for Rossby wave dispersion (N = </a:t>
            </a:r>
            <a:r>
              <a:rPr lang="en-US" sz="2200" dirty="0" smtClean="0">
                <a:latin typeface="Helvetica"/>
                <a:ea typeface="Verdana" pitchFamily="34" charset="0"/>
                <a:cs typeface="Helvetica"/>
              </a:rPr>
              <a:t>201 </a:t>
            </a:r>
            <a:r>
              <a:rPr lang="en-US" sz="2200" dirty="0" smtClean="0">
                <a:latin typeface="Helvetica"/>
                <a:ea typeface="Verdana" pitchFamily="34" charset="0"/>
                <a:cs typeface="Helvetica"/>
              </a:rPr>
              <a:t>TCs) characterized by:</a:t>
            </a:r>
          </a:p>
          <a:p>
            <a:pPr marL="342900" indent="-342900" algn="just">
              <a:lnSpc>
                <a:spcPct val="105000"/>
              </a:lnSpc>
              <a:buFont typeface="Wingdings" charset="2"/>
              <a:buChar char="§"/>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smtClean="0">
                <a:latin typeface="Helvetica"/>
                <a:ea typeface="Verdana" pitchFamily="34" charset="0"/>
                <a:cs typeface="Helvetica"/>
              </a:rPr>
              <a:t>Enhanced negative MSE anomalies after TC passage (Fig. 6b)</a:t>
            </a:r>
          </a:p>
          <a:p>
            <a:pPr marL="920750" lvl="1" indent="-476250" algn="just">
              <a:lnSpc>
                <a:spcPct val="105000"/>
              </a:lnSpc>
              <a:buFont typeface="+mj-lt"/>
              <a:buAutoNum type="arabicPeriod"/>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a:latin typeface="Helvetica"/>
                <a:ea typeface="Verdana" pitchFamily="34" charset="0"/>
                <a:cs typeface="Helvetica"/>
              </a:rPr>
              <a:t>L</a:t>
            </a:r>
            <a:r>
              <a:rPr lang="en-US" sz="2200" dirty="0" smtClean="0">
                <a:latin typeface="Helvetica"/>
                <a:ea typeface="Verdana" pitchFamily="34" charset="0"/>
                <a:cs typeface="Helvetica"/>
              </a:rPr>
              <a:t>arger, stronger negative SST </a:t>
            </a:r>
            <a:r>
              <a:rPr lang="en-US" sz="2200" dirty="0" smtClean="0">
                <a:latin typeface="Helvetica"/>
                <a:ea typeface="Verdana" pitchFamily="34" charset="0"/>
                <a:cs typeface="Helvetica"/>
              </a:rPr>
              <a:t>anomalies after TC passage </a:t>
            </a:r>
            <a:r>
              <a:rPr lang="en-US" sz="2200" dirty="0" smtClean="0">
                <a:latin typeface="Helvetica"/>
                <a:ea typeface="Verdana" pitchFamily="34" charset="0"/>
                <a:cs typeface="Helvetica"/>
              </a:rPr>
              <a:t>suggesting larger TCs (Fig. 6d)</a:t>
            </a:r>
          </a:p>
          <a:p>
            <a:pPr marL="920750" lvl="1" indent="-476250" algn="just">
              <a:lnSpc>
                <a:spcPct val="105000"/>
              </a:lnSpc>
              <a:buFont typeface="+mj-lt"/>
              <a:buAutoNum type="arabicPeriod"/>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smtClean="0">
                <a:latin typeface="Helvetica"/>
                <a:ea typeface="Verdana" pitchFamily="34" charset="0"/>
                <a:cs typeface="Helvetica"/>
              </a:rPr>
              <a:t>Enhanced </a:t>
            </a:r>
            <a:r>
              <a:rPr lang="en-US" sz="2200" dirty="0" smtClean="0">
                <a:latin typeface="Helvetica"/>
                <a:ea typeface="Verdana" pitchFamily="34" charset="0"/>
                <a:cs typeface="Helvetica"/>
              </a:rPr>
              <a:t>northerly anomalies after TC passage </a:t>
            </a:r>
            <a:r>
              <a:rPr lang="en-US" sz="2200" dirty="0" smtClean="0">
                <a:latin typeface="Helvetica"/>
                <a:ea typeface="Verdana" pitchFamily="34" charset="0"/>
                <a:cs typeface="Helvetica"/>
              </a:rPr>
              <a:t>(Fig. 6f) strengthen negative MSE anomalies through northerly advection of lower MSE into tropics (not shown)</a:t>
            </a:r>
          </a:p>
        </p:txBody>
      </p:sp>
      <p:sp>
        <p:nvSpPr>
          <p:cNvPr id="4" name="TextBox 3"/>
          <p:cNvSpPr txBox="1"/>
          <p:nvPr/>
        </p:nvSpPr>
        <p:spPr>
          <a:xfrm>
            <a:off x="409520" y="6482591"/>
            <a:ext cx="12712055" cy="960120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just">
              <a:lnSpc>
                <a:spcPct val="110000"/>
              </a:lnSpc>
            </a:pPr>
            <a:endParaRPr lang="en-US" sz="3600"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3600" b="1" dirty="0" smtClean="0">
              <a:solidFill>
                <a:srgbClr val="000000"/>
              </a:solidFill>
              <a:latin typeface="Helvetica"/>
              <a:cs typeface="Helvetica"/>
            </a:endParaRPr>
          </a:p>
          <a:p>
            <a:pPr algn="just">
              <a:lnSpc>
                <a:spcPct val="110000"/>
              </a:lnSpc>
            </a:pPr>
            <a:endParaRPr lang="en-US" sz="3600" b="1" dirty="0">
              <a:solidFill>
                <a:srgbClr val="000000"/>
              </a:solidFill>
              <a:latin typeface="Helvetica"/>
              <a:cs typeface="Helvetica"/>
            </a:endParaRPr>
          </a:p>
          <a:p>
            <a:pPr algn="just">
              <a:lnSpc>
                <a:spcPct val="110000"/>
              </a:lnSpc>
            </a:pPr>
            <a:endParaRPr lang="en-US" sz="2200" b="1" dirty="0">
              <a:solidFill>
                <a:srgbClr val="000000"/>
              </a:solidFill>
              <a:latin typeface="Helvetica"/>
              <a:cs typeface="Helvetica"/>
            </a:endParaRPr>
          </a:p>
        </p:txBody>
      </p:sp>
      <p:pic>
        <p:nvPicPr>
          <p:cNvPr id="32" name="Picture 31" descr="sandy33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48002" y="9926488"/>
            <a:ext cx="4727032" cy="6117336"/>
          </a:xfrm>
          <a:prstGeom prst="rect">
            <a:avLst/>
          </a:prstGeom>
        </p:spPr>
      </p:pic>
      <p:pic>
        <p:nvPicPr>
          <p:cNvPr id="30" name="Picture 29" descr="sandy30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48002" y="5625128"/>
            <a:ext cx="4727032" cy="6117336"/>
          </a:xfrm>
          <a:prstGeom prst="rect">
            <a:avLst/>
          </a:prstGeom>
        </p:spPr>
      </p:pic>
      <p:sp>
        <p:nvSpPr>
          <p:cNvPr id="53" name="TextBox 52"/>
          <p:cNvSpPr txBox="1"/>
          <p:nvPr/>
        </p:nvSpPr>
        <p:spPr>
          <a:xfrm>
            <a:off x="13390410" y="6473898"/>
            <a:ext cx="13441749" cy="18284202"/>
          </a:xfrm>
          <a:prstGeom prst="rect">
            <a:avLst/>
          </a:prstGeom>
          <a:solidFill>
            <a:schemeClr val="bg1"/>
          </a:solidFill>
          <a:ln w="9525" cmpd="sng">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smtClean="0">
              <a:latin typeface="Helvetica"/>
              <a:ea typeface="Verdana" pitchFamily="34" charset="0"/>
              <a:cs typeface="Helvetica"/>
            </a:endParaRPr>
          </a:p>
          <a:p>
            <a:pPr algn="ctr"/>
            <a:endParaRPr lang="en-US" sz="2400" dirty="0">
              <a:latin typeface="Helvetica"/>
              <a:ea typeface="Verdana" pitchFamily="34" charset="0"/>
              <a:cs typeface="Helvetica"/>
            </a:endParaRPr>
          </a:p>
        </p:txBody>
      </p:sp>
      <p:sp>
        <p:nvSpPr>
          <p:cNvPr id="20" name="TextBox 19"/>
          <p:cNvSpPr txBox="1"/>
          <p:nvPr/>
        </p:nvSpPr>
        <p:spPr>
          <a:xfrm>
            <a:off x="409520" y="5389868"/>
            <a:ext cx="1271016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1.  Introduction</a:t>
            </a:r>
            <a:endParaRPr lang="en-US" sz="3200" b="1" dirty="0">
              <a:latin typeface="Helvetica"/>
              <a:cs typeface="Helvetica"/>
            </a:endParaRPr>
          </a:p>
        </p:txBody>
      </p:sp>
      <p:sp>
        <p:nvSpPr>
          <p:cNvPr id="19" name="TextBox 18"/>
          <p:cNvSpPr txBox="1"/>
          <p:nvPr/>
        </p:nvSpPr>
        <p:spPr>
          <a:xfrm>
            <a:off x="13390409" y="5389868"/>
            <a:ext cx="1344168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3</a:t>
            </a:r>
            <a:r>
              <a:rPr lang="en-US" sz="3200" b="1" dirty="0" smtClean="0">
                <a:latin typeface="Helvetica"/>
                <a:cs typeface="Helvetica"/>
              </a:rPr>
              <a:t>.  Results: Time-Longitude Structure of Environmental Memory</a:t>
            </a:r>
            <a:endParaRPr lang="en-US" sz="3200" b="1" dirty="0">
              <a:latin typeface="Helvetica"/>
              <a:cs typeface="Helvetica"/>
            </a:endParaRPr>
          </a:p>
        </p:txBody>
      </p:sp>
      <p:sp>
        <p:nvSpPr>
          <p:cNvPr id="26" name="TextBox 25"/>
          <p:cNvSpPr txBox="1"/>
          <p:nvPr/>
        </p:nvSpPr>
        <p:spPr>
          <a:xfrm>
            <a:off x="13428816" y="6589115"/>
            <a:ext cx="13403344" cy="2220558"/>
          </a:xfrm>
          <a:prstGeom prst="rect">
            <a:avLst/>
          </a:prstGeom>
          <a:noFill/>
        </p:spPr>
        <p:txBody>
          <a:bodyPr wrap="square" lIns="369774" tIns="184887" rIns="369774" bIns="184887" rtlCol="0">
            <a:spAutoFit/>
          </a:bodyPr>
          <a:lstStyle/>
          <a:p>
            <a:pPr algn="ctr"/>
            <a:r>
              <a:rPr lang="en-US" sz="3600" b="1" dirty="0" smtClean="0">
                <a:solidFill>
                  <a:schemeClr val="tx2">
                    <a:lumMod val="60000"/>
                    <a:lumOff val="40000"/>
                  </a:schemeClr>
                </a:solidFill>
                <a:latin typeface="Helvetica"/>
                <a:ea typeface="Verdana" pitchFamily="34" charset="0"/>
                <a:cs typeface="Helvetica"/>
              </a:rPr>
              <a:t>Overview</a:t>
            </a:r>
          </a:p>
          <a:p>
            <a:pPr algn="ctr"/>
            <a:endParaRPr lang="en-US" sz="3600" b="1" dirty="0">
              <a:solidFill>
                <a:schemeClr val="tx2">
                  <a:lumMod val="60000"/>
                  <a:lumOff val="40000"/>
                </a:schemeClr>
              </a:solidFill>
              <a:latin typeface="Helvetica"/>
              <a:ea typeface="Verdana" pitchFamily="34" charset="0"/>
              <a:cs typeface="Helvetica"/>
            </a:endParaRPr>
          </a:p>
          <a:p>
            <a:pPr algn="just">
              <a:lnSpc>
                <a:spcPct val="110000"/>
              </a:lnSpc>
            </a:pPr>
            <a:r>
              <a:rPr lang="en-US" sz="2200" b="1" dirty="0">
                <a:solidFill>
                  <a:srgbClr val="000000"/>
                </a:solidFill>
                <a:latin typeface="Helvetica"/>
                <a:ea typeface="Verdana" pitchFamily="34" charset="0"/>
                <a:cs typeface="Helvetica"/>
              </a:rPr>
              <a:t>A</a:t>
            </a:r>
            <a:r>
              <a:rPr lang="en-US" sz="2200" b="1" dirty="0" smtClean="0">
                <a:solidFill>
                  <a:srgbClr val="000000"/>
                </a:solidFill>
                <a:latin typeface="Helvetica"/>
                <a:ea typeface="Verdana" pitchFamily="34" charset="0"/>
                <a:cs typeface="Helvetica"/>
              </a:rPr>
              <a:t>nalysis </a:t>
            </a:r>
            <a:r>
              <a:rPr lang="en-US" sz="2200" b="1" dirty="0" smtClean="0">
                <a:solidFill>
                  <a:srgbClr val="000000"/>
                </a:solidFill>
                <a:latin typeface="Helvetica"/>
                <a:ea typeface="Verdana" pitchFamily="34" charset="0"/>
                <a:cs typeface="Helvetica"/>
              </a:rPr>
              <a:t>of composited large-scale </a:t>
            </a:r>
            <a:r>
              <a:rPr lang="en-US" sz="2200" b="1" dirty="0" smtClean="0">
                <a:solidFill>
                  <a:srgbClr val="000000"/>
                </a:solidFill>
                <a:latin typeface="Helvetica"/>
                <a:ea typeface="Verdana" pitchFamily="34" charset="0"/>
                <a:cs typeface="Helvetica"/>
              </a:rPr>
              <a:t>atmospheric </a:t>
            </a:r>
            <a:r>
              <a:rPr lang="en-US" sz="2200" b="1" dirty="0" smtClean="0">
                <a:solidFill>
                  <a:srgbClr val="000000"/>
                </a:solidFill>
                <a:latin typeface="Helvetica"/>
                <a:ea typeface="Verdana" pitchFamily="34" charset="0"/>
                <a:cs typeface="Helvetica"/>
              </a:rPr>
              <a:t>and </a:t>
            </a:r>
            <a:r>
              <a:rPr lang="en-US" sz="2200" b="1" dirty="0" smtClean="0">
                <a:solidFill>
                  <a:srgbClr val="000000"/>
                </a:solidFill>
                <a:latin typeface="Helvetica"/>
                <a:ea typeface="Verdana" pitchFamily="34" charset="0"/>
                <a:cs typeface="Helvetica"/>
              </a:rPr>
              <a:t>SST memory of TC passage using time-longitude plots</a:t>
            </a:r>
            <a:endParaRPr lang="en-US" sz="2200" b="1" dirty="0" smtClean="0">
              <a:solidFill>
                <a:schemeClr val="tx2">
                  <a:lumMod val="60000"/>
                  <a:lumOff val="40000"/>
                </a:schemeClr>
              </a:solidFill>
              <a:latin typeface="Helvetica"/>
              <a:ea typeface="Verdana" pitchFamily="34" charset="0"/>
              <a:cs typeface="Helvetica"/>
            </a:endParaRPr>
          </a:p>
        </p:txBody>
      </p:sp>
      <p:cxnSp>
        <p:nvCxnSpPr>
          <p:cNvPr id="49" name="Straight Connector 48"/>
          <p:cNvCxnSpPr/>
          <p:nvPr/>
        </p:nvCxnSpPr>
        <p:spPr>
          <a:xfrm>
            <a:off x="13695887" y="7626050"/>
            <a:ext cx="128290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47925" y="6444187"/>
            <a:ext cx="7656172" cy="6689474"/>
          </a:xfrm>
          <a:prstGeom prst="rect">
            <a:avLst/>
          </a:prstGeom>
          <a:noFill/>
        </p:spPr>
        <p:txBody>
          <a:bodyPr wrap="square" lIns="369774" tIns="184887" rIns="369774" bIns="184887" rtlCol="0">
            <a:spAutoFit/>
          </a:bodyPr>
          <a:lstStyle/>
          <a:p>
            <a:pPr algn="ctr"/>
            <a:r>
              <a:rPr lang="en-US" sz="3600" b="1" dirty="0" smtClean="0">
                <a:solidFill>
                  <a:schemeClr val="tx2">
                    <a:lumMod val="60000"/>
                    <a:lumOff val="40000"/>
                  </a:schemeClr>
                </a:solidFill>
                <a:latin typeface="Helvetica"/>
                <a:ea typeface="Verdana" pitchFamily="34" charset="0"/>
                <a:cs typeface="Helvetica"/>
              </a:rPr>
              <a:t>Motivation</a:t>
            </a:r>
          </a:p>
          <a:p>
            <a:pPr algn="ctr"/>
            <a:endParaRPr lang="en-US" sz="3600" b="1" dirty="0">
              <a:solidFill>
                <a:schemeClr val="tx2">
                  <a:lumMod val="60000"/>
                  <a:lumOff val="40000"/>
                </a:schemeClr>
              </a:solidFill>
              <a:latin typeface="Helvetica"/>
              <a:ea typeface="Verdana" pitchFamily="34" charset="0"/>
              <a:cs typeface="Helvetica"/>
            </a:endParaRPr>
          </a:p>
          <a:p>
            <a:pPr marL="342900" indent="-342900" algn="just">
              <a:lnSpc>
                <a:spcPct val="110000"/>
              </a:lnSpc>
              <a:buFont typeface="Arial"/>
              <a:buChar char="•"/>
            </a:pPr>
            <a:r>
              <a:rPr lang="en-US" sz="2200" dirty="0">
                <a:solidFill>
                  <a:srgbClr val="000000"/>
                </a:solidFill>
                <a:latin typeface="Helvetica"/>
                <a:ea typeface="Verdana" pitchFamily="34" charset="0"/>
                <a:cs typeface="Helvetica"/>
              </a:rPr>
              <a:t>T</a:t>
            </a:r>
            <a:r>
              <a:rPr lang="en-US" sz="2200" dirty="0" smtClean="0">
                <a:solidFill>
                  <a:srgbClr val="000000"/>
                </a:solidFill>
                <a:latin typeface="Helvetica"/>
                <a:ea typeface="Verdana" pitchFamily="34" charset="0"/>
                <a:cs typeface="Helvetica"/>
              </a:rPr>
              <a:t>ropical cyclones (TCs) </a:t>
            </a:r>
            <a:r>
              <a:rPr lang="en-US" sz="2200" dirty="0" smtClean="0">
                <a:solidFill>
                  <a:srgbClr val="000000"/>
                </a:solidFill>
                <a:latin typeface="Helvetica"/>
                <a:ea typeface="Verdana" pitchFamily="34" charset="0"/>
                <a:cs typeface="Helvetica"/>
              </a:rPr>
              <a:t>reduce sea </a:t>
            </a:r>
            <a:r>
              <a:rPr lang="en-US" sz="2200" dirty="0" smtClean="0">
                <a:solidFill>
                  <a:srgbClr val="000000"/>
                </a:solidFill>
                <a:latin typeface="Helvetica"/>
                <a:ea typeface="Verdana" pitchFamily="34" charset="0"/>
                <a:cs typeface="Helvetica"/>
              </a:rPr>
              <a:t>surface temperatures (SSTs</a:t>
            </a:r>
            <a:r>
              <a:rPr lang="en-US" sz="2200" dirty="0" smtClean="0">
                <a:solidFill>
                  <a:srgbClr val="000000"/>
                </a:solidFill>
                <a:latin typeface="Helvetica"/>
                <a:ea typeface="Verdana" pitchFamily="34" charset="0"/>
                <a:cs typeface="Helvetica"/>
              </a:rPr>
              <a:t>), on average, </a:t>
            </a:r>
            <a:r>
              <a:rPr lang="en-US" sz="2200" dirty="0" smtClean="0">
                <a:solidFill>
                  <a:srgbClr val="000000"/>
                </a:solidFill>
                <a:latin typeface="Helvetica"/>
                <a:ea typeface="Verdana" pitchFamily="34" charset="0"/>
                <a:cs typeface="Helvetica"/>
              </a:rPr>
              <a:t>for over a month following TC passage (Fig. 1; Hart et al. 2007)</a:t>
            </a:r>
          </a:p>
          <a:p>
            <a:pPr marL="342900" indent="-342900" algn="just">
              <a:lnSpc>
                <a:spcPct val="110000"/>
              </a:lnSpc>
              <a:buFont typeface="Arial"/>
              <a:buChar char="•"/>
            </a:pPr>
            <a:endParaRPr lang="en-US" sz="2200" dirty="0">
              <a:solidFill>
                <a:srgbClr val="000000"/>
              </a:solidFill>
              <a:latin typeface="Helvetica"/>
              <a:ea typeface="Verdana" pitchFamily="34" charset="0"/>
              <a:cs typeface="Helvetica"/>
            </a:endParaRPr>
          </a:p>
          <a:p>
            <a:pPr marL="342900" indent="-342900" algn="just">
              <a:lnSpc>
                <a:spcPct val="110000"/>
              </a:lnSpc>
              <a:buFont typeface="Arial"/>
              <a:buChar char="•"/>
            </a:pPr>
            <a:r>
              <a:rPr lang="en-US" sz="2200" dirty="0" smtClean="0">
                <a:solidFill>
                  <a:srgbClr val="000000"/>
                </a:solidFill>
                <a:latin typeface="Helvetica"/>
                <a:ea typeface="Verdana" pitchFamily="34" charset="0"/>
                <a:cs typeface="Helvetica"/>
              </a:rPr>
              <a:t>TCs </a:t>
            </a:r>
            <a:r>
              <a:rPr lang="en-US" sz="2200" b="1" dirty="0" smtClean="0">
                <a:solidFill>
                  <a:srgbClr val="000000"/>
                </a:solidFill>
                <a:latin typeface="Helvetica"/>
                <a:ea typeface="Verdana" pitchFamily="34" charset="0"/>
                <a:cs typeface="Helvetica"/>
              </a:rPr>
              <a:t>may</a:t>
            </a:r>
            <a:r>
              <a:rPr lang="en-US" sz="2200" dirty="0">
                <a:solidFill>
                  <a:srgbClr val="000000"/>
                </a:solidFill>
                <a:latin typeface="Helvetica"/>
                <a:ea typeface="Verdana" pitchFamily="34" charset="0"/>
                <a:cs typeface="Helvetica"/>
              </a:rPr>
              <a:t> </a:t>
            </a:r>
            <a:r>
              <a:rPr lang="en-US" sz="2200" dirty="0" smtClean="0">
                <a:solidFill>
                  <a:srgbClr val="000000"/>
                </a:solidFill>
                <a:latin typeface="Helvetica"/>
                <a:ea typeface="Verdana" pitchFamily="34" charset="0"/>
                <a:cs typeface="Helvetica"/>
              </a:rPr>
              <a:t>dry </a:t>
            </a:r>
            <a:r>
              <a:rPr lang="en-US" sz="2200" dirty="0" smtClean="0">
                <a:solidFill>
                  <a:srgbClr val="000000"/>
                </a:solidFill>
                <a:latin typeface="Helvetica"/>
                <a:ea typeface="Verdana" pitchFamily="34" charset="0"/>
                <a:cs typeface="Helvetica"/>
              </a:rPr>
              <a:t>and </a:t>
            </a:r>
            <a:r>
              <a:rPr lang="en-US" sz="2200" dirty="0" smtClean="0">
                <a:solidFill>
                  <a:srgbClr val="000000"/>
                </a:solidFill>
                <a:latin typeface="Helvetica"/>
                <a:ea typeface="Verdana" pitchFamily="34" charset="0"/>
                <a:cs typeface="Helvetica"/>
              </a:rPr>
              <a:t>cool </a:t>
            </a:r>
            <a:r>
              <a:rPr lang="en-US" sz="2200" dirty="0" smtClean="0">
                <a:solidFill>
                  <a:srgbClr val="000000"/>
                </a:solidFill>
                <a:latin typeface="Helvetica"/>
                <a:ea typeface="Verdana" pitchFamily="34" charset="0"/>
                <a:cs typeface="Helvetica"/>
              </a:rPr>
              <a:t>atmosphere for weeks following </a:t>
            </a:r>
            <a:r>
              <a:rPr lang="en-US" sz="2200" dirty="0" smtClean="0">
                <a:solidFill>
                  <a:srgbClr val="000000"/>
                </a:solidFill>
                <a:latin typeface="Helvetica"/>
                <a:ea typeface="Verdana" pitchFamily="34" charset="0"/>
                <a:cs typeface="Helvetica"/>
              </a:rPr>
              <a:t>TC </a:t>
            </a:r>
            <a:r>
              <a:rPr lang="en-US" sz="2200" dirty="0" smtClean="0">
                <a:solidFill>
                  <a:srgbClr val="000000"/>
                </a:solidFill>
                <a:latin typeface="Helvetica"/>
                <a:ea typeface="Verdana" pitchFamily="34" charset="0"/>
                <a:cs typeface="Helvetica"/>
              </a:rPr>
              <a:t>passage due to reduced SSTs (</a:t>
            </a:r>
            <a:r>
              <a:rPr lang="en-US" sz="2200" dirty="0" smtClean="0">
                <a:solidFill>
                  <a:srgbClr val="000000"/>
                </a:solidFill>
                <a:latin typeface="Helvetica"/>
                <a:ea typeface="Verdana" pitchFamily="34" charset="0"/>
                <a:cs typeface="Helvetica"/>
              </a:rPr>
              <a:t>Sobel and Camargo 2005</a:t>
            </a:r>
            <a:r>
              <a:rPr lang="en-US" sz="2200" dirty="0" smtClean="0">
                <a:solidFill>
                  <a:srgbClr val="000000"/>
                </a:solidFill>
                <a:latin typeface="Helvetica"/>
                <a:ea typeface="Verdana" pitchFamily="34" charset="0"/>
                <a:cs typeface="Helvetica"/>
              </a:rPr>
              <a:t>) although uncertainties remain in atmospheric memory of TCs</a:t>
            </a:r>
            <a:endParaRPr lang="en-US" sz="2200" dirty="0" smtClean="0">
              <a:solidFill>
                <a:srgbClr val="000000"/>
              </a:solidFill>
              <a:latin typeface="Helvetica"/>
              <a:ea typeface="Verdana" pitchFamily="34" charset="0"/>
              <a:cs typeface="Helvetica"/>
            </a:endParaRPr>
          </a:p>
          <a:p>
            <a:pPr marL="342900" indent="-342900" algn="just">
              <a:lnSpc>
                <a:spcPct val="110000"/>
              </a:lnSpc>
              <a:buFont typeface="Arial"/>
              <a:buChar char="•"/>
            </a:pPr>
            <a:endParaRPr lang="en-US" sz="2200" dirty="0" smtClean="0">
              <a:solidFill>
                <a:srgbClr val="000000"/>
              </a:solidFill>
              <a:latin typeface="Helvetica"/>
              <a:ea typeface="Verdana" pitchFamily="34" charset="0"/>
              <a:cs typeface="Helvetica"/>
            </a:endParaRPr>
          </a:p>
          <a:p>
            <a:pPr marL="342900" indent="-342900" algn="just">
              <a:lnSpc>
                <a:spcPct val="110000"/>
              </a:lnSpc>
              <a:buFont typeface="Arial"/>
              <a:buChar char="•"/>
            </a:pPr>
            <a:r>
              <a:rPr lang="en-US" sz="2200" dirty="0" smtClean="0">
                <a:solidFill>
                  <a:srgbClr val="000000"/>
                </a:solidFill>
                <a:latin typeface="Helvetica"/>
                <a:ea typeface="Verdana" pitchFamily="34" charset="0"/>
                <a:cs typeface="Helvetica"/>
              </a:rPr>
              <a:t>Greater understanding of atmospheric TC </a:t>
            </a:r>
            <a:r>
              <a:rPr lang="en-US" sz="2200" dirty="0" smtClean="0">
                <a:solidFill>
                  <a:srgbClr val="000000"/>
                </a:solidFill>
                <a:latin typeface="Helvetica"/>
                <a:ea typeface="Verdana" pitchFamily="34" charset="0"/>
                <a:cs typeface="Helvetica"/>
              </a:rPr>
              <a:t>memory </a:t>
            </a:r>
            <a:r>
              <a:rPr lang="en-US" sz="2200" dirty="0" smtClean="0">
                <a:solidFill>
                  <a:srgbClr val="000000"/>
                </a:solidFill>
                <a:latin typeface="Helvetica"/>
                <a:ea typeface="Verdana" pitchFamily="34" charset="0"/>
                <a:cs typeface="Helvetica"/>
              </a:rPr>
              <a:t>may help refine potential role of TCs in climate</a:t>
            </a:r>
            <a:endParaRPr lang="en-US" sz="2200" dirty="0">
              <a:solidFill>
                <a:srgbClr val="000000"/>
              </a:solidFill>
              <a:latin typeface="Helvetica"/>
              <a:ea typeface="Verdana" pitchFamily="34" charset="0"/>
              <a:cs typeface="Helvetica"/>
            </a:endParaRPr>
          </a:p>
          <a:p>
            <a:pPr marL="342900" indent="-342900" algn="just">
              <a:lnSpc>
                <a:spcPct val="110000"/>
              </a:lnSpc>
              <a:buFont typeface="Arial"/>
              <a:buChar char="•"/>
            </a:pPr>
            <a:endParaRPr lang="en-US" sz="2200" dirty="0" smtClean="0">
              <a:solidFill>
                <a:srgbClr val="000000"/>
              </a:solidFill>
              <a:latin typeface="Helvetica"/>
              <a:ea typeface="Verdana" pitchFamily="34" charset="0"/>
              <a:cs typeface="Helvetica"/>
            </a:endParaRPr>
          </a:p>
          <a:p>
            <a:pPr marL="342900" indent="-342900" algn="just">
              <a:lnSpc>
                <a:spcPct val="110000"/>
              </a:lnSpc>
              <a:buFont typeface="Arial"/>
              <a:buChar char="•"/>
            </a:pPr>
            <a:endParaRPr lang="en-US" sz="2200" dirty="0">
              <a:solidFill>
                <a:srgbClr val="000000"/>
              </a:solidFill>
              <a:latin typeface="Helvetica"/>
              <a:ea typeface="Verdana" pitchFamily="34" charset="0"/>
              <a:cs typeface="Helvetica"/>
            </a:endParaRPr>
          </a:p>
          <a:p>
            <a:pPr marL="342900" indent="-342900" algn="just">
              <a:lnSpc>
                <a:spcPct val="110000"/>
              </a:lnSpc>
              <a:buFont typeface="Arial"/>
              <a:buChar char="•"/>
            </a:pPr>
            <a:endParaRPr lang="en-US" sz="2200" dirty="0" smtClean="0">
              <a:solidFill>
                <a:schemeClr val="tx2">
                  <a:lumMod val="60000"/>
                  <a:lumOff val="40000"/>
                </a:schemeClr>
              </a:solidFill>
              <a:latin typeface="Helvetica"/>
              <a:ea typeface="Verdana" pitchFamily="34" charset="0"/>
              <a:cs typeface="Helvetica"/>
            </a:endParaRPr>
          </a:p>
        </p:txBody>
      </p:sp>
      <p:sp>
        <p:nvSpPr>
          <p:cNvPr id="73" name="TextBox 72"/>
          <p:cNvSpPr txBox="1"/>
          <p:nvPr/>
        </p:nvSpPr>
        <p:spPr>
          <a:xfrm>
            <a:off x="447925" y="12261915"/>
            <a:ext cx="7659014" cy="3710196"/>
          </a:xfrm>
          <a:prstGeom prst="rect">
            <a:avLst/>
          </a:prstGeom>
          <a:noFill/>
        </p:spPr>
        <p:txBody>
          <a:bodyPr wrap="square" lIns="369774" tIns="184887" rIns="369774" bIns="184887" rtlCol="0">
            <a:spAutoFit/>
          </a:bodyPr>
          <a:lstStyle/>
          <a:p>
            <a:pPr algn="ctr"/>
            <a:r>
              <a:rPr lang="en-US" sz="3600" b="1" dirty="0" smtClean="0">
                <a:solidFill>
                  <a:srgbClr val="FF0000"/>
                </a:solidFill>
                <a:latin typeface="Helvetica"/>
                <a:ea typeface="Verdana" pitchFamily="34" charset="0"/>
                <a:cs typeface="Helvetica"/>
              </a:rPr>
              <a:t>Objectives</a:t>
            </a:r>
          </a:p>
          <a:p>
            <a:pPr algn="ctr"/>
            <a:endParaRPr lang="en-US" sz="3600" b="1" dirty="0">
              <a:solidFill>
                <a:schemeClr val="tx2">
                  <a:lumMod val="60000"/>
                  <a:lumOff val="40000"/>
                </a:schemeClr>
              </a:solidFill>
              <a:latin typeface="Helvetica"/>
              <a:ea typeface="Verdana" pitchFamily="34" charset="0"/>
              <a:cs typeface="Helvetica"/>
            </a:endParaRPr>
          </a:p>
          <a:p>
            <a:pPr marL="457200" indent="-457200" algn="just">
              <a:lnSpc>
                <a:spcPct val="110000"/>
              </a:lnSpc>
              <a:buFont typeface="+mj-lt"/>
              <a:buAutoNum type="arabicPeriod"/>
            </a:pPr>
            <a:r>
              <a:rPr lang="en-US" sz="2200" b="1" dirty="0" smtClean="0">
                <a:solidFill>
                  <a:srgbClr val="000000"/>
                </a:solidFill>
                <a:latin typeface="Helvetica"/>
                <a:ea typeface="Verdana" pitchFamily="34" charset="0"/>
                <a:cs typeface="Helvetica"/>
              </a:rPr>
              <a:t>Quantify </a:t>
            </a:r>
            <a:r>
              <a:rPr lang="en-US" sz="2200" b="1" dirty="0" smtClean="0">
                <a:solidFill>
                  <a:srgbClr val="000000"/>
                </a:solidFill>
                <a:latin typeface="Helvetica"/>
                <a:ea typeface="Verdana" pitchFamily="34" charset="0"/>
                <a:cs typeface="Helvetica"/>
              </a:rPr>
              <a:t>atmospheric environmental memory </a:t>
            </a:r>
            <a:r>
              <a:rPr lang="en-US" sz="2200" b="1" dirty="0" smtClean="0">
                <a:solidFill>
                  <a:srgbClr val="000000"/>
                </a:solidFill>
                <a:latin typeface="Helvetica"/>
                <a:ea typeface="Verdana" pitchFamily="34" charset="0"/>
                <a:cs typeface="Helvetica"/>
              </a:rPr>
              <a:t>of TC passage </a:t>
            </a:r>
          </a:p>
          <a:p>
            <a:pPr marL="342900" indent="-342900" algn="just">
              <a:lnSpc>
                <a:spcPct val="110000"/>
              </a:lnSpc>
              <a:buFont typeface="Arial"/>
              <a:buChar char="•"/>
            </a:pPr>
            <a:endParaRPr lang="en-US" sz="2200" b="1" dirty="0">
              <a:solidFill>
                <a:srgbClr val="000000"/>
              </a:solidFill>
              <a:latin typeface="Helvetica"/>
              <a:ea typeface="Verdana" pitchFamily="34" charset="0"/>
              <a:cs typeface="Helvetica"/>
            </a:endParaRPr>
          </a:p>
          <a:p>
            <a:pPr marL="457200" indent="-457200" algn="just">
              <a:lnSpc>
                <a:spcPct val="110000"/>
              </a:lnSpc>
              <a:buFont typeface="+mj-lt"/>
              <a:buAutoNum type="arabicPeriod"/>
            </a:pPr>
            <a:r>
              <a:rPr lang="en-US" sz="2200" b="1" dirty="0" smtClean="0">
                <a:solidFill>
                  <a:srgbClr val="000000"/>
                </a:solidFill>
                <a:latin typeface="Helvetica"/>
                <a:ea typeface="Verdana" pitchFamily="34" charset="0"/>
                <a:cs typeface="Helvetica"/>
              </a:rPr>
              <a:t>Identify </a:t>
            </a:r>
            <a:r>
              <a:rPr lang="en-US" sz="2200" b="1" dirty="0" smtClean="0">
                <a:solidFill>
                  <a:srgbClr val="000000"/>
                </a:solidFill>
                <a:latin typeface="Helvetica"/>
                <a:ea typeface="Verdana" pitchFamily="34" charset="0"/>
                <a:cs typeface="Helvetica"/>
              </a:rPr>
              <a:t>salient </a:t>
            </a:r>
            <a:r>
              <a:rPr lang="en-US" sz="2200" b="1" dirty="0" smtClean="0">
                <a:solidFill>
                  <a:srgbClr val="000000"/>
                </a:solidFill>
                <a:latin typeface="Helvetica"/>
                <a:ea typeface="Verdana" pitchFamily="34" charset="0"/>
                <a:cs typeface="Helvetica"/>
              </a:rPr>
              <a:t>processes and phenomena </a:t>
            </a:r>
            <a:r>
              <a:rPr lang="en-US" sz="2200" b="1" dirty="0" smtClean="0">
                <a:solidFill>
                  <a:srgbClr val="000000"/>
                </a:solidFill>
                <a:latin typeface="Helvetica"/>
                <a:ea typeface="Verdana" pitchFamily="34" charset="0"/>
                <a:cs typeface="Helvetica"/>
              </a:rPr>
              <a:t>responsible for </a:t>
            </a:r>
            <a:r>
              <a:rPr lang="en-US" sz="2200" b="1" dirty="0" smtClean="0">
                <a:solidFill>
                  <a:srgbClr val="000000"/>
                </a:solidFill>
                <a:latin typeface="Helvetica"/>
                <a:ea typeface="Verdana" pitchFamily="34" charset="0"/>
                <a:cs typeface="Helvetica"/>
              </a:rPr>
              <a:t>generation of atmospheric environmental memory</a:t>
            </a:r>
            <a:endParaRPr lang="en-US" sz="2200" b="1" dirty="0" smtClean="0">
              <a:solidFill>
                <a:schemeClr val="tx2">
                  <a:lumMod val="60000"/>
                  <a:lumOff val="40000"/>
                </a:schemeClr>
              </a:solidFill>
              <a:latin typeface="Helvetica"/>
              <a:ea typeface="Verdana" pitchFamily="34" charset="0"/>
              <a:cs typeface="Helvetica"/>
            </a:endParaRPr>
          </a:p>
        </p:txBody>
      </p:sp>
      <p:sp>
        <p:nvSpPr>
          <p:cNvPr id="78" name="TextBox 77"/>
          <p:cNvSpPr txBox="1"/>
          <p:nvPr/>
        </p:nvSpPr>
        <p:spPr>
          <a:xfrm>
            <a:off x="13390410" y="22919222"/>
            <a:ext cx="13441750" cy="1912268"/>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a:t>
            </a:r>
            <a:r>
              <a:rPr lang="en-US" sz="2000" dirty="0" smtClean="0">
                <a:latin typeface="Helvetica"/>
                <a:ea typeface="Verdana" pitchFamily="34" charset="0"/>
                <a:cs typeface="Helvetica"/>
              </a:rPr>
              <a:t>4:  </a:t>
            </a:r>
            <a:r>
              <a:rPr lang="en-US" sz="2000" dirty="0" smtClean="0">
                <a:latin typeface="Helvetica"/>
                <a:cs typeface="Helvetica"/>
              </a:rPr>
              <a:t>Time-longitude plot of composited (a) vertically-integrated </a:t>
            </a:r>
            <a:r>
              <a:rPr lang="en-US" sz="2000" dirty="0" smtClean="0">
                <a:latin typeface="Helvetica"/>
                <a:cs typeface="Helvetica"/>
              </a:rPr>
              <a:t>surface to </a:t>
            </a:r>
            <a:r>
              <a:rPr lang="en-US" sz="2000" dirty="0" smtClean="0">
                <a:latin typeface="Helvetica"/>
                <a:cs typeface="Helvetica"/>
              </a:rPr>
              <a:t>100</a:t>
            </a:r>
            <a:r>
              <a:rPr lang="en-US" sz="2000" dirty="0" smtClean="0">
                <a:latin typeface="Helvetica"/>
                <a:cs typeface="Helvetica"/>
              </a:rPr>
              <a:t>-hPa MSE anomalies (10</a:t>
            </a:r>
            <a:r>
              <a:rPr lang="en-US" sz="2000" baseline="30000" dirty="0" smtClean="0">
                <a:latin typeface="Helvetica"/>
                <a:cs typeface="Helvetica"/>
              </a:rPr>
              <a:t>6</a:t>
            </a:r>
            <a:r>
              <a:rPr lang="en-US" sz="2000" dirty="0" smtClean="0">
                <a:latin typeface="Helvetica"/>
                <a:cs typeface="Helvetica"/>
              </a:rPr>
              <a:t> J m</a:t>
            </a:r>
            <a:r>
              <a:rPr lang="en-US" sz="2000" baseline="30000" dirty="0" smtClean="0">
                <a:latin typeface="Helvetica"/>
                <a:cs typeface="Helvetica"/>
              </a:rPr>
              <a:t>-2</a:t>
            </a:r>
            <a:r>
              <a:rPr lang="en-US" sz="2000" dirty="0" smtClean="0">
                <a:latin typeface="Helvetica"/>
                <a:cs typeface="Helvetica"/>
              </a:rPr>
              <a:t>), (b) SST anomalies (K), and (c) 850-hPa meridional wind anomalies (m s</a:t>
            </a:r>
            <a:r>
              <a:rPr lang="en-US" sz="2000" baseline="30000" dirty="0" smtClean="0">
                <a:latin typeface="Helvetica"/>
                <a:cs typeface="Helvetica"/>
              </a:rPr>
              <a:t>-1</a:t>
            </a:r>
            <a:r>
              <a:rPr lang="en-US" sz="2000" dirty="0" smtClean="0">
                <a:latin typeface="Helvetica"/>
                <a:cs typeface="Helvetica"/>
              </a:rPr>
              <a:t>) meridionally-averaged from 250 km south and north of TC passage.  TC and W1–W6 </a:t>
            </a:r>
            <a:r>
              <a:rPr lang="en-US" sz="2000" dirty="0" smtClean="0">
                <a:latin typeface="Helvetica"/>
                <a:cs typeface="Helvetica"/>
              </a:rPr>
              <a:t>labels denote </a:t>
            </a:r>
            <a:r>
              <a:rPr lang="en-US" sz="2000" dirty="0" smtClean="0">
                <a:latin typeface="Helvetica"/>
                <a:cs typeface="Helvetica"/>
              </a:rPr>
              <a:t>TC and westward propagating MSE and meridional wind anomalies.  Anomalies are shown if they are statistically significantly different from zero at the 95% confidence interval.  </a:t>
            </a:r>
            <a:r>
              <a:rPr lang="en-US" sz="2000" dirty="0">
                <a:latin typeface="Helvetica"/>
                <a:cs typeface="Helvetica"/>
              </a:rPr>
              <a:t>B</a:t>
            </a:r>
            <a:r>
              <a:rPr lang="en-US" sz="2000" dirty="0" smtClean="0">
                <a:latin typeface="Helvetica"/>
                <a:cs typeface="Helvetica"/>
              </a:rPr>
              <a:t>lack arrow </a:t>
            </a:r>
            <a:r>
              <a:rPr lang="de-DE" sz="2000" dirty="0" smtClean="0">
                <a:latin typeface="Helvetica"/>
                <a:cs typeface="Helvetica"/>
              </a:rPr>
              <a:t>depicts </a:t>
            </a:r>
            <a:r>
              <a:rPr lang="de-DE" sz="2000" dirty="0" smtClean="0">
                <a:latin typeface="Helvetica"/>
                <a:cs typeface="Helvetica"/>
              </a:rPr>
              <a:t>group velocity direction for westward propagating anomalies</a:t>
            </a:r>
            <a:r>
              <a:rPr lang="en-US" sz="2000" dirty="0" smtClean="0">
                <a:latin typeface="Helvetica"/>
                <a:cs typeface="Helvetica"/>
              </a:rPr>
              <a:t>.</a:t>
            </a:r>
            <a:endParaRPr lang="en-US" sz="2000" dirty="0">
              <a:latin typeface="Helvetica"/>
              <a:cs typeface="Helvetica"/>
            </a:endParaRPr>
          </a:p>
        </p:txBody>
      </p:sp>
      <p:sp>
        <p:nvSpPr>
          <p:cNvPr id="92" name="TextBox 91"/>
          <p:cNvSpPr txBox="1"/>
          <p:nvPr/>
        </p:nvSpPr>
        <p:spPr>
          <a:xfrm>
            <a:off x="7629660" y="14961404"/>
            <a:ext cx="5799155" cy="1235159"/>
          </a:xfrm>
          <a:prstGeom prst="rect">
            <a:avLst/>
          </a:prstGeom>
          <a:noFill/>
        </p:spPr>
        <p:txBody>
          <a:bodyPr wrap="square" lIns="369774" tIns="184887" rIns="369774" bIns="184887" rtlCol="0">
            <a:spAutoFit/>
          </a:bodyPr>
          <a:lstStyle/>
          <a:p>
            <a:pPr algn="just"/>
            <a:r>
              <a:rPr lang="en-US" sz="1400" dirty="0">
                <a:latin typeface="Helvetica"/>
                <a:ea typeface="Verdana" pitchFamily="34" charset="0"/>
                <a:cs typeface="Helvetica"/>
              </a:rPr>
              <a:t>Fig</a:t>
            </a:r>
            <a:r>
              <a:rPr lang="en-US" sz="1400" dirty="0" smtClean="0">
                <a:latin typeface="Helvetica"/>
                <a:ea typeface="Verdana" pitchFamily="34" charset="0"/>
                <a:cs typeface="Helvetica"/>
              </a:rPr>
              <a:t>. 1: </a:t>
            </a:r>
            <a:r>
              <a:rPr lang="en-US" sz="1400" dirty="0" smtClean="0">
                <a:latin typeface="Helvetica"/>
                <a:cs typeface="Helvetica"/>
              </a:rPr>
              <a:t>Plan view of SST anomalies (K) from NASA OI SSTs (a) during and (b) one month after Hurricane Sandy’s dissipation.  </a:t>
            </a:r>
            <a:r>
              <a:rPr lang="en-US" sz="1400" dirty="0">
                <a:latin typeface="Helvetica"/>
                <a:cs typeface="Helvetica"/>
              </a:rPr>
              <a:t>B</a:t>
            </a:r>
            <a:r>
              <a:rPr lang="en-US" sz="1400" dirty="0" smtClean="0">
                <a:latin typeface="Helvetica"/>
                <a:cs typeface="Helvetica"/>
              </a:rPr>
              <a:t>lack line denotes Hurricane Sandy’s track and the green circle denotes negative SST anomalies induced by Hurricane Sandy.</a:t>
            </a:r>
            <a:endParaRPr lang="en-US" sz="1400" dirty="0">
              <a:latin typeface="Helvetica"/>
              <a:cs typeface="Helvetica"/>
            </a:endParaRPr>
          </a:p>
        </p:txBody>
      </p:sp>
      <p:sp>
        <p:nvSpPr>
          <p:cNvPr id="94" name="TextBox 93"/>
          <p:cNvSpPr txBox="1"/>
          <p:nvPr/>
        </p:nvSpPr>
        <p:spPr>
          <a:xfrm>
            <a:off x="8474570" y="6598974"/>
            <a:ext cx="422454" cy="835050"/>
          </a:xfrm>
          <a:prstGeom prst="rect">
            <a:avLst/>
          </a:prstGeom>
          <a:noFill/>
        </p:spPr>
        <p:txBody>
          <a:bodyPr wrap="square" lIns="369774" tIns="184887" rIns="369774" bIns="184887" rtlCol="0">
            <a:spAutoFit/>
          </a:bodyPr>
          <a:lstStyle/>
          <a:p>
            <a:pPr algn="just"/>
            <a:r>
              <a:rPr lang="en-US" sz="3000" dirty="0" smtClean="0">
                <a:latin typeface="Helvetica"/>
                <a:cs typeface="Helvetica"/>
              </a:rPr>
              <a:t>a)</a:t>
            </a:r>
            <a:endParaRPr lang="en-US" sz="3000" dirty="0">
              <a:latin typeface="Helvetica"/>
              <a:cs typeface="Helvetica"/>
            </a:endParaRPr>
          </a:p>
        </p:txBody>
      </p:sp>
      <p:sp>
        <p:nvSpPr>
          <p:cNvPr id="95" name="TextBox 94"/>
          <p:cNvSpPr txBox="1"/>
          <p:nvPr/>
        </p:nvSpPr>
        <p:spPr>
          <a:xfrm>
            <a:off x="8474570" y="10900335"/>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b</a:t>
            </a:r>
            <a:r>
              <a:rPr lang="en-US" sz="3000" dirty="0" smtClean="0">
                <a:latin typeface="Helvetica"/>
                <a:cs typeface="Helvetica"/>
              </a:rPr>
              <a:t>)</a:t>
            </a:r>
            <a:endParaRPr lang="en-US" sz="3000" dirty="0">
              <a:latin typeface="Helvetica"/>
              <a:cs typeface="Helvetica"/>
            </a:endParaRPr>
          </a:p>
        </p:txBody>
      </p:sp>
      <p:sp>
        <p:nvSpPr>
          <p:cNvPr id="68" name="TextBox 67"/>
          <p:cNvSpPr txBox="1"/>
          <p:nvPr/>
        </p:nvSpPr>
        <p:spPr>
          <a:xfrm>
            <a:off x="27062590" y="6512305"/>
            <a:ext cx="3878905" cy="5310634"/>
          </a:xfrm>
          <a:prstGeom prst="rect">
            <a:avLst/>
          </a:prstGeom>
          <a:noFill/>
        </p:spPr>
        <p:txBody>
          <a:bodyPr wrap="square" lIns="369774" tIns="184887" rIns="369774" bIns="184887" rtlCol="0">
            <a:spAutoFit/>
          </a:bodyPr>
          <a:lstStyle/>
          <a:p>
            <a:pPr algn="ctr">
              <a:lnSpc>
                <a:spcPct val="110000"/>
              </a:lnSpc>
            </a:pPr>
            <a:r>
              <a:rPr lang="en-US" sz="3600" b="1" dirty="0" smtClean="0">
                <a:solidFill>
                  <a:schemeClr val="tx2">
                    <a:lumMod val="60000"/>
                    <a:lumOff val="40000"/>
                  </a:schemeClr>
                </a:solidFill>
                <a:latin typeface="Helvetica"/>
                <a:ea typeface="Verdana" pitchFamily="34" charset="0"/>
                <a:cs typeface="Helvetica"/>
              </a:rPr>
              <a:t>Overview</a:t>
            </a:r>
          </a:p>
          <a:p>
            <a:pPr algn="just">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algn="just">
              <a:lnSpc>
                <a:spcPct val="110000"/>
              </a:lnSpc>
            </a:pPr>
            <a:r>
              <a:rPr lang="en-US" sz="2200" b="1" dirty="0" smtClean="0">
                <a:latin typeface="Helvetica"/>
                <a:ea typeface="Verdana" pitchFamily="34" charset="0"/>
                <a:cs typeface="Helvetica"/>
              </a:rPr>
              <a:t>Subset composites into </a:t>
            </a:r>
            <a:r>
              <a:rPr lang="en-US" sz="2200" b="1" dirty="0" smtClean="0">
                <a:latin typeface="Helvetica"/>
                <a:ea typeface="Verdana" pitchFamily="34" charset="0"/>
                <a:cs typeface="Helvetica"/>
              </a:rPr>
              <a:t>unfavorable and favorable conditions for TC-induced Rossby wave dispersion to </a:t>
            </a:r>
            <a:r>
              <a:rPr lang="en-US" sz="2200" b="1" dirty="0">
                <a:latin typeface="Helvetica"/>
                <a:ea typeface="Verdana" pitchFamily="34" charset="0"/>
                <a:cs typeface="Helvetica"/>
              </a:rPr>
              <a:t>d</a:t>
            </a:r>
            <a:r>
              <a:rPr lang="en-US" sz="2200" b="1" dirty="0" smtClean="0">
                <a:latin typeface="Helvetica"/>
                <a:ea typeface="Verdana" pitchFamily="34" charset="0"/>
                <a:cs typeface="Helvetica"/>
              </a:rPr>
              <a:t>etermine their role in composited </a:t>
            </a:r>
            <a:r>
              <a:rPr lang="en-US" sz="2200" b="1" dirty="0" smtClean="0">
                <a:latin typeface="Helvetica"/>
                <a:ea typeface="Verdana" pitchFamily="34" charset="0"/>
                <a:cs typeface="Helvetica"/>
              </a:rPr>
              <a:t>westward </a:t>
            </a:r>
            <a:r>
              <a:rPr lang="en-US" sz="2200" b="1" dirty="0" smtClean="0">
                <a:latin typeface="Helvetica"/>
                <a:ea typeface="Verdana" pitchFamily="34" charset="0"/>
                <a:cs typeface="Helvetica"/>
              </a:rPr>
              <a:t>propagating anomalies </a:t>
            </a:r>
            <a:r>
              <a:rPr lang="en-US" sz="2200" b="1" dirty="0" smtClean="0">
                <a:latin typeface="Helvetica"/>
                <a:ea typeface="Verdana" pitchFamily="34" charset="0"/>
                <a:cs typeface="Helvetica"/>
              </a:rPr>
              <a:t>in Figs. 1 and 3</a:t>
            </a:r>
            <a:endParaRPr lang="en-US" sz="2200" b="1" dirty="0">
              <a:solidFill>
                <a:schemeClr val="tx2">
                  <a:lumMod val="60000"/>
                  <a:lumOff val="40000"/>
                </a:schemeClr>
              </a:solidFill>
              <a:latin typeface="Helvetica"/>
              <a:ea typeface="Verdana" pitchFamily="34" charset="0"/>
              <a:cs typeface="Helvetica"/>
            </a:endParaRPr>
          </a:p>
          <a:p>
            <a:pPr algn="just">
              <a:lnSpc>
                <a:spcPct val="110000"/>
              </a:lnSpc>
            </a:pPr>
            <a:endParaRPr lang="en-US" sz="2200" b="1" dirty="0" smtClean="0">
              <a:solidFill>
                <a:schemeClr val="tx2">
                  <a:lumMod val="60000"/>
                  <a:lumOff val="40000"/>
                </a:schemeClr>
              </a:solidFill>
              <a:latin typeface="Helvetica"/>
              <a:ea typeface="Verdana" pitchFamily="34" charset="0"/>
              <a:cs typeface="Helvetica"/>
            </a:endParaRPr>
          </a:p>
        </p:txBody>
      </p:sp>
      <p:sp>
        <p:nvSpPr>
          <p:cNvPr id="70" name="TextBox 69"/>
          <p:cNvSpPr txBox="1"/>
          <p:nvPr/>
        </p:nvSpPr>
        <p:spPr>
          <a:xfrm>
            <a:off x="32016835" y="6512305"/>
            <a:ext cx="18741639" cy="1296715"/>
          </a:xfrm>
          <a:prstGeom prst="rect">
            <a:avLst/>
          </a:prstGeom>
          <a:noFill/>
        </p:spPr>
        <p:txBody>
          <a:bodyPr wrap="square" lIns="369774" tIns="184887" rIns="369774" bIns="184887" rtlCol="0">
            <a:spAutoFit/>
          </a:bodyPr>
          <a:lstStyle/>
          <a:p>
            <a:pPr algn="ctr"/>
            <a:r>
              <a:rPr lang="en-US" sz="3600" b="1" dirty="0" smtClean="0">
                <a:solidFill>
                  <a:srgbClr val="FF0000"/>
                </a:solidFill>
                <a:latin typeface="Helvetica"/>
                <a:ea typeface="Verdana" pitchFamily="34" charset="0"/>
                <a:cs typeface="Helvetica"/>
              </a:rPr>
              <a:t>Synopsis</a:t>
            </a:r>
            <a:endParaRPr lang="en-US" sz="2400" dirty="0" smtClean="0">
              <a:latin typeface="Helvetica"/>
              <a:ea typeface="Verdana" pitchFamily="34" charset="0"/>
              <a:cs typeface="Helvetica"/>
            </a:endParaRPr>
          </a:p>
          <a:p>
            <a:pPr marL="342900" indent="-342900">
              <a:buFont typeface="Wingdings" charset="2"/>
              <a:buChar char="§"/>
            </a:pPr>
            <a:endParaRPr lang="en-US" sz="2400" dirty="0">
              <a:latin typeface="Helvetica"/>
              <a:ea typeface="Verdana" pitchFamily="34" charset="0"/>
              <a:cs typeface="Helvetica"/>
            </a:endParaRPr>
          </a:p>
        </p:txBody>
      </p:sp>
      <p:pic>
        <p:nvPicPr>
          <p:cNvPr id="6" name="Picture 5" descr="krousemjohovcsstplanplo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385" y="12296685"/>
            <a:ext cx="7717850" cy="8686800"/>
          </a:xfrm>
          <a:prstGeom prst="rect">
            <a:avLst/>
          </a:prstGeom>
        </p:spPr>
      </p:pic>
      <p:pic>
        <p:nvPicPr>
          <p:cNvPr id="7" name="Picture 6" descr="krousemjohovimseplanplot.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2187" y="12296685"/>
            <a:ext cx="7705023" cy="8686800"/>
          </a:xfrm>
          <a:prstGeom prst="rect">
            <a:avLst/>
          </a:prstGeom>
        </p:spPr>
      </p:pic>
      <p:pic>
        <p:nvPicPr>
          <p:cNvPr id="8" name="Picture 7" descr="krousemjohovvprsplanplot.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45490" y="12296685"/>
            <a:ext cx="7705023" cy="8686800"/>
          </a:xfrm>
          <a:prstGeom prst="rect">
            <a:avLst/>
          </a:prstGeom>
        </p:spPr>
      </p:pic>
      <p:sp>
        <p:nvSpPr>
          <p:cNvPr id="101" name="TextBox 100"/>
          <p:cNvSpPr txBox="1"/>
          <p:nvPr/>
        </p:nvSpPr>
        <p:spPr>
          <a:xfrm>
            <a:off x="27062589" y="20844816"/>
            <a:ext cx="23695885" cy="2220044"/>
          </a:xfrm>
          <a:prstGeom prst="rect">
            <a:avLst/>
          </a:prstGeom>
          <a:noFill/>
        </p:spPr>
        <p:txBody>
          <a:bodyPr wrap="square" lIns="369774" tIns="184887" rIns="369774" bIns="184887" rtlCol="0">
            <a:spAutoFit/>
          </a:bodyPr>
          <a:lstStyle/>
          <a:p>
            <a:pPr algn="just"/>
            <a:r>
              <a:rPr lang="en-US" sz="2000" dirty="0" smtClean="0">
                <a:latin typeface="Helvetica"/>
                <a:ea typeface="Verdana" pitchFamily="34" charset="0"/>
                <a:cs typeface="Helvetica"/>
              </a:rPr>
              <a:t>Fig. 6: </a:t>
            </a:r>
            <a:r>
              <a:rPr lang="en-US" sz="2000" dirty="0" smtClean="0">
                <a:latin typeface="Helvetica"/>
                <a:cs typeface="Helvetica"/>
              </a:rPr>
              <a:t>Time-longitude plot of composited vertically-integrated surface to 100-hPa MSE anomalies (10</a:t>
            </a:r>
            <a:r>
              <a:rPr lang="en-US" sz="2000" baseline="30000" dirty="0" smtClean="0">
                <a:latin typeface="Helvetica"/>
                <a:cs typeface="Helvetica"/>
              </a:rPr>
              <a:t>6</a:t>
            </a:r>
            <a:r>
              <a:rPr lang="en-US" sz="2000" dirty="0" smtClean="0">
                <a:latin typeface="Helvetica"/>
                <a:cs typeface="Helvetica"/>
              </a:rPr>
              <a:t> J m</a:t>
            </a:r>
            <a:r>
              <a:rPr lang="en-US" sz="2000" baseline="30000" dirty="0" smtClean="0">
                <a:latin typeface="Helvetica"/>
                <a:cs typeface="Helvetica"/>
              </a:rPr>
              <a:t>-2</a:t>
            </a:r>
            <a:r>
              <a:rPr lang="en-US" sz="2000" dirty="0" smtClean="0">
                <a:latin typeface="Helvetica"/>
                <a:cs typeface="Helvetica"/>
              </a:rPr>
              <a:t>) for TCs with (a) unfavorable conditions and (b) favorable conditions for Rossby wave dispersion, SST anomalies (K) for TCs </a:t>
            </a:r>
            <a:r>
              <a:rPr lang="en-US" sz="2000" dirty="0">
                <a:latin typeface="Helvetica"/>
                <a:cs typeface="Helvetica"/>
              </a:rPr>
              <a:t>with </a:t>
            </a:r>
            <a:r>
              <a:rPr lang="en-US" sz="2000" dirty="0" smtClean="0">
                <a:latin typeface="Helvetica"/>
                <a:cs typeface="Helvetica"/>
              </a:rPr>
              <a:t>(c) </a:t>
            </a:r>
            <a:r>
              <a:rPr lang="en-US" sz="2000" dirty="0">
                <a:latin typeface="Helvetica"/>
                <a:cs typeface="Helvetica"/>
              </a:rPr>
              <a:t>unfavorable conditions and </a:t>
            </a:r>
            <a:r>
              <a:rPr lang="en-US" sz="2000" dirty="0" smtClean="0">
                <a:latin typeface="Helvetica"/>
                <a:cs typeface="Helvetica"/>
              </a:rPr>
              <a:t>(d) </a:t>
            </a:r>
            <a:r>
              <a:rPr lang="en-US" sz="2000" dirty="0">
                <a:latin typeface="Helvetica"/>
                <a:cs typeface="Helvetica"/>
              </a:rPr>
              <a:t>favorable conditions for Rossby wave </a:t>
            </a:r>
            <a:r>
              <a:rPr lang="en-US" sz="2000" dirty="0" smtClean="0">
                <a:latin typeface="Helvetica"/>
                <a:cs typeface="Helvetica"/>
              </a:rPr>
              <a:t>dispersion, and 850-hPa meridional wind anomalies (m s</a:t>
            </a:r>
            <a:r>
              <a:rPr lang="en-US" sz="2000" baseline="30000" dirty="0" smtClean="0">
                <a:latin typeface="Helvetica"/>
                <a:cs typeface="Helvetica"/>
              </a:rPr>
              <a:t>-1</a:t>
            </a:r>
            <a:r>
              <a:rPr lang="en-US" sz="2000" dirty="0" smtClean="0">
                <a:latin typeface="Helvetica"/>
                <a:cs typeface="Helvetica"/>
              </a:rPr>
              <a:t>) for TCs with (e) </a:t>
            </a:r>
            <a:r>
              <a:rPr lang="en-US" sz="2000" dirty="0">
                <a:latin typeface="Helvetica"/>
                <a:cs typeface="Helvetica"/>
              </a:rPr>
              <a:t>unfavorable conditions and </a:t>
            </a:r>
            <a:r>
              <a:rPr lang="en-US" sz="2000" dirty="0" smtClean="0">
                <a:latin typeface="Helvetica"/>
                <a:cs typeface="Helvetica"/>
              </a:rPr>
              <a:t>(f) </a:t>
            </a:r>
            <a:r>
              <a:rPr lang="en-US" sz="2000" dirty="0">
                <a:latin typeface="Helvetica"/>
                <a:cs typeface="Helvetica"/>
              </a:rPr>
              <a:t>favorable conditions for Rossby wave dispersion</a:t>
            </a:r>
            <a:r>
              <a:rPr lang="en-US" sz="2000" dirty="0" smtClean="0">
                <a:latin typeface="Helvetica"/>
                <a:cs typeface="Helvetica"/>
              </a:rPr>
              <a:t> meridionally-averaged from 250 km south and north of TC passage.  TC and W1–W7 </a:t>
            </a:r>
            <a:r>
              <a:rPr lang="en-US" sz="2000" dirty="0" smtClean="0">
                <a:latin typeface="Helvetica"/>
                <a:cs typeface="Helvetica"/>
              </a:rPr>
              <a:t>labels denote </a:t>
            </a:r>
            <a:r>
              <a:rPr lang="en-US" sz="2000" dirty="0" smtClean="0">
                <a:latin typeface="Helvetica"/>
                <a:cs typeface="Helvetica"/>
              </a:rPr>
              <a:t>TC and westward propagating MSE anomalies.  Anomalies are only shown if they are statistically significantly different from zero at the 95% confidence interval.  Black </a:t>
            </a:r>
            <a:r>
              <a:rPr lang="en-US" sz="2000" dirty="0">
                <a:latin typeface="Helvetica"/>
                <a:cs typeface="Helvetica"/>
              </a:rPr>
              <a:t>arrow </a:t>
            </a:r>
            <a:r>
              <a:rPr lang="de-DE" sz="2000" dirty="0" smtClean="0">
                <a:latin typeface="Helvetica"/>
                <a:cs typeface="Helvetica"/>
              </a:rPr>
              <a:t>depicts </a:t>
            </a:r>
            <a:r>
              <a:rPr lang="de-DE" sz="2000" dirty="0">
                <a:latin typeface="Helvetica"/>
                <a:cs typeface="Helvetica"/>
              </a:rPr>
              <a:t>group velocity direction for westward propagating </a:t>
            </a:r>
            <a:r>
              <a:rPr lang="de-DE" sz="2000" dirty="0" smtClean="0">
                <a:latin typeface="Helvetica"/>
                <a:cs typeface="Helvetica"/>
              </a:rPr>
              <a:t>anomalies in panel 6f</a:t>
            </a:r>
            <a:r>
              <a:rPr lang="en-US" sz="2000" dirty="0" smtClean="0">
                <a:latin typeface="Helvetica"/>
                <a:cs typeface="Helvetica"/>
              </a:rPr>
              <a:t>.</a:t>
            </a:r>
            <a:endParaRPr lang="en-US" sz="2000" dirty="0">
              <a:latin typeface="Helvetica"/>
              <a:cs typeface="Helvetica"/>
            </a:endParaRPr>
          </a:p>
          <a:p>
            <a:pPr algn="just"/>
            <a:endParaRPr lang="en-US" sz="2000" dirty="0">
              <a:latin typeface="Helvetica"/>
              <a:cs typeface="Helvetica"/>
            </a:endParaRPr>
          </a:p>
        </p:txBody>
      </p:sp>
      <p:cxnSp>
        <p:nvCxnSpPr>
          <p:cNvPr id="110" name="Straight Connector 109"/>
          <p:cNvCxnSpPr/>
          <p:nvPr/>
        </p:nvCxnSpPr>
        <p:spPr>
          <a:xfrm>
            <a:off x="27293020" y="7626050"/>
            <a:ext cx="329184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5398030" y="12296685"/>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c</a:t>
            </a:r>
            <a:r>
              <a:rPr lang="en-US" sz="3000" dirty="0" smtClean="0">
                <a:latin typeface="Helvetica"/>
                <a:cs typeface="Helvetica"/>
              </a:rPr>
              <a:t>)</a:t>
            </a:r>
            <a:endParaRPr lang="en-US" sz="3000" dirty="0">
              <a:latin typeface="Helvetica"/>
              <a:cs typeface="Helvetica"/>
            </a:endParaRPr>
          </a:p>
        </p:txBody>
      </p:sp>
      <p:sp>
        <p:nvSpPr>
          <p:cNvPr id="112" name="TextBox 111"/>
          <p:cNvSpPr txBox="1"/>
          <p:nvPr/>
        </p:nvSpPr>
        <p:spPr>
          <a:xfrm>
            <a:off x="39238530" y="12306545"/>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d</a:t>
            </a:r>
            <a:r>
              <a:rPr lang="en-US" sz="3000" dirty="0" smtClean="0">
                <a:latin typeface="Helvetica"/>
                <a:cs typeface="Helvetica"/>
              </a:rPr>
              <a:t>)</a:t>
            </a:r>
            <a:endParaRPr lang="en-US" sz="3000" dirty="0">
              <a:latin typeface="Helvetica"/>
              <a:cs typeface="Helvetica"/>
            </a:endParaRPr>
          </a:p>
        </p:txBody>
      </p:sp>
      <p:sp>
        <p:nvSpPr>
          <p:cNvPr id="113" name="TextBox 112"/>
          <p:cNvSpPr txBox="1"/>
          <p:nvPr/>
        </p:nvSpPr>
        <p:spPr>
          <a:xfrm>
            <a:off x="43192691" y="12296685"/>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e</a:t>
            </a:r>
            <a:r>
              <a:rPr lang="en-US" sz="3000" dirty="0" smtClean="0">
                <a:latin typeface="Helvetica"/>
                <a:cs typeface="Helvetica"/>
              </a:rPr>
              <a:t>)</a:t>
            </a:r>
            <a:endParaRPr lang="en-US" sz="3000" dirty="0">
              <a:latin typeface="Helvetica"/>
              <a:cs typeface="Helvetica"/>
            </a:endParaRPr>
          </a:p>
        </p:txBody>
      </p:sp>
      <p:sp>
        <p:nvSpPr>
          <p:cNvPr id="114" name="TextBox 113"/>
          <p:cNvSpPr txBox="1"/>
          <p:nvPr/>
        </p:nvSpPr>
        <p:spPr>
          <a:xfrm>
            <a:off x="47033191" y="12306545"/>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f</a:t>
            </a:r>
            <a:r>
              <a:rPr lang="en-US" sz="3000" dirty="0" smtClean="0">
                <a:latin typeface="Helvetica"/>
                <a:cs typeface="Helvetica"/>
              </a:rPr>
              <a:t>)</a:t>
            </a:r>
            <a:endParaRPr lang="en-US" sz="3000" dirty="0">
              <a:latin typeface="Helvetica"/>
              <a:cs typeface="Helvetica"/>
            </a:endParaRPr>
          </a:p>
        </p:txBody>
      </p:sp>
      <p:pic>
        <p:nvPicPr>
          <p:cNvPr id="18" name="Picture 17" descr="imse.pd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82435" y="13957520"/>
            <a:ext cx="4049485" cy="9144000"/>
          </a:xfrm>
          <a:prstGeom prst="rect">
            <a:avLst/>
          </a:prstGeom>
        </p:spPr>
      </p:pic>
      <p:sp>
        <p:nvSpPr>
          <p:cNvPr id="122" name="TextBox 121"/>
          <p:cNvSpPr txBox="1"/>
          <p:nvPr/>
        </p:nvSpPr>
        <p:spPr>
          <a:xfrm>
            <a:off x="14580965" y="13553104"/>
            <a:ext cx="2457920" cy="650384"/>
          </a:xfrm>
          <a:prstGeom prst="rect">
            <a:avLst/>
          </a:prstGeom>
          <a:solidFill>
            <a:srgbClr val="FFFFFF"/>
          </a:solidFill>
          <a:effectLst/>
        </p:spPr>
        <p:txBody>
          <a:bodyPr wrap="square" lIns="369774" tIns="184887" rIns="369774" bIns="184887" rtlCol="0">
            <a:spAutoFit/>
          </a:bodyPr>
          <a:lstStyle/>
          <a:p>
            <a:pPr algn="ctr"/>
            <a:endParaRPr lang="en-US" sz="1800" dirty="0">
              <a:solidFill>
                <a:srgbClr val="000000"/>
              </a:solidFill>
              <a:latin typeface="Helvetica"/>
              <a:cs typeface="Helvetica"/>
            </a:endParaRPr>
          </a:p>
        </p:txBody>
      </p:sp>
      <p:sp>
        <p:nvSpPr>
          <p:cNvPr id="104" name="TextBox 103"/>
          <p:cNvSpPr txBox="1"/>
          <p:nvPr/>
        </p:nvSpPr>
        <p:spPr>
          <a:xfrm>
            <a:off x="13121575" y="13655635"/>
            <a:ext cx="518467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Vertically Integrated MSE Anomalies</a:t>
            </a:r>
            <a:endParaRPr lang="en-US" sz="2000" dirty="0">
              <a:solidFill>
                <a:srgbClr val="000000"/>
              </a:solidFill>
              <a:latin typeface="Helvetica"/>
              <a:cs typeface="Helvetica"/>
            </a:endParaRPr>
          </a:p>
        </p:txBody>
      </p:sp>
      <p:sp>
        <p:nvSpPr>
          <p:cNvPr id="129" name="TextBox 128"/>
          <p:cNvSpPr txBox="1"/>
          <p:nvPr/>
        </p:nvSpPr>
        <p:spPr>
          <a:xfrm>
            <a:off x="14120105" y="14270115"/>
            <a:ext cx="230430" cy="230430"/>
          </a:xfrm>
          <a:prstGeom prst="rect">
            <a:avLst/>
          </a:prstGeom>
          <a:solidFill>
            <a:srgbClr val="FFFFFF"/>
          </a:solidFill>
          <a:effectLst/>
        </p:spPr>
        <p:txBody>
          <a:bodyPr wrap="square" lIns="369774" tIns="184887" rIns="369774" bIns="184887" rtlCol="0">
            <a:spAutoFit/>
          </a:bodyPr>
          <a:lstStyle/>
          <a:p>
            <a:pPr algn="ctr"/>
            <a:endParaRPr lang="en-US" sz="1800" dirty="0">
              <a:solidFill>
                <a:srgbClr val="000000"/>
              </a:solidFill>
              <a:latin typeface="Helvetica"/>
              <a:cs typeface="Helvetica"/>
            </a:endParaRPr>
          </a:p>
        </p:txBody>
      </p:sp>
      <p:pic>
        <p:nvPicPr>
          <p:cNvPr id="23" name="Picture 22" descr="csst.pd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93944" y="13957520"/>
            <a:ext cx="4051642" cy="9144000"/>
          </a:xfrm>
          <a:prstGeom prst="rect">
            <a:avLst/>
          </a:prstGeom>
        </p:spPr>
      </p:pic>
      <p:sp>
        <p:nvSpPr>
          <p:cNvPr id="88" name="TextBox 87"/>
          <p:cNvSpPr txBox="1"/>
          <p:nvPr/>
        </p:nvSpPr>
        <p:spPr>
          <a:xfrm>
            <a:off x="18421465" y="14011140"/>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b</a:t>
            </a:r>
            <a:r>
              <a:rPr lang="en-US" sz="3000" dirty="0" smtClean="0">
                <a:latin typeface="Helvetica"/>
                <a:cs typeface="Helvetica"/>
              </a:rPr>
              <a:t>)</a:t>
            </a:r>
            <a:endParaRPr lang="en-US" sz="3000" dirty="0">
              <a:latin typeface="Helvetica"/>
              <a:cs typeface="Helvetica"/>
            </a:endParaRPr>
          </a:p>
        </p:txBody>
      </p:sp>
      <p:sp>
        <p:nvSpPr>
          <p:cNvPr id="123" name="TextBox 122"/>
          <p:cNvSpPr txBox="1"/>
          <p:nvPr/>
        </p:nvSpPr>
        <p:spPr>
          <a:xfrm>
            <a:off x="18997540" y="13553104"/>
            <a:ext cx="2457920" cy="650384"/>
          </a:xfrm>
          <a:prstGeom prst="rect">
            <a:avLst/>
          </a:prstGeom>
          <a:solidFill>
            <a:srgbClr val="FFFFFF"/>
          </a:solidFill>
          <a:effectLst/>
        </p:spPr>
        <p:txBody>
          <a:bodyPr wrap="square" lIns="369774" tIns="184887" rIns="369774" bIns="184887" rtlCol="0">
            <a:spAutoFit/>
          </a:bodyPr>
          <a:lstStyle/>
          <a:p>
            <a:pPr algn="ctr"/>
            <a:endParaRPr lang="en-US" sz="1800" dirty="0">
              <a:solidFill>
                <a:srgbClr val="000000"/>
              </a:solidFill>
              <a:latin typeface="Helvetica"/>
              <a:cs typeface="Helvetica"/>
            </a:endParaRPr>
          </a:p>
        </p:txBody>
      </p:sp>
      <p:sp>
        <p:nvSpPr>
          <p:cNvPr id="126" name="TextBox 125"/>
          <p:cNvSpPr txBox="1"/>
          <p:nvPr/>
        </p:nvSpPr>
        <p:spPr>
          <a:xfrm>
            <a:off x="18997540" y="13665763"/>
            <a:ext cx="257313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SST Anomalies</a:t>
            </a:r>
            <a:endParaRPr lang="en-US" sz="2000" dirty="0">
              <a:solidFill>
                <a:srgbClr val="000000"/>
              </a:solidFill>
              <a:latin typeface="Helvetica"/>
              <a:cs typeface="Helvetica"/>
            </a:endParaRPr>
          </a:p>
        </p:txBody>
      </p:sp>
      <p:pic>
        <p:nvPicPr>
          <p:cNvPr id="24" name="Picture 23" descr="vps.pd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07610" y="13957520"/>
            <a:ext cx="4049485" cy="9144000"/>
          </a:xfrm>
          <a:prstGeom prst="rect">
            <a:avLst/>
          </a:prstGeom>
        </p:spPr>
      </p:pic>
      <p:sp>
        <p:nvSpPr>
          <p:cNvPr id="90" name="TextBox 89"/>
          <p:cNvSpPr txBox="1"/>
          <p:nvPr/>
        </p:nvSpPr>
        <p:spPr>
          <a:xfrm>
            <a:off x="22953256" y="14011140"/>
            <a:ext cx="422454" cy="835050"/>
          </a:xfrm>
          <a:prstGeom prst="rect">
            <a:avLst/>
          </a:prstGeom>
          <a:noFill/>
        </p:spPr>
        <p:txBody>
          <a:bodyPr wrap="square" lIns="369774" tIns="184887" rIns="369774" bIns="184887" rtlCol="0">
            <a:spAutoFit/>
          </a:bodyPr>
          <a:lstStyle/>
          <a:p>
            <a:pPr algn="just"/>
            <a:r>
              <a:rPr lang="en-US" sz="3000" dirty="0" smtClean="0">
                <a:latin typeface="Helvetica"/>
                <a:cs typeface="Helvetica"/>
              </a:rPr>
              <a:t>c)</a:t>
            </a:r>
            <a:endParaRPr lang="en-US" sz="3000" dirty="0">
              <a:latin typeface="Helvetica"/>
              <a:cs typeface="Helvetica"/>
            </a:endParaRPr>
          </a:p>
        </p:txBody>
      </p:sp>
      <p:sp>
        <p:nvSpPr>
          <p:cNvPr id="125" name="TextBox 124"/>
          <p:cNvSpPr txBox="1"/>
          <p:nvPr/>
        </p:nvSpPr>
        <p:spPr>
          <a:xfrm>
            <a:off x="23675094" y="13553104"/>
            <a:ext cx="2457920" cy="650384"/>
          </a:xfrm>
          <a:prstGeom prst="rect">
            <a:avLst/>
          </a:prstGeom>
          <a:solidFill>
            <a:srgbClr val="FFFFFF"/>
          </a:solidFill>
          <a:effectLst/>
        </p:spPr>
        <p:txBody>
          <a:bodyPr wrap="square" lIns="369774" tIns="184887" rIns="369774" bIns="184887" rtlCol="0">
            <a:spAutoFit/>
          </a:bodyPr>
          <a:lstStyle/>
          <a:p>
            <a:pPr algn="ctr"/>
            <a:endParaRPr lang="en-US" sz="1800" dirty="0">
              <a:solidFill>
                <a:srgbClr val="000000"/>
              </a:solidFill>
              <a:latin typeface="Helvetica"/>
              <a:cs typeface="Helvetica"/>
            </a:endParaRPr>
          </a:p>
        </p:txBody>
      </p:sp>
      <p:sp>
        <p:nvSpPr>
          <p:cNvPr id="127" name="TextBox 126"/>
          <p:cNvSpPr txBox="1"/>
          <p:nvPr/>
        </p:nvSpPr>
        <p:spPr>
          <a:xfrm>
            <a:off x="22069940" y="13655635"/>
            <a:ext cx="518467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850-hPa Meridional Wind </a:t>
            </a:r>
            <a:r>
              <a:rPr lang="en-US" sz="2000" dirty="0">
                <a:solidFill>
                  <a:srgbClr val="000000"/>
                </a:solidFill>
                <a:latin typeface="Helvetica"/>
                <a:ea typeface="Verdana" pitchFamily="34" charset="0"/>
                <a:cs typeface="Helvetica"/>
              </a:rPr>
              <a:t>A</a:t>
            </a:r>
            <a:r>
              <a:rPr lang="en-US" sz="2000" dirty="0" smtClean="0">
                <a:solidFill>
                  <a:srgbClr val="000000"/>
                </a:solidFill>
                <a:latin typeface="Helvetica"/>
                <a:ea typeface="Verdana" pitchFamily="34" charset="0"/>
                <a:cs typeface="Helvetica"/>
              </a:rPr>
              <a:t>nomalies</a:t>
            </a:r>
            <a:endParaRPr lang="en-US" sz="2000" dirty="0">
              <a:solidFill>
                <a:srgbClr val="000000"/>
              </a:solidFill>
              <a:latin typeface="Helvetica"/>
              <a:cs typeface="Helvetica"/>
            </a:endParaRPr>
          </a:p>
        </p:txBody>
      </p:sp>
      <p:sp>
        <p:nvSpPr>
          <p:cNvPr id="37" name="Rectangle 36"/>
          <p:cNvSpPr/>
          <p:nvPr/>
        </p:nvSpPr>
        <p:spPr>
          <a:xfrm>
            <a:off x="27726469" y="12580295"/>
            <a:ext cx="614480" cy="652885"/>
          </a:xfrm>
          <a:prstGeom prst="rect">
            <a:avLst/>
          </a:prstGeom>
          <a:solidFill>
            <a:srgbClr val="FFFFFF"/>
          </a:solidFill>
          <a:ln>
            <a:noFill/>
          </a:ln>
          <a:effectLst/>
          <a:scene3d>
            <a:camera prst="orthographicFront"/>
            <a:lightRig rig="contrasting" dir="t">
              <a:rot lat="0" lon="0" rev="16500000"/>
            </a:lightRig>
          </a:scene3d>
          <a:sp3d prstMaterial="powder">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Rectangle 115"/>
          <p:cNvSpPr/>
          <p:nvPr/>
        </p:nvSpPr>
        <p:spPr>
          <a:xfrm>
            <a:off x="31555975" y="12580295"/>
            <a:ext cx="230430" cy="268835"/>
          </a:xfrm>
          <a:prstGeom prst="rect">
            <a:avLst/>
          </a:prstGeom>
          <a:solidFill>
            <a:schemeClr val="bg1"/>
          </a:solidFill>
          <a:ln>
            <a:solidFill>
              <a:schemeClr val="bg1"/>
            </a:solidFill>
          </a:ln>
          <a:effectLst/>
          <a:scene3d>
            <a:camera prst="orthographicFront"/>
            <a:lightRig rig="contrasting" dir="t">
              <a:rot lat="0" lon="0" rev="16500000"/>
            </a:lightRig>
          </a:scene3d>
          <a:sp3d prstMaterial="powder">
            <a:bevelT w="152400"/>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TextBox 90"/>
          <p:cNvSpPr txBox="1"/>
          <p:nvPr/>
        </p:nvSpPr>
        <p:spPr>
          <a:xfrm>
            <a:off x="13390410" y="24979782"/>
            <a:ext cx="13441680" cy="735023"/>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2350" b="1" dirty="0">
                <a:latin typeface="Helvetica"/>
                <a:cs typeface="Helvetica"/>
              </a:rPr>
              <a:t>4</a:t>
            </a:r>
            <a:r>
              <a:rPr lang="en-US" sz="2350" b="1" dirty="0" smtClean="0">
                <a:latin typeface="Helvetica"/>
                <a:cs typeface="Helvetica"/>
              </a:rPr>
              <a:t>. Source of </a:t>
            </a:r>
            <a:r>
              <a:rPr lang="en-US" sz="2350" b="1" dirty="0" smtClean="0">
                <a:latin typeface="Helvetica"/>
                <a:cs typeface="Helvetica"/>
              </a:rPr>
              <a:t>Westward </a:t>
            </a:r>
            <a:r>
              <a:rPr lang="en-US" sz="2350" b="1" dirty="0" smtClean="0">
                <a:latin typeface="Helvetica"/>
                <a:cs typeface="Helvetica"/>
              </a:rPr>
              <a:t>Propagating </a:t>
            </a:r>
            <a:r>
              <a:rPr lang="en-US" sz="2350" b="1" dirty="0" smtClean="0">
                <a:latin typeface="Helvetica"/>
                <a:cs typeface="Helvetica"/>
              </a:rPr>
              <a:t>Anomalies in Composites: </a:t>
            </a:r>
            <a:r>
              <a:rPr lang="en-US" sz="2350" b="1" dirty="0" smtClean="0">
                <a:latin typeface="Helvetica"/>
                <a:cs typeface="Helvetica"/>
              </a:rPr>
              <a:t>TC-Induced Rossby </a:t>
            </a:r>
            <a:r>
              <a:rPr lang="en-US" sz="2350" b="1" dirty="0" smtClean="0">
                <a:latin typeface="Helvetica"/>
                <a:cs typeface="Helvetica"/>
              </a:rPr>
              <a:t>waves</a:t>
            </a:r>
            <a:endParaRPr lang="en-US" sz="2350" b="1" dirty="0">
              <a:latin typeface="Helvetica"/>
              <a:cs typeface="Helvetica"/>
            </a:endParaRPr>
          </a:p>
        </p:txBody>
      </p:sp>
      <p:sp>
        <p:nvSpPr>
          <p:cNvPr id="69" name="TextBox 68"/>
          <p:cNvSpPr txBox="1"/>
          <p:nvPr/>
        </p:nvSpPr>
        <p:spPr>
          <a:xfrm>
            <a:off x="27062590" y="23875459"/>
            <a:ext cx="18708624" cy="886968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sp>
        <p:nvSpPr>
          <p:cNvPr id="64" name="TextBox 63"/>
          <p:cNvSpPr txBox="1"/>
          <p:nvPr/>
        </p:nvSpPr>
        <p:spPr>
          <a:xfrm>
            <a:off x="27062590" y="23832960"/>
            <a:ext cx="7181735" cy="8933168"/>
          </a:xfrm>
          <a:prstGeom prst="rect">
            <a:avLst/>
          </a:prstGeom>
          <a:noFill/>
          <a:ln>
            <a:noFill/>
          </a:ln>
        </p:spPr>
        <p:txBody>
          <a:bodyPr wrap="square" lIns="369774" tIns="184887" rIns="369774" bIns="184887" rtlCol="0">
            <a:spAutoFit/>
          </a:bodyPr>
          <a:lstStyle/>
          <a:p>
            <a:pPr marL="342900" indent="-342900">
              <a:lnSpc>
                <a:spcPct val="110000"/>
              </a:lnSpc>
              <a:buFont typeface="Wingdings" charset="2"/>
              <a:buChar char="§"/>
            </a:pPr>
            <a:r>
              <a:rPr lang="en-US" sz="2200" dirty="0" smtClean="0">
                <a:latin typeface="Helvetica"/>
                <a:ea typeface="Verdana" pitchFamily="34" charset="0"/>
                <a:cs typeface="Helvetica"/>
              </a:rPr>
              <a:t>Subset of TCs, likely large TCs, induce negative MSE anomalies and trigger Rossby waves following TC passage (Fig. </a:t>
            </a:r>
            <a:r>
              <a:rPr lang="en-US" sz="2200" dirty="0" smtClean="0">
                <a:latin typeface="Helvetica"/>
                <a:ea typeface="Verdana" pitchFamily="34" charset="0"/>
                <a:cs typeface="Helvetica"/>
              </a:rPr>
              <a:t>7a</a:t>
            </a:r>
            <a:r>
              <a:rPr lang="en-US" sz="2200" dirty="0" smtClean="0">
                <a:latin typeface="Helvetica"/>
                <a:ea typeface="Verdana" pitchFamily="34" charset="0"/>
                <a:cs typeface="Helvetica"/>
              </a:rPr>
              <a:t>)</a:t>
            </a:r>
          </a:p>
          <a:p>
            <a:pPr marL="342900" indent="-342900">
              <a:lnSpc>
                <a:spcPct val="110000"/>
              </a:lnSpc>
              <a:buFont typeface="Wingdings" charset="2"/>
              <a:buChar char="§"/>
            </a:pPr>
            <a:endParaRPr lang="en-US" sz="2200" dirty="0">
              <a:latin typeface="Helvetica"/>
              <a:ea typeface="Verdana" pitchFamily="34" charset="0"/>
              <a:cs typeface="Helvetica"/>
            </a:endParaRPr>
          </a:p>
          <a:p>
            <a:pPr marL="342900" indent="-342900">
              <a:lnSpc>
                <a:spcPct val="110000"/>
              </a:lnSpc>
              <a:buFont typeface="Wingdings" charset="2"/>
              <a:buChar char="§"/>
            </a:pPr>
            <a:r>
              <a:rPr lang="en-US" sz="2200" dirty="0" smtClean="0">
                <a:latin typeface="Helvetica"/>
                <a:ea typeface="Verdana" pitchFamily="34" charset="0"/>
                <a:cs typeface="Helvetica"/>
              </a:rPr>
              <a:t>Large TCs induce negative MSE anomalies due to:</a:t>
            </a:r>
          </a:p>
          <a:p>
            <a:pPr marL="342900" indent="-342900">
              <a:lnSpc>
                <a:spcPct val="110000"/>
              </a:lnSpc>
              <a:buFont typeface="Wingdings" charset="2"/>
              <a:buChar char="§"/>
            </a:pPr>
            <a:endParaRPr lang="en-US" sz="2200" dirty="0">
              <a:latin typeface="Helvetica"/>
              <a:ea typeface="Verdana" pitchFamily="34" charset="0"/>
              <a:cs typeface="Helvetica"/>
            </a:endParaRPr>
          </a:p>
          <a:p>
            <a:pPr marL="984250" lvl="1" indent="-476250">
              <a:lnSpc>
                <a:spcPct val="110000"/>
              </a:lnSpc>
              <a:buFont typeface="+mj-lt"/>
              <a:buAutoNum type="arabicPeriod"/>
            </a:pPr>
            <a:r>
              <a:rPr lang="en-US" sz="2200" dirty="0" smtClean="0">
                <a:latin typeface="Helvetica"/>
                <a:ea typeface="Verdana" pitchFamily="34" charset="0"/>
                <a:cs typeface="Helvetica"/>
              </a:rPr>
              <a:t>Excitation of broad region of negative SST anomalies reducing surface fluxes into atmosphere</a:t>
            </a:r>
          </a:p>
          <a:p>
            <a:pPr marL="2306071" lvl="1" indent="-457200">
              <a:lnSpc>
                <a:spcPct val="110000"/>
              </a:lnSpc>
              <a:buFont typeface="+mj-lt"/>
              <a:buAutoNum type="arabicPeriod"/>
            </a:pPr>
            <a:endParaRPr lang="en-US" sz="2200" dirty="0">
              <a:latin typeface="Helvetica"/>
              <a:ea typeface="Verdana" pitchFamily="34" charset="0"/>
              <a:cs typeface="Helvetica"/>
            </a:endParaRPr>
          </a:p>
          <a:p>
            <a:pPr marL="984250" lvl="1" indent="-476250">
              <a:lnSpc>
                <a:spcPct val="110000"/>
              </a:lnSpc>
              <a:buFont typeface="+mj-lt"/>
              <a:buAutoNum type="arabicPeriod"/>
            </a:pPr>
            <a:r>
              <a:rPr lang="en-US" sz="2200" dirty="0" smtClean="0">
                <a:latin typeface="Helvetica"/>
                <a:ea typeface="Verdana" pitchFamily="34" charset="0"/>
                <a:cs typeface="Helvetica"/>
              </a:rPr>
              <a:t>Northerly </a:t>
            </a:r>
            <a:r>
              <a:rPr lang="en-US" sz="2200" dirty="0" smtClean="0">
                <a:latin typeface="Helvetica"/>
                <a:ea typeface="Verdana" pitchFamily="34" charset="0"/>
                <a:cs typeface="Helvetica"/>
              </a:rPr>
              <a:t>advection </a:t>
            </a:r>
            <a:r>
              <a:rPr lang="en-US" sz="2200" dirty="0" smtClean="0">
                <a:latin typeface="Helvetica"/>
                <a:ea typeface="Verdana" pitchFamily="34" charset="0"/>
                <a:cs typeface="Helvetica"/>
              </a:rPr>
              <a:t>of lower MSE into </a:t>
            </a:r>
            <a:r>
              <a:rPr lang="en-US" sz="2200" dirty="0" smtClean="0">
                <a:latin typeface="Helvetica"/>
                <a:ea typeface="Verdana" pitchFamily="34" charset="0"/>
                <a:cs typeface="Helvetica"/>
              </a:rPr>
              <a:t>tropics due to Rossby </a:t>
            </a:r>
            <a:r>
              <a:rPr lang="en-US" sz="2200" dirty="0" smtClean="0">
                <a:latin typeface="Helvetica"/>
                <a:ea typeface="Verdana" pitchFamily="34" charset="0"/>
                <a:cs typeface="Helvetica"/>
              </a:rPr>
              <a:t>waves dispersed by TCs  </a:t>
            </a:r>
          </a:p>
          <a:p>
            <a:pPr marL="342900" indent="-342900">
              <a:lnSpc>
                <a:spcPct val="110000"/>
              </a:lnSpc>
              <a:buFont typeface="Wingdings" charset="2"/>
              <a:buChar char="§"/>
            </a:pPr>
            <a:endParaRPr lang="en-US" sz="2200" dirty="0">
              <a:latin typeface="Helvetica"/>
              <a:ea typeface="Verdana" pitchFamily="34" charset="0"/>
              <a:cs typeface="Helvetica"/>
            </a:endParaRPr>
          </a:p>
          <a:p>
            <a:pPr marL="342900" indent="-342900">
              <a:lnSpc>
                <a:spcPct val="110000"/>
              </a:lnSpc>
              <a:buFont typeface="Wingdings" charset="2"/>
              <a:buChar char="§"/>
            </a:pPr>
            <a:r>
              <a:rPr lang="en-US" sz="2200" dirty="0" smtClean="0">
                <a:latin typeface="Helvetica"/>
                <a:ea typeface="Verdana" pitchFamily="34" charset="0"/>
                <a:cs typeface="Helvetica"/>
              </a:rPr>
              <a:t>Subset of TCs, likely small TCs, do not induce significant MSE anomalies and do not trigger Rossby waves following TC passage (Fig. </a:t>
            </a:r>
            <a:r>
              <a:rPr lang="en-US" sz="2200" dirty="0" smtClean="0">
                <a:latin typeface="Helvetica"/>
                <a:ea typeface="Verdana" pitchFamily="34" charset="0"/>
                <a:cs typeface="Helvetica"/>
              </a:rPr>
              <a:t>7b</a:t>
            </a:r>
            <a:r>
              <a:rPr lang="en-US" sz="2200" dirty="0" smtClean="0">
                <a:latin typeface="Helvetica"/>
                <a:ea typeface="Verdana" pitchFamily="34" charset="0"/>
                <a:cs typeface="Helvetica"/>
              </a:rPr>
              <a:t>)</a:t>
            </a:r>
          </a:p>
          <a:p>
            <a:pPr marL="342900" indent="-342900">
              <a:lnSpc>
                <a:spcPct val="110000"/>
              </a:lnSpc>
              <a:buFont typeface="Wingdings" charset="2"/>
              <a:buChar char="§"/>
            </a:pPr>
            <a:endParaRPr lang="en-US" sz="2200" dirty="0">
              <a:latin typeface="Helvetica"/>
              <a:ea typeface="Verdana" pitchFamily="34" charset="0"/>
              <a:cs typeface="Helvetica"/>
            </a:endParaRPr>
          </a:p>
          <a:p>
            <a:pPr marL="342900" indent="-342900">
              <a:lnSpc>
                <a:spcPct val="110000"/>
              </a:lnSpc>
              <a:buFont typeface="Wingdings" charset="2"/>
              <a:buChar char="§"/>
            </a:pPr>
            <a:r>
              <a:rPr lang="en-US" sz="2200" dirty="0" smtClean="0">
                <a:latin typeface="Helvetica"/>
                <a:ea typeface="Verdana" pitchFamily="34" charset="0"/>
                <a:cs typeface="Helvetica"/>
              </a:rPr>
              <a:t>Results suggest </a:t>
            </a:r>
            <a:r>
              <a:rPr lang="en-US" sz="2200" b="1" dirty="0" smtClean="0">
                <a:latin typeface="Helvetica"/>
                <a:ea typeface="Verdana" pitchFamily="34" charset="0"/>
                <a:cs typeface="Helvetica"/>
              </a:rPr>
              <a:t>initial atmospheric state during TC passage</a:t>
            </a:r>
            <a:r>
              <a:rPr lang="en-US" sz="2200" dirty="0" smtClean="0">
                <a:latin typeface="Helvetica"/>
                <a:ea typeface="Verdana" pitchFamily="34" charset="0"/>
                <a:cs typeface="Helvetica"/>
              </a:rPr>
              <a:t> determines strength of </a:t>
            </a:r>
            <a:r>
              <a:rPr lang="en-US" sz="2200" dirty="0" smtClean="0">
                <a:latin typeface="Helvetica"/>
                <a:ea typeface="Verdana" pitchFamily="34" charset="0"/>
                <a:cs typeface="Helvetica"/>
              </a:rPr>
              <a:t>environmental </a:t>
            </a:r>
            <a:r>
              <a:rPr lang="en-US" sz="2200" dirty="0" smtClean="0">
                <a:latin typeface="Helvetica"/>
                <a:ea typeface="Verdana" pitchFamily="34" charset="0"/>
                <a:cs typeface="Helvetica"/>
              </a:rPr>
              <a:t>TC </a:t>
            </a:r>
            <a:r>
              <a:rPr lang="en-US" sz="2200" dirty="0" smtClean="0">
                <a:latin typeface="Helvetica"/>
                <a:ea typeface="Verdana" pitchFamily="34" charset="0"/>
                <a:cs typeface="Helvetica"/>
              </a:rPr>
              <a:t>memory </a:t>
            </a:r>
            <a:r>
              <a:rPr lang="en-US" sz="2200" dirty="0" smtClean="0">
                <a:latin typeface="Helvetica"/>
                <a:ea typeface="Verdana" pitchFamily="34" charset="0"/>
                <a:cs typeface="Helvetica"/>
              </a:rPr>
              <a:t>by influencing both Rossby wave dispersion from TC and TC size</a:t>
            </a:r>
          </a:p>
        </p:txBody>
      </p:sp>
      <p:pic>
        <p:nvPicPr>
          <p:cNvPr id="3" name="Picture 2" descr="newnewnewimseschematic.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52300" y="24286863"/>
            <a:ext cx="11651744" cy="6536344"/>
          </a:xfrm>
          <a:prstGeom prst="rect">
            <a:avLst/>
          </a:prstGeom>
        </p:spPr>
      </p:pic>
      <p:sp>
        <p:nvSpPr>
          <p:cNvPr id="81" name="TextBox 80"/>
          <p:cNvSpPr txBox="1"/>
          <p:nvPr/>
        </p:nvSpPr>
        <p:spPr>
          <a:xfrm>
            <a:off x="13390480" y="25906830"/>
            <a:ext cx="13441680" cy="685800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smtClean="0">
              <a:latin typeface="Helvetica"/>
              <a:ea typeface="Verdana" pitchFamily="34" charset="0"/>
              <a:cs typeface="Helvetica"/>
            </a:endParaRPr>
          </a:p>
          <a:p>
            <a:pPr algn="ctr"/>
            <a:endParaRPr lang="en-US" sz="2400"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pic>
        <p:nvPicPr>
          <p:cNvPr id="38" name="Picture 37" descr="krous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69940" y="26175664"/>
            <a:ext cx="4398242" cy="2204271"/>
          </a:xfrm>
          <a:prstGeom prst="rect">
            <a:avLst/>
          </a:prstGeom>
        </p:spPr>
      </p:pic>
      <p:pic>
        <p:nvPicPr>
          <p:cNvPr id="39" name="Picture 38" descr="krouse2.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035755" y="28556774"/>
            <a:ext cx="4445477" cy="2207194"/>
          </a:xfrm>
          <a:prstGeom prst="rect">
            <a:avLst/>
          </a:prstGeom>
        </p:spPr>
      </p:pic>
      <p:sp>
        <p:nvSpPr>
          <p:cNvPr id="83" name="TextBox 82"/>
          <p:cNvSpPr txBox="1"/>
          <p:nvPr/>
        </p:nvSpPr>
        <p:spPr>
          <a:xfrm>
            <a:off x="21762700" y="31061350"/>
            <a:ext cx="5338295" cy="1758380"/>
          </a:xfrm>
          <a:prstGeom prst="rect">
            <a:avLst/>
          </a:prstGeom>
          <a:noFill/>
        </p:spPr>
        <p:txBody>
          <a:bodyPr wrap="square" lIns="369774" tIns="184887" rIns="369774" bIns="184887" rtlCol="0">
            <a:spAutoFit/>
          </a:bodyPr>
          <a:lstStyle/>
          <a:p>
            <a:pPr algn="just"/>
            <a:r>
              <a:rPr lang="en-US" sz="1800" dirty="0">
                <a:latin typeface="Helvetica"/>
                <a:ea typeface="Verdana" pitchFamily="34" charset="0"/>
                <a:cs typeface="Helvetica"/>
              </a:rPr>
              <a:t>Fig. 5</a:t>
            </a:r>
            <a:r>
              <a:rPr lang="en-US" sz="1800" dirty="0" smtClean="0">
                <a:latin typeface="Helvetica"/>
                <a:ea typeface="Verdana" pitchFamily="34" charset="0"/>
                <a:cs typeface="Helvetica"/>
              </a:rPr>
              <a:t>: Plan view of relative vorticity (10</a:t>
            </a:r>
            <a:r>
              <a:rPr lang="en-US" sz="1800" baseline="30000" dirty="0" smtClean="0">
                <a:latin typeface="Helvetica"/>
                <a:ea typeface="Verdana" pitchFamily="34" charset="0"/>
                <a:cs typeface="Helvetica"/>
              </a:rPr>
              <a:t>-5</a:t>
            </a:r>
            <a:r>
              <a:rPr lang="en-US" sz="1800" dirty="0" smtClean="0">
                <a:latin typeface="Helvetica"/>
                <a:ea typeface="Verdana" pitchFamily="34" charset="0"/>
                <a:cs typeface="Helvetica"/>
              </a:rPr>
              <a:t> s</a:t>
            </a:r>
            <a:r>
              <a:rPr lang="en-US" sz="1800" baseline="30000" dirty="0" smtClean="0">
                <a:latin typeface="Helvetica"/>
                <a:ea typeface="Verdana" pitchFamily="34" charset="0"/>
                <a:cs typeface="Helvetica"/>
              </a:rPr>
              <a:t>-1</a:t>
            </a:r>
            <a:r>
              <a:rPr lang="en-US" sz="1800" dirty="0" smtClean="0">
                <a:latin typeface="Helvetica"/>
                <a:ea typeface="Verdana" pitchFamily="34" charset="0"/>
                <a:cs typeface="Helvetica"/>
              </a:rPr>
              <a:t>) from shallow-water β-plane simulation of </a:t>
            </a:r>
            <a:r>
              <a:rPr lang="en-US" sz="1800" dirty="0" smtClean="0">
                <a:latin typeface="Helvetica"/>
                <a:ea typeface="Verdana" pitchFamily="34" charset="0"/>
                <a:cs typeface="Helvetica"/>
              </a:rPr>
              <a:t>TC-like vortex </a:t>
            </a:r>
            <a:r>
              <a:rPr lang="en-US" sz="1800" dirty="0" smtClean="0">
                <a:latin typeface="Helvetica"/>
                <a:ea typeface="Verdana" pitchFamily="34" charset="0"/>
                <a:cs typeface="Helvetica"/>
              </a:rPr>
              <a:t>propagating westward </a:t>
            </a:r>
            <a:r>
              <a:rPr lang="en-US" sz="1800" dirty="0" smtClean="0">
                <a:latin typeface="Helvetica"/>
                <a:ea typeface="Verdana" pitchFamily="34" charset="0"/>
                <a:cs typeface="Helvetica"/>
              </a:rPr>
              <a:t>at Rossby wave phase speed during </a:t>
            </a:r>
            <a:r>
              <a:rPr lang="en-US" sz="1800" dirty="0" smtClean="0">
                <a:latin typeface="Helvetica"/>
                <a:ea typeface="Verdana" pitchFamily="34" charset="0"/>
                <a:cs typeface="Helvetica"/>
              </a:rPr>
              <a:t>(a) day 2 and (b) day 11 (Krouse et al. 2008).</a:t>
            </a:r>
            <a:endParaRPr lang="en-US" sz="1800" dirty="0">
              <a:latin typeface="Helvetica"/>
              <a:cs typeface="Helvetica"/>
            </a:endParaRPr>
          </a:p>
        </p:txBody>
      </p:sp>
      <p:sp>
        <p:nvSpPr>
          <p:cNvPr id="100" name="TextBox 99"/>
          <p:cNvSpPr txBox="1"/>
          <p:nvPr/>
        </p:nvSpPr>
        <p:spPr>
          <a:xfrm>
            <a:off x="33821870" y="30907999"/>
            <a:ext cx="12059170" cy="1604491"/>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7</a:t>
            </a:r>
            <a:r>
              <a:rPr lang="en-US" sz="2000" dirty="0" smtClean="0">
                <a:latin typeface="Helvetica"/>
                <a:ea typeface="Verdana" pitchFamily="34" charset="0"/>
                <a:cs typeface="Helvetica"/>
              </a:rPr>
              <a:t>: </a:t>
            </a:r>
            <a:r>
              <a:rPr lang="en-US" sz="2000" dirty="0" smtClean="0">
                <a:latin typeface="Helvetica"/>
                <a:cs typeface="Helvetica"/>
              </a:rPr>
              <a:t>Schematic </a:t>
            </a:r>
            <a:r>
              <a:rPr lang="en-US" sz="2000" dirty="0">
                <a:latin typeface="Helvetica"/>
                <a:cs typeface="Helvetica"/>
              </a:rPr>
              <a:t>depicting salient factors for (a) significant and (b) </a:t>
            </a:r>
            <a:r>
              <a:rPr lang="en-US" sz="2000" dirty="0" smtClean="0">
                <a:latin typeface="Helvetica"/>
                <a:cs typeface="Helvetica"/>
              </a:rPr>
              <a:t>non-significant environmental </a:t>
            </a:r>
            <a:r>
              <a:rPr lang="en-US" sz="2000" dirty="0">
                <a:latin typeface="Helvetica"/>
                <a:cs typeface="Helvetica"/>
              </a:rPr>
              <a:t>response </a:t>
            </a:r>
            <a:r>
              <a:rPr lang="en-US" sz="2000" dirty="0" smtClean="0">
                <a:latin typeface="Helvetica"/>
                <a:cs typeface="Helvetica"/>
              </a:rPr>
              <a:t>that generally </a:t>
            </a:r>
            <a:r>
              <a:rPr lang="en-US" sz="2000" dirty="0">
                <a:latin typeface="Helvetica"/>
                <a:cs typeface="Helvetica"/>
              </a:rPr>
              <a:t>occurs for larger and smaller TCs</a:t>
            </a:r>
            <a:r>
              <a:rPr lang="en-US" sz="2000" dirty="0" smtClean="0">
                <a:latin typeface="Helvetica"/>
                <a:cs typeface="Helvetica"/>
              </a:rPr>
              <a:t>, respectively</a:t>
            </a:r>
            <a:r>
              <a:rPr lang="en-US" sz="2000" dirty="0">
                <a:latin typeface="Helvetica"/>
                <a:cs typeface="Helvetica"/>
              </a:rPr>
              <a:t>. The darker blue </a:t>
            </a:r>
            <a:r>
              <a:rPr lang="en-US" sz="2000" dirty="0" smtClean="0">
                <a:latin typeface="Helvetica"/>
                <a:cs typeface="Helvetica"/>
              </a:rPr>
              <a:t>shading denotes </a:t>
            </a:r>
            <a:r>
              <a:rPr lang="en-US" sz="2000" dirty="0">
                <a:latin typeface="Helvetica"/>
                <a:cs typeface="Helvetica"/>
              </a:rPr>
              <a:t>stronger negative </a:t>
            </a:r>
            <a:r>
              <a:rPr lang="en-US" sz="2000" dirty="0" smtClean="0">
                <a:latin typeface="Helvetica"/>
                <a:cs typeface="Helvetica"/>
              </a:rPr>
              <a:t>MSE anomalies</a:t>
            </a:r>
            <a:r>
              <a:rPr lang="en-US" sz="2000" dirty="0">
                <a:latin typeface="Helvetica"/>
                <a:cs typeface="Helvetica"/>
              </a:rPr>
              <a:t>. The difference in the size of the TC </a:t>
            </a:r>
            <a:r>
              <a:rPr lang="en-US" sz="2000" dirty="0" smtClean="0">
                <a:latin typeface="Helvetica"/>
                <a:cs typeface="Helvetica"/>
              </a:rPr>
              <a:t>symbol denotes </a:t>
            </a:r>
            <a:r>
              <a:rPr lang="en-US" sz="2000" dirty="0">
                <a:latin typeface="Helvetica"/>
                <a:cs typeface="Helvetica"/>
              </a:rPr>
              <a:t>differences in TC size between </a:t>
            </a:r>
            <a:r>
              <a:rPr lang="en-US" sz="2000" dirty="0" smtClean="0">
                <a:latin typeface="Helvetica"/>
                <a:cs typeface="Helvetica"/>
              </a:rPr>
              <a:t>the two subsets. MJO+ </a:t>
            </a:r>
            <a:r>
              <a:rPr lang="en-US" sz="2000" dirty="0">
                <a:latin typeface="Helvetica"/>
                <a:cs typeface="Helvetica"/>
              </a:rPr>
              <a:t>denotes the convectively suppressed MJO.</a:t>
            </a:r>
          </a:p>
        </p:txBody>
      </p:sp>
      <p:sp>
        <p:nvSpPr>
          <p:cNvPr id="79" name="TextBox 78"/>
          <p:cNvSpPr txBox="1"/>
          <p:nvPr/>
        </p:nvSpPr>
        <p:spPr>
          <a:xfrm>
            <a:off x="23429939" y="25732561"/>
            <a:ext cx="1678244" cy="711939"/>
          </a:xfrm>
          <a:prstGeom prst="rect">
            <a:avLst/>
          </a:prstGeom>
          <a:noFill/>
        </p:spPr>
        <p:txBody>
          <a:bodyPr wrap="square" lIns="369774" tIns="184887" rIns="369774" bIns="184887" rtlCol="0">
            <a:spAutoFit/>
          </a:bodyPr>
          <a:lstStyle/>
          <a:p>
            <a:pPr algn="ctr"/>
            <a:r>
              <a:rPr lang="en-US" sz="2200" dirty="0" smtClean="0">
                <a:latin typeface="Helvetica"/>
                <a:ea typeface="Verdana" pitchFamily="34" charset="0"/>
                <a:cs typeface="Helvetica"/>
              </a:rPr>
              <a:t>Day 2</a:t>
            </a:r>
            <a:endParaRPr lang="en-US" sz="2200" dirty="0">
              <a:latin typeface="Helvetica"/>
              <a:cs typeface="Helvetica"/>
            </a:endParaRPr>
          </a:p>
        </p:txBody>
      </p:sp>
      <p:sp>
        <p:nvSpPr>
          <p:cNvPr id="96" name="TextBox 95"/>
          <p:cNvSpPr txBox="1"/>
          <p:nvPr/>
        </p:nvSpPr>
        <p:spPr>
          <a:xfrm>
            <a:off x="23269030" y="28113671"/>
            <a:ext cx="1978926" cy="711939"/>
          </a:xfrm>
          <a:prstGeom prst="rect">
            <a:avLst/>
          </a:prstGeom>
          <a:noFill/>
        </p:spPr>
        <p:txBody>
          <a:bodyPr wrap="square" lIns="369774" tIns="184887" rIns="369774" bIns="184887" rtlCol="0">
            <a:spAutoFit/>
          </a:bodyPr>
          <a:lstStyle/>
          <a:p>
            <a:pPr algn="ctr"/>
            <a:r>
              <a:rPr lang="en-US" sz="2200" dirty="0" smtClean="0">
                <a:latin typeface="Helvetica"/>
                <a:ea typeface="Verdana" pitchFamily="34" charset="0"/>
                <a:cs typeface="Helvetica"/>
              </a:rPr>
              <a:t>Day 11</a:t>
            </a:r>
            <a:endParaRPr lang="en-US" sz="2200" dirty="0">
              <a:latin typeface="Helvetica"/>
              <a:cs typeface="Helvetica"/>
            </a:endParaRPr>
          </a:p>
        </p:txBody>
      </p:sp>
      <p:sp>
        <p:nvSpPr>
          <p:cNvPr id="99" name="TextBox 98"/>
          <p:cNvSpPr txBox="1"/>
          <p:nvPr/>
        </p:nvSpPr>
        <p:spPr>
          <a:xfrm rot="16200000">
            <a:off x="18562327" y="27263763"/>
            <a:ext cx="6759280" cy="665773"/>
          </a:xfrm>
          <a:prstGeom prst="rect">
            <a:avLst/>
          </a:prstGeom>
          <a:noFill/>
        </p:spPr>
        <p:txBody>
          <a:bodyPr wrap="square" lIns="369774" tIns="184887" rIns="369774" bIns="184887" rtlCol="0">
            <a:spAutoFit/>
          </a:bodyPr>
          <a:lstStyle/>
          <a:p>
            <a:pPr algn="just"/>
            <a:r>
              <a:rPr lang="en-US" sz="1900" dirty="0" smtClean="0">
                <a:latin typeface="Helvetica"/>
                <a:ea typeface="Verdana" pitchFamily="34" charset="0"/>
                <a:cs typeface="Helvetica"/>
              </a:rPr>
              <a:t>Distance from Domain </a:t>
            </a:r>
            <a:r>
              <a:rPr lang="en-US" sz="1900" dirty="0">
                <a:latin typeface="Helvetica"/>
                <a:ea typeface="Verdana" pitchFamily="34" charset="0"/>
                <a:cs typeface="Helvetica"/>
              </a:rPr>
              <a:t>Center (° </a:t>
            </a:r>
            <a:r>
              <a:rPr lang="en-US" sz="1900" dirty="0" smtClean="0">
                <a:latin typeface="Helvetica"/>
                <a:ea typeface="Verdana" pitchFamily="34" charset="0"/>
                <a:cs typeface="Helvetica"/>
              </a:rPr>
              <a:t>Latitude)</a:t>
            </a:r>
            <a:endParaRPr lang="en-US" sz="1900" dirty="0">
              <a:latin typeface="Helvetica"/>
              <a:cs typeface="Helvetica"/>
            </a:endParaRPr>
          </a:p>
        </p:txBody>
      </p:sp>
      <p:sp>
        <p:nvSpPr>
          <p:cNvPr id="105" name="TextBox 104"/>
          <p:cNvSpPr txBox="1"/>
          <p:nvPr/>
        </p:nvSpPr>
        <p:spPr>
          <a:xfrm>
            <a:off x="21762700" y="30630646"/>
            <a:ext cx="6759280" cy="665773"/>
          </a:xfrm>
          <a:prstGeom prst="rect">
            <a:avLst/>
          </a:prstGeom>
          <a:noFill/>
        </p:spPr>
        <p:txBody>
          <a:bodyPr wrap="square" lIns="369774" tIns="184887" rIns="369774" bIns="184887" rtlCol="0">
            <a:spAutoFit/>
          </a:bodyPr>
          <a:lstStyle/>
          <a:p>
            <a:pPr algn="just"/>
            <a:r>
              <a:rPr lang="en-US" sz="1900" dirty="0" smtClean="0">
                <a:latin typeface="Helvetica"/>
                <a:ea typeface="Verdana" pitchFamily="34" charset="0"/>
                <a:cs typeface="Helvetica"/>
              </a:rPr>
              <a:t>Distance from Domain Center (° Longitude)</a:t>
            </a:r>
            <a:endParaRPr lang="en-US" sz="1900" dirty="0">
              <a:latin typeface="Helvetica"/>
              <a:cs typeface="Helvetica"/>
            </a:endParaRPr>
          </a:p>
        </p:txBody>
      </p:sp>
      <p:sp>
        <p:nvSpPr>
          <p:cNvPr id="120" name="TextBox 119"/>
          <p:cNvSpPr txBox="1"/>
          <p:nvPr/>
        </p:nvSpPr>
        <p:spPr>
          <a:xfrm>
            <a:off x="22415585" y="26098855"/>
            <a:ext cx="422454" cy="835050"/>
          </a:xfrm>
          <a:prstGeom prst="rect">
            <a:avLst/>
          </a:prstGeom>
          <a:noFill/>
        </p:spPr>
        <p:txBody>
          <a:bodyPr wrap="square" lIns="369774" tIns="184887" rIns="369774" bIns="184887" rtlCol="0">
            <a:spAutoFit/>
          </a:bodyPr>
          <a:lstStyle/>
          <a:p>
            <a:pPr algn="just"/>
            <a:r>
              <a:rPr lang="en-US" sz="3000" dirty="0" smtClean="0">
                <a:latin typeface="Helvetica"/>
                <a:cs typeface="Helvetica"/>
              </a:rPr>
              <a:t>a)</a:t>
            </a:r>
            <a:endParaRPr lang="en-US" sz="3000" dirty="0">
              <a:latin typeface="Helvetica"/>
              <a:cs typeface="Helvetica"/>
            </a:endParaRPr>
          </a:p>
        </p:txBody>
      </p:sp>
      <p:sp>
        <p:nvSpPr>
          <p:cNvPr id="121" name="TextBox 120"/>
          <p:cNvSpPr txBox="1"/>
          <p:nvPr/>
        </p:nvSpPr>
        <p:spPr>
          <a:xfrm>
            <a:off x="22415585" y="28441560"/>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b</a:t>
            </a:r>
            <a:r>
              <a:rPr lang="en-US" sz="3000" dirty="0" smtClean="0">
                <a:latin typeface="Helvetica"/>
                <a:cs typeface="Helvetica"/>
              </a:rPr>
              <a:t>)</a:t>
            </a:r>
            <a:endParaRPr lang="en-US" sz="3000" dirty="0">
              <a:latin typeface="Helvetica"/>
              <a:cs typeface="Helvetica"/>
            </a:endParaRPr>
          </a:p>
        </p:txBody>
      </p:sp>
      <p:sp>
        <p:nvSpPr>
          <p:cNvPr id="134" name="TextBox 133"/>
          <p:cNvSpPr txBox="1"/>
          <p:nvPr/>
        </p:nvSpPr>
        <p:spPr>
          <a:xfrm>
            <a:off x="28368360" y="11822323"/>
            <a:ext cx="518467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Vertically Integrated MSE Anomalies</a:t>
            </a:r>
            <a:endParaRPr lang="en-US" sz="2000" dirty="0">
              <a:solidFill>
                <a:srgbClr val="000000"/>
              </a:solidFill>
              <a:latin typeface="Helvetica"/>
              <a:cs typeface="Helvetica"/>
            </a:endParaRPr>
          </a:p>
        </p:txBody>
      </p:sp>
      <p:sp>
        <p:nvSpPr>
          <p:cNvPr id="135" name="TextBox 134"/>
          <p:cNvSpPr txBox="1"/>
          <p:nvPr/>
        </p:nvSpPr>
        <p:spPr>
          <a:xfrm>
            <a:off x="37817545" y="11822323"/>
            <a:ext cx="257313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SST Anomalies</a:t>
            </a:r>
            <a:endParaRPr lang="en-US" sz="2000" dirty="0">
              <a:solidFill>
                <a:srgbClr val="000000"/>
              </a:solidFill>
              <a:latin typeface="Helvetica"/>
              <a:cs typeface="Helvetica"/>
            </a:endParaRPr>
          </a:p>
        </p:txBody>
      </p:sp>
      <p:sp>
        <p:nvSpPr>
          <p:cNvPr id="136" name="TextBox 135"/>
          <p:cNvSpPr txBox="1"/>
          <p:nvPr/>
        </p:nvSpPr>
        <p:spPr>
          <a:xfrm>
            <a:off x="44306435" y="11822323"/>
            <a:ext cx="5184675" cy="681162"/>
          </a:xfrm>
          <a:prstGeom prst="rect">
            <a:avLst/>
          </a:prstGeom>
          <a:noFill/>
          <a:effectLst/>
        </p:spPr>
        <p:txBody>
          <a:bodyPr wrap="square" lIns="369774" tIns="184887" rIns="369774" bIns="184887" rtlCol="0">
            <a:spAutoFit/>
          </a:bodyPr>
          <a:lstStyle/>
          <a:p>
            <a:pPr algn="ctr"/>
            <a:r>
              <a:rPr lang="en-US" sz="2000" dirty="0" smtClean="0">
                <a:solidFill>
                  <a:srgbClr val="000000"/>
                </a:solidFill>
                <a:latin typeface="Helvetica"/>
                <a:ea typeface="Verdana" pitchFamily="34" charset="0"/>
                <a:cs typeface="Helvetica"/>
              </a:rPr>
              <a:t>850-hPa Meridional Wind </a:t>
            </a:r>
            <a:r>
              <a:rPr lang="en-US" sz="2000" dirty="0">
                <a:solidFill>
                  <a:srgbClr val="000000"/>
                </a:solidFill>
                <a:latin typeface="Helvetica"/>
                <a:ea typeface="Verdana" pitchFamily="34" charset="0"/>
                <a:cs typeface="Helvetica"/>
              </a:rPr>
              <a:t>A</a:t>
            </a:r>
            <a:r>
              <a:rPr lang="en-US" sz="2000" dirty="0" smtClean="0">
                <a:solidFill>
                  <a:srgbClr val="000000"/>
                </a:solidFill>
                <a:latin typeface="Helvetica"/>
                <a:ea typeface="Verdana" pitchFamily="34" charset="0"/>
                <a:cs typeface="Helvetica"/>
              </a:rPr>
              <a:t>nomalies</a:t>
            </a:r>
            <a:endParaRPr lang="en-US" sz="2000" dirty="0">
              <a:solidFill>
                <a:srgbClr val="000000"/>
              </a:solidFill>
              <a:latin typeface="Helvetica"/>
              <a:cs typeface="Helvetica"/>
            </a:endParaRPr>
          </a:p>
        </p:txBody>
      </p:sp>
      <p:sp>
        <p:nvSpPr>
          <p:cNvPr id="137" name="TextBox 136"/>
          <p:cNvSpPr txBox="1"/>
          <p:nvPr/>
        </p:nvSpPr>
        <p:spPr>
          <a:xfrm>
            <a:off x="13236789" y="29555305"/>
            <a:ext cx="8595360" cy="3337786"/>
          </a:xfrm>
          <a:prstGeom prst="rect">
            <a:avLst/>
          </a:prstGeom>
          <a:noFill/>
        </p:spPr>
        <p:txBody>
          <a:bodyPr wrap="square" lIns="369774" tIns="184887" rIns="369774" bIns="184887" rtlCol="0">
            <a:spAutoFit/>
          </a:bodyPr>
          <a:lstStyle/>
          <a:p>
            <a:pPr algn="ctr"/>
            <a:r>
              <a:rPr lang="en-US" sz="3600" b="1" dirty="0" smtClean="0">
                <a:solidFill>
                  <a:schemeClr val="tx2">
                    <a:lumMod val="60000"/>
                    <a:lumOff val="40000"/>
                  </a:schemeClr>
                </a:solidFill>
                <a:latin typeface="Helvetica"/>
                <a:ea typeface="Verdana" pitchFamily="34" charset="0"/>
                <a:cs typeface="Helvetica"/>
              </a:rPr>
              <a:t>Revised Methodology</a:t>
            </a:r>
          </a:p>
          <a:p>
            <a:pPr algn="ctr"/>
            <a:endParaRPr lang="en-US" sz="3600" b="1" dirty="0">
              <a:solidFill>
                <a:schemeClr val="tx2">
                  <a:lumMod val="60000"/>
                  <a:lumOff val="40000"/>
                </a:schemeClr>
              </a:solidFill>
              <a:latin typeface="Helvetica"/>
              <a:ea typeface="Verdana" pitchFamily="34" charset="0"/>
              <a:cs typeface="Helvetica"/>
            </a:endParaRPr>
          </a:p>
          <a:p>
            <a:pPr algn="just">
              <a:lnSpc>
                <a:spcPct val="110000"/>
              </a:lnSpc>
            </a:pPr>
            <a:r>
              <a:rPr lang="en-US" sz="2200" b="1" dirty="0" smtClean="0">
                <a:solidFill>
                  <a:srgbClr val="000000"/>
                </a:solidFill>
                <a:latin typeface="Helvetica"/>
                <a:ea typeface="Verdana" pitchFamily="34" charset="0"/>
                <a:cs typeface="Helvetica"/>
              </a:rPr>
              <a:t>Subset original composites into </a:t>
            </a:r>
            <a:r>
              <a:rPr lang="en-US" sz="2200" b="1" dirty="0" smtClean="0">
                <a:solidFill>
                  <a:srgbClr val="000000"/>
                </a:solidFill>
                <a:latin typeface="Helvetica"/>
                <a:ea typeface="Verdana" pitchFamily="34" charset="0"/>
                <a:cs typeface="Helvetica"/>
              </a:rPr>
              <a:t>unfavorable </a:t>
            </a:r>
            <a:r>
              <a:rPr lang="en-US" sz="2200" b="1" dirty="0" smtClean="0">
                <a:solidFill>
                  <a:srgbClr val="000000"/>
                </a:solidFill>
                <a:latin typeface="Helvetica"/>
                <a:ea typeface="Verdana" pitchFamily="34" charset="0"/>
                <a:cs typeface="Helvetica"/>
              </a:rPr>
              <a:t>(N = </a:t>
            </a:r>
            <a:r>
              <a:rPr lang="en-US" sz="2200" b="1" dirty="0" smtClean="0">
                <a:solidFill>
                  <a:srgbClr val="000000"/>
                </a:solidFill>
                <a:latin typeface="Helvetica"/>
                <a:ea typeface="Verdana" pitchFamily="34" charset="0"/>
                <a:cs typeface="Helvetica"/>
              </a:rPr>
              <a:t>154</a:t>
            </a:r>
            <a:r>
              <a:rPr lang="en-US" sz="2200" b="1" dirty="0" smtClean="0">
                <a:solidFill>
                  <a:srgbClr val="000000"/>
                </a:solidFill>
                <a:latin typeface="Helvetica"/>
                <a:ea typeface="Verdana" pitchFamily="34" charset="0"/>
                <a:cs typeface="Helvetica"/>
              </a:rPr>
              <a:t> </a:t>
            </a:r>
            <a:r>
              <a:rPr lang="en-US" sz="2200" b="1" dirty="0" smtClean="0">
                <a:solidFill>
                  <a:srgbClr val="000000"/>
                </a:solidFill>
                <a:latin typeface="Helvetica"/>
                <a:ea typeface="Verdana" pitchFamily="34" charset="0"/>
                <a:cs typeface="Helvetica"/>
              </a:rPr>
              <a:t>TCs) and </a:t>
            </a:r>
            <a:r>
              <a:rPr lang="en-US" sz="2200" b="1" dirty="0" smtClean="0">
                <a:solidFill>
                  <a:srgbClr val="000000"/>
                </a:solidFill>
                <a:latin typeface="Helvetica"/>
                <a:ea typeface="Verdana" pitchFamily="34" charset="0"/>
                <a:cs typeface="Helvetica"/>
              </a:rPr>
              <a:t>favorable </a:t>
            </a:r>
            <a:r>
              <a:rPr lang="en-US" sz="2200" b="1" dirty="0" smtClean="0">
                <a:solidFill>
                  <a:srgbClr val="000000"/>
                </a:solidFill>
                <a:latin typeface="Helvetica"/>
                <a:ea typeface="Verdana" pitchFamily="34" charset="0"/>
                <a:cs typeface="Helvetica"/>
              </a:rPr>
              <a:t>(N = </a:t>
            </a:r>
            <a:r>
              <a:rPr lang="en-US" sz="2200" b="1" dirty="0" smtClean="0">
                <a:solidFill>
                  <a:srgbClr val="000000"/>
                </a:solidFill>
                <a:latin typeface="Helvetica"/>
                <a:ea typeface="Verdana" pitchFamily="34" charset="0"/>
                <a:cs typeface="Helvetica"/>
              </a:rPr>
              <a:t>201</a:t>
            </a:r>
            <a:r>
              <a:rPr lang="en-US" sz="2200" b="1" dirty="0" smtClean="0">
                <a:solidFill>
                  <a:srgbClr val="000000"/>
                </a:solidFill>
                <a:latin typeface="Helvetica"/>
                <a:ea typeface="Verdana" pitchFamily="34" charset="0"/>
                <a:cs typeface="Helvetica"/>
              </a:rPr>
              <a:t> </a:t>
            </a:r>
            <a:r>
              <a:rPr lang="en-US" sz="2200" b="1" dirty="0" smtClean="0">
                <a:solidFill>
                  <a:srgbClr val="000000"/>
                </a:solidFill>
                <a:latin typeface="Helvetica"/>
                <a:ea typeface="Verdana" pitchFamily="34" charset="0"/>
                <a:cs typeface="Helvetica"/>
              </a:rPr>
              <a:t>TCs) conditions for TC-induced Rossby wave dispersion (Krouse</a:t>
            </a:r>
            <a:r>
              <a:rPr lang="en-US" sz="2200" b="1" dirty="0">
                <a:solidFill>
                  <a:srgbClr val="000000"/>
                </a:solidFill>
                <a:latin typeface="Helvetica"/>
                <a:ea typeface="Verdana" pitchFamily="34" charset="0"/>
                <a:cs typeface="Helvetica"/>
              </a:rPr>
              <a:t> </a:t>
            </a:r>
            <a:r>
              <a:rPr lang="en-US" sz="2200" b="1" dirty="0" smtClean="0">
                <a:solidFill>
                  <a:srgbClr val="000000"/>
                </a:solidFill>
                <a:latin typeface="Helvetica"/>
                <a:ea typeface="Verdana" pitchFamily="34" charset="0"/>
                <a:cs typeface="Helvetica"/>
              </a:rPr>
              <a:t>and Sobel 2010) to determine if Rossby waves force westward propagating anomalies (W2–W6 in </a:t>
            </a:r>
            <a:r>
              <a:rPr lang="en-US" sz="2200" b="1" dirty="0" smtClean="0">
                <a:solidFill>
                  <a:srgbClr val="000000"/>
                </a:solidFill>
                <a:latin typeface="Helvetica"/>
                <a:ea typeface="Verdana" pitchFamily="34" charset="0"/>
                <a:cs typeface="Helvetica"/>
              </a:rPr>
              <a:t>Figs. </a:t>
            </a:r>
            <a:r>
              <a:rPr lang="en-US" sz="2200" b="1" dirty="0" smtClean="0">
                <a:solidFill>
                  <a:srgbClr val="000000"/>
                </a:solidFill>
                <a:latin typeface="Helvetica"/>
                <a:ea typeface="Verdana" pitchFamily="34" charset="0"/>
                <a:cs typeface="Helvetica"/>
              </a:rPr>
              <a:t>1,3)</a:t>
            </a:r>
            <a:endParaRPr lang="en-US" sz="2200" b="1" dirty="0" smtClean="0">
              <a:solidFill>
                <a:schemeClr val="tx2">
                  <a:lumMod val="60000"/>
                  <a:lumOff val="40000"/>
                </a:schemeClr>
              </a:solidFill>
              <a:latin typeface="Helvetica"/>
              <a:ea typeface="Verdana" pitchFamily="34" charset="0"/>
              <a:cs typeface="Helvetica"/>
            </a:endParaRPr>
          </a:p>
        </p:txBody>
      </p:sp>
      <p:cxnSp>
        <p:nvCxnSpPr>
          <p:cNvPr id="138" name="Straight Connector 137"/>
          <p:cNvCxnSpPr/>
          <p:nvPr/>
        </p:nvCxnSpPr>
        <p:spPr>
          <a:xfrm>
            <a:off x="13558701" y="30630645"/>
            <a:ext cx="795528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13282555" y="25707545"/>
            <a:ext cx="8595360" cy="4193405"/>
          </a:xfrm>
          <a:prstGeom prst="rect">
            <a:avLst/>
          </a:prstGeom>
          <a:noFill/>
        </p:spPr>
        <p:txBody>
          <a:bodyPr wrap="square" lIns="369774" tIns="184887" rIns="369774" bIns="184887" rtlCol="0">
            <a:spAutoFit/>
          </a:bodyPr>
          <a:lstStyle/>
          <a:p>
            <a:pPr algn="ctr">
              <a:lnSpc>
                <a:spcPct val="110000"/>
              </a:lnSpc>
            </a:pPr>
            <a:r>
              <a:rPr lang="en-US" sz="3600" b="1" dirty="0" smtClean="0">
                <a:solidFill>
                  <a:srgbClr val="FF0000"/>
                </a:solidFill>
                <a:latin typeface="Helvetica"/>
                <a:ea typeface="Verdana" pitchFamily="34" charset="0"/>
                <a:cs typeface="Helvetica"/>
              </a:rPr>
              <a:t>Synopsis</a:t>
            </a:r>
          </a:p>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gn="just">
              <a:lnSpc>
                <a:spcPct val="110000"/>
              </a:lnSpc>
              <a:buFont typeface="Wingdings" charset="2"/>
              <a:buChar char="§"/>
            </a:pPr>
            <a:r>
              <a:rPr lang="en-US" sz="2200" dirty="0" smtClean="0">
                <a:latin typeface="Helvetica"/>
                <a:ea typeface="Verdana" pitchFamily="34" charset="0"/>
                <a:cs typeface="Helvetica"/>
              </a:rPr>
              <a:t>TC-induced Rossby wave dispersion triggered to east and south of TC by </a:t>
            </a:r>
            <a:r>
              <a:rPr lang="en-US" sz="2200" dirty="0" smtClean="0">
                <a:latin typeface="Helvetica"/>
                <a:ea typeface="Verdana" pitchFamily="34" charset="0"/>
                <a:cs typeface="Helvetica"/>
              </a:rPr>
              <a:t>cyclonic circulation of TC</a:t>
            </a:r>
            <a:endParaRPr lang="en-US" sz="2200" dirty="0" smtClean="0">
              <a:latin typeface="Helvetica"/>
              <a:ea typeface="Verdana" pitchFamily="34" charset="0"/>
              <a:cs typeface="Helvetica"/>
            </a:endParaRPr>
          </a:p>
          <a:p>
            <a:pPr algn="just">
              <a:lnSpc>
                <a:spcPct val="110000"/>
              </a:lnSpc>
            </a:pPr>
            <a:endParaRPr lang="en-US" sz="2200" dirty="0" smtClean="0">
              <a:latin typeface="Helvetica"/>
              <a:ea typeface="Verdana" pitchFamily="34" charset="0"/>
              <a:cs typeface="Helvetica"/>
            </a:endParaRPr>
          </a:p>
          <a:p>
            <a:pPr marL="342900" indent="-342900" algn="just">
              <a:lnSpc>
                <a:spcPct val="110000"/>
              </a:lnSpc>
              <a:buFont typeface="Wingdings" charset="2"/>
              <a:buChar char="§"/>
            </a:pPr>
            <a:r>
              <a:rPr lang="en-US" sz="2200" dirty="0" smtClean="0">
                <a:latin typeface="Helvetica"/>
                <a:ea typeface="Verdana" pitchFamily="34" charset="0"/>
                <a:cs typeface="Helvetica"/>
              </a:rPr>
              <a:t>Rossby wave dispersion occurs for TCs </a:t>
            </a:r>
            <a:r>
              <a:rPr lang="en-US" sz="2200" b="1" dirty="0" smtClean="0">
                <a:latin typeface="Helvetica"/>
                <a:ea typeface="Verdana" pitchFamily="34" charset="0"/>
                <a:cs typeface="Helvetica"/>
              </a:rPr>
              <a:t>moving westward at Rossby wave phase speed </a:t>
            </a:r>
            <a:r>
              <a:rPr lang="en-US" sz="2200" dirty="0" smtClean="0">
                <a:latin typeface="Helvetica"/>
                <a:ea typeface="Verdana" pitchFamily="34" charset="0"/>
                <a:cs typeface="Helvetica"/>
              </a:rPr>
              <a:t>(Fig. 5) </a:t>
            </a:r>
            <a:r>
              <a:rPr lang="en-US" sz="2200" dirty="0" smtClean="0">
                <a:latin typeface="Helvetica"/>
                <a:ea typeface="Verdana" pitchFamily="34" charset="0"/>
                <a:cs typeface="Helvetica"/>
              </a:rPr>
              <a:t>in environments </a:t>
            </a:r>
            <a:r>
              <a:rPr lang="en-US" sz="2200" dirty="0" smtClean="0">
                <a:latin typeface="Helvetica"/>
                <a:ea typeface="Verdana" pitchFamily="34" charset="0"/>
                <a:cs typeface="Helvetica"/>
              </a:rPr>
              <a:t>with: 1) easterly vertical wind shear or 2) cyclonic horizontal wind shear</a:t>
            </a:r>
          </a:p>
        </p:txBody>
      </p:sp>
      <p:cxnSp>
        <p:nvCxnSpPr>
          <p:cNvPr id="52" name="Straight Connector 51"/>
          <p:cNvCxnSpPr/>
          <p:nvPr/>
        </p:nvCxnSpPr>
        <p:spPr>
          <a:xfrm>
            <a:off x="13723320" y="9684504"/>
            <a:ext cx="128016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3275195" y="8532354"/>
            <a:ext cx="13633775" cy="5310634"/>
          </a:xfrm>
          <a:prstGeom prst="rect">
            <a:avLst/>
          </a:prstGeom>
          <a:noFill/>
        </p:spPr>
        <p:txBody>
          <a:bodyPr wrap="square" lIns="369774" tIns="184887" rIns="369774" bIns="184887" rtlCol="0">
            <a:spAutoFit/>
          </a:bodyPr>
          <a:lstStyle/>
          <a:p>
            <a:pPr algn="ctr">
              <a:lnSpc>
                <a:spcPct val="110000"/>
              </a:lnSpc>
            </a:pPr>
            <a:r>
              <a:rPr lang="en-US" sz="3600" b="1" dirty="0" smtClean="0">
                <a:solidFill>
                  <a:srgbClr val="FF0000"/>
                </a:solidFill>
                <a:latin typeface="Helvetica"/>
                <a:ea typeface="Verdana" pitchFamily="34" charset="0"/>
                <a:cs typeface="Helvetica"/>
              </a:rPr>
              <a:t>Synopsis</a:t>
            </a:r>
          </a:p>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gn="just">
              <a:lnSpc>
                <a:spcPct val="110000"/>
              </a:lnSpc>
              <a:buFont typeface="Wingdings" charset="2"/>
              <a:buChar char="§"/>
            </a:pPr>
            <a:r>
              <a:rPr lang="en-US" sz="2200" dirty="0" smtClean="0">
                <a:latin typeface="Helvetica"/>
                <a:ea typeface="Verdana" pitchFamily="34" charset="0"/>
                <a:cs typeface="Helvetica"/>
              </a:rPr>
              <a:t>Absence of large-scale atmospheric and SST anomalies prior to TC passage (Fig. 4a–c)</a:t>
            </a:r>
          </a:p>
          <a:p>
            <a:pPr algn="just">
              <a:lnSpc>
                <a:spcPct val="110000"/>
              </a:lnSpc>
            </a:pPr>
            <a:endParaRPr lang="en-US" sz="2200" dirty="0" smtClean="0">
              <a:latin typeface="Helvetica"/>
              <a:ea typeface="Verdana" pitchFamily="34" charset="0"/>
              <a:cs typeface="Helvetica"/>
            </a:endParaRPr>
          </a:p>
          <a:p>
            <a:pPr marL="342900" indent="-342900" algn="just">
              <a:lnSpc>
                <a:spcPct val="110000"/>
              </a:lnSpc>
              <a:buFont typeface="Wingdings" charset="2"/>
              <a:buChar char="§"/>
            </a:pPr>
            <a:r>
              <a:rPr lang="en-US" sz="2200" dirty="0">
                <a:latin typeface="Helvetica"/>
                <a:ea typeface="Verdana" pitchFamily="34" charset="0"/>
                <a:cs typeface="Helvetica"/>
              </a:rPr>
              <a:t>L</a:t>
            </a:r>
            <a:r>
              <a:rPr lang="en-US" sz="2200" dirty="0" smtClean="0">
                <a:latin typeface="Helvetica"/>
                <a:ea typeface="Verdana" pitchFamily="34" charset="0"/>
                <a:cs typeface="Helvetica"/>
              </a:rPr>
              <a:t>arge-scale negative MSE anomalies for up to two months following TC passage (Fig. 4a) with embedded westward </a:t>
            </a:r>
            <a:r>
              <a:rPr lang="en-US" sz="2200" dirty="0" smtClean="0">
                <a:latin typeface="Helvetica"/>
                <a:ea typeface="Verdana" pitchFamily="34" charset="0"/>
                <a:cs typeface="Helvetica"/>
              </a:rPr>
              <a:t>propagating enhancements of negative MSE </a:t>
            </a:r>
            <a:r>
              <a:rPr lang="en-US" sz="2200" dirty="0" smtClean="0">
                <a:latin typeface="Helvetica"/>
                <a:ea typeface="Verdana" pitchFamily="34" charset="0"/>
                <a:cs typeface="Helvetica"/>
              </a:rPr>
              <a:t>anomalies (W2–</a:t>
            </a:r>
            <a:r>
              <a:rPr lang="en-US" sz="2200" dirty="0" smtClean="0">
                <a:latin typeface="Helvetica"/>
                <a:ea typeface="Verdana" pitchFamily="34" charset="0"/>
                <a:cs typeface="Helvetica"/>
              </a:rPr>
              <a:t>W6 in Fig. 4a)</a:t>
            </a:r>
            <a:endParaRPr lang="en-US" sz="2200" dirty="0" smtClean="0">
              <a:latin typeface="Helvetica"/>
              <a:ea typeface="Verdana" pitchFamily="34" charset="0"/>
              <a:cs typeface="Helvetica"/>
            </a:endParaRPr>
          </a:p>
          <a:p>
            <a:pPr marL="342900" indent="-342900" algn="just">
              <a:lnSpc>
                <a:spcPct val="110000"/>
              </a:lnSpc>
              <a:buFont typeface="Wingdings" charset="2"/>
              <a:buChar char="§"/>
            </a:pPr>
            <a:endParaRPr lang="en-US" sz="2200" dirty="0">
              <a:latin typeface="Helvetica"/>
              <a:ea typeface="Verdana" pitchFamily="34" charset="0"/>
              <a:cs typeface="Helvetica"/>
            </a:endParaRPr>
          </a:p>
          <a:p>
            <a:pPr marL="342900" indent="-342900" algn="just">
              <a:lnSpc>
                <a:spcPct val="110000"/>
              </a:lnSpc>
              <a:buFont typeface="Wingdings" charset="2"/>
              <a:buChar char="§"/>
            </a:pPr>
            <a:r>
              <a:rPr lang="en-US" sz="2200" dirty="0">
                <a:latin typeface="Helvetica"/>
                <a:ea typeface="Verdana" pitchFamily="34" charset="0"/>
                <a:cs typeface="Helvetica"/>
              </a:rPr>
              <a:t>L</a:t>
            </a:r>
            <a:r>
              <a:rPr lang="en-US" sz="2200" dirty="0" smtClean="0">
                <a:latin typeface="Helvetica"/>
                <a:ea typeface="Verdana" pitchFamily="34" charset="0"/>
                <a:cs typeface="Helvetica"/>
              </a:rPr>
              <a:t>arge-scale negative SST </a:t>
            </a:r>
            <a:r>
              <a:rPr lang="en-US" sz="2200" dirty="0" smtClean="0">
                <a:latin typeface="Helvetica"/>
                <a:ea typeface="Verdana" pitchFamily="34" charset="0"/>
                <a:cs typeface="Helvetica"/>
              </a:rPr>
              <a:t>anomalies induced by TC </a:t>
            </a:r>
            <a:r>
              <a:rPr lang="en-US" sz="2200" dirty="0" smtClean="0">
                <a:latin typeface="Helvetica"/>
                <a:ea typeface="Verdana" pitchFamily="34" charset="0"/>
                <a:cs typeface="Helvetica"/>
              </a:rPr>
              <a:t>(Fig. 4b) force negative MSE anomalies through reduced surface fluxes (not shown)</a:t>
            </a:r>
          </a:p>
          <a:p>
            <a:pPr marL="342900" indent="-342900" algn="just">
              <a:lnSpc>
                <a:spcPct val="110000"/>
              </a:lnSpc>
              <a:buFont typeface="Wingdings" charset="2"/>
              <a:buChar char="§"/>
            </a:pPr>
            <a:endParaRPr lang="en-US" sz="2200" dirty="0">
              <a:latin typeface="Helvetica"/>
              <a:ea typeface="Verdana" pitchFamily="34" charset="0"/>
              <a:cs typeface="Helvetica"/>
            </a:endParaRPr>
          </a:p>
          <a:p>
            <a:pPr marL="342900" indent="-342900" algn="just">
              <a:lnSpc>
                <a:spcPct val="110000"/>
              </a:lnSpc>
              <a:buFont typeface="Wingdings" charset="2"/>
              <a:buChar char="§"/>
            </a:pPr>
            <a:r>
              <a:rPr lang="en-US" sz="2200" dirty="0" smtClean="0">
                <a:latin typeface="Helvetica"/>
                <a:ea typeface="Verdana" pitchFamily="34" charset="0"/>
                <a:cs typeface="Helvetica"/>
              </a:rPr>
              <a:t>Westward propagating northerly </a:t>
            </a:r>
            <a:r>
              <a:rPr lang="en-US" sz="2200" dirty="0" smtClean="0">
                <a:latin typeface="Helvetica"/>
                <a:ea typeface="Verdana" pitchFamily="34" charset="0"/>
                <a:cs typeface="Helvetica"/>
              </a:rPr>
              <a:t>anomalies </a:t>
            </a:r>
            <a:r>
              <a:rPr lang="en-US" sz="2200" dirty="0" smtClean="0">
                <a:latin typeface="Helvetica"/>
                <a:ea typeface="Verdana" pitchFamily="34" charset="0"/>
                <a:cs typeface="Helvetica"/>
              </a:rPr>
              <a:t>(W2–</a:t>
            </a:r>
            <a:r>
              <a:rPr lang="en-US" sz="2200" dirty="0" smtClean="0">
                <a:latin typeface="Helvetica"/>
                <a:ea typeface="Verdana" pitchFamily="34" charset="0"/>
                <a:cs typeface="Helvetica"/>
              </a:rPr>
              <a:t>W6 in Fig. 4a) </a:t>
            </a:r>
            <a:r>
              <a:rPr lang="en-US" sz="2200" dirty="0" smtClean="0">
                <a:latin typeface="Helvetica"/>
                <a:ea typeface="Verdana" pitchFamily="34" charset="0"/>
                <a:cs typeface="Helvetica"/>
              </a:rPr>
              <a:t>with eastward group </a:t>
            </a:r>
            <a:r>
              <a:rPr lang="en-US" sz="2200" dirty="0" smtClean="0">
                <a:latin typeface="Helvetica"/>
                <a:ea typeface="Verdana" pitchFamily="34" charset="0"/>
                <a:cs typeface="Helvetica"/>
              </a:rPr>
              <a:t>velocity following TC passage </a:t>
            </a:r>
            <a:r>
              <a:rPr lang="en-US" sz="2200" dirty="0" smtClean="0">
                <a:latin typeface="Helvetica"/>
                <a:ea typeface="Verdana" pitchFamily="34" charset="0"/>
                <a:cs typeface="Helvetica"/>
              </a:rPr>
              <a:t>(black arrow in Fig. 4c) coincident with enhanced negative MSE </a:t>
            </a:r>
            <a:r>
              <a:rPr lang="en-US" sz="2200" dirty="0" smtClean="0">
                <a:latin typeface="Helvetica"/>
                <a:ea typeface="Verdana" pitchFamily="34" charset="0"/>
                <a:cs typeface="Helvetica"/>
              </a:rPr>
              <a:t>anomalies (Fig. 4a)</a:t>
            </a:r>
            <a:endParaRPr lang="en-US" sz="2200" dirty="0" smtClean="0">
              <a:latin typeface="Helvetica"/>
              <a:ea typeface="Verdana" pitchFamily="34" charset="0"/>
              <a:cs typeface="Helvetica"/>
            </a:endParaRPr>
          </a:p>
        </p:txBody>
      </p:sp>
      <p:cxnSp>
        <p:nvCxnSpPr>
          <p:cNvPr id="140" name="Straight Connector 139"/>
          <p:cNvCxnSpPr/>
          <p:nvPr/>
        </p:nvCxnSpPr>
        <p:spPr>
          <a:xfrm>
            <a:off x="13566062" y="26905360"/>
            <a:ext cx="795528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30711065" y="7049975"/>
            <a:ext cx="10215730" cy="4534781"/>
          </a:xfrm>
          <a:prstGeom prst="rect">
            <a:avLst/>
          </a:prstGeom>
          <a:noFill/>
        </p:spPr>
        <p:txBody>
          <a:bodyPr wrap="square" lIns="369774" tIns="184887" rIns="369774" bIns="184887" rtlCol="0">
            <a:spAutoFit/>
          </a:bodyPr>
          <a:lstStyle/>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gn="just">
              <a:lnSpc>
                <a:spcPct val="105000"/>
              </a:lnSpc>
              <a:buFont typeface="Wingdings" charset="2"/>
              <a:buChar char="§"/>
            </a:pPr>
            <a:r>
              <a:rPr lang="en-US" sz="2200" dirty="0" smtClean="0">
                <a:latin typeface="Helvetica"/>
                <a:ea typeface="Verdana" pitchFamily="34" charset="0"/>
                <a:cs typeface="Helvetica"/>
              </a:rPr>
              <a:t>Composites of TCs with </a:t>
            </a:r>
            <a:r>
              <a:rPr lang="en-US" sz="2200" b="1" dirty="0" smtClean="0">
                <a:latin typeface="Helvetica"/>
                <a:ea typeface="Verdana" pitchFamily="34" charset="0"/>
                <a:cs typeface="Helvetica"/>
              </a:rPr>
              <a:t>unfavorable</a:t>
            </a:r>
            <a:r>
              <a:rPr lang="en-US" sz="2200" dirty="0" smtClean="0">
                <a:latin typeface="Helvetica"/>
                <a:ea typeface="Verdana" pitchFamily="34" charset="0"/>
                <a:cs typeface="Helvetica"/>
              </a:rPr>
              <a:t> conditions for Rossby wave dispersion (N = </a:t>
            </a:r>
            <a:r>
              <a:rPr lang="en-US" sz="2200" dirty="0" smtClean="0">
                <a:latin typeface="Helvetica"/>
                <a:ea typeface="Verdana" pitchFamily="34" charset="0"/>
                <a:cs typeface="Helvetica"/>
              </a:rPr>
              <a:t>154 </a:t>
            </a:r>
            <a:r>
              <a:rPr lang="en-US" sz="2200" dirty="0" smtClean="0">
                <a:latin typeface="Helvetica"/>
                <a:ea typeface="Verdana" pitchFamily="34" charset="0"/>
                <a:cs typeface="Helvetica"/>
              </a:rPr>
              <a:t>TCs) characterized by:</a:t>
            </a:r>
          </a:p>
          <a:p>
            <a:pPr marL="342900" indent="-342900" algn="just">
              <a:lnSpc>
                <a:spcPct val="105000"/>
              </a:lnSpc>
              <a:buFont typeface="Wingdings" charset="2"/>
              <a:buChar char="§"/>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smtClean="0">
                <a:latin typeface="Helvetica"/>
                <a:ea typeface="Verdana" pitchFamily="34" charset="0"/>
                <a:cs typeface="Helvetica"/>
              </a:rPr>
              <a:t>Absence of negative MSE anomalies </a:t>
            </a:r>
            <a:r>
              <a:rPr lang="en-US" sz="2200" dirty="0" smtClean="0">
                <a:latin typeface="Helvetica"/>
                <a:ea typeface="Verdana" pitchFamily="34" charset="0"/>
                <a:cs typeface="Helvetica"/>
              </a:rPr>
              <a:t>after </a:t>
            </a:r>
            <a:r>
              <a:rPr lang="en-US" sz="2200" dirty="0" smtClean="0">
                <a:latin typeface="Helvetica"/>
                <a:ea typeface="Verdana" pitchFamily="34" charset="0"/>
                <a:cs typeface="Helvetica"/>
              </a:rPr>
              <a:t>TC passage (Fig. 6a)</a:t>
            </a:r>
          </a:p>
          <a:p>
            <a:pPr marL="920750" lvl="1" indent="-476250" algn="just">
              <a:lnSpc>
                <a:spcPct val="105000"/>
              </a:lnSpc>
              <a:buFont typeface="+mj-lt"/>
              <a:buAutoNum type="arabicPeriod"/>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smtClean="0">
                <a:latin typeface="Helvetica"/>
                <a:ea typeface="Verdana" pitchFamily="34" charset="0"/>
                <a:cs typeface="Helvetica"/>
              </a:rPr>
              <a:t>Smaller, weaker negative SST </a:t>
            </a:r>
            <a:r>
              <a:rPr lang="en-US" sz="2200" dirty="0" smtClean="0">
                <a:latin typeface="Helvetica"/>
                <a:ea typeface="Verdana" pitchFamily="34" charset="0"/>
                <a:cs typeface="Helvetica"/>
              </a:rPr>
              <a:t>anomalies after TC passage suggest </a:t>
            </a:r>
            <a:r>
              <a:rPr lang="en-US" sz="2200" dirty="0" smtClean="0">
                <a:latin typeface="Helvetica"/>
                <a:ea typeface="Verdana" pitchFamily="34" charset="0"/>
                <a:cs typeface="Helvetica"/>
              </a:rPr>
              <a:t>smaller TCs (Fig. 6c)</a:t>
            </a:r>
          </a:p>
          <a:p>
            <a:pPr marL="920750" lvl="1" indent="-476250" algn="just">
              <a:lnSpc>
                <a:spcPct val="105000"/>
              </a:lnSpc>
              <a:buFont typeface="+mj-lt"/>
              <a:buAutoNum type="arabicPeriod"/>
            </a:pPr>
            <a:endParaRPr lang="en-US" sz="2200" dirty="0">
              <a:latin typeface="Helvetica"/>
              <a:ea typeface="Verdana" pitchFamily="34" charset="0"/>
              <a:cs typeface="Helvetica"/>
            </a:endParaRPr>
          </a:p>
          <a:p>
            <a:pPr marL="920750" lvl="1" indent="-476250" algn="just">
              <a:lnSpc>
                <a:spcPct val="105000"/>
              </a:lnSpc>
              <a:buFont typeface="+mj-lt"/>
              <a:buAutoNum type="arabicPeriod"/>
            </a:pPr>
            <a:r>
              <a:rPr lang="en-US" sz="2200" dirty="0" smtClean="0">
                <a:latin typeface="Helvetica"/>
                <a:ea typeface="Verdana" pitchFamily="34" charset="0"/>
                <a:cs typeface="Helvetica"/>
              </a:rPr>
              <a:t>Absence of westward propagating </a:t>
            </a:r>
            <a:r>
              <a:rPr lang="en-US" sz="2200" dirty="0" smtClean="0">
                <a:latin typeface="Helvetica"/>
                <a:ea typeface="Verdana" pitchFamily="34" charset="0"/>
                <a:cs typeface="Helvetica"/>
              </a:rPr>
              <a:t>northerly anomalies after TC passage </a:t>
            </a:r>
            <a:r>
              <a:rPr lang="en-US" sz="2200" dirty="0" smtClean="0">
                <a:latin typeface="Helvetica"/>
                <a:ea typeface="Verdana" pitchFamily="34" charset="0"/>
                <a:cs typeface="Helvetica"/>
              </a:rPr>
              <a:t>(Fig. 6e)</a:t>
            </a:r>
          </a:p>
        </p:txBody>
      </p:sp>
      <p:cxnSp>
        <p:nvCxnSpPr>
          <p:cNvPr id="144" name="Straight Connector 143"/>
          <p:cNvCxnSpPr/>
          <p:nvPr/>
        </p:nvCxnSpPr>
        <p:spPr>
          <a:xfrm flipV="1">
            <a:off x="40965200" y="7774205"/>
            <a:ext cx="0" cy="4114800"/>
          </a:xfrm>
          <a:prstGeom prst="line">
            <a:avLst/>
          </a:prstGeom>
          <a:ln w="5715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08427" y="13348395"/>
            <a:ext cx="70866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1056710" y="7615149"/>
            <a:ext cx="19385280" cy="10901"/>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08427" y="7510835"/>
            <a:ext cx="70866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0010770" y="12657105"/>
            <a:ext cx="1113745" cy="1190555"/>
          </a:xfrm>
          <a:prstGeom prst="ellipse">
            <a:avLst/>
          </a:prstGeom>
          <a:noFill/>
          <a:ln w="57150" cmpd="sng">
            <a:solidFill>
              <a:srgbClr val="336600"/>
            </a:solidFill>
          </a:ln>
          <a:effectLst/>
          <a:scene3d>
            <a:camera prst="orthographicFront" fov="0">
              <a:rot lat="0" lon="0" rev="0"/>
            </a:camera>
            <a:lightRig rig="contrasting" dir="t">
              <a:rot lat="0" lon="0" rev="16500000"/>
            </a:lightRig>
          </a:scene3d>
          <a:sp3d prstMaterial="powder">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a:off x="9972365" y="8355745"/>
            <a:ext cx="1113745" cy="1190555"/>
          </a:xfrm>
          <a:prstGeom prst="ellipse">
            <a:avLst/>
          </a:prstGeom>
          <a:noFill/>
          <a:ln w="57150" cmpd="sng">
            <a:solidFill>
              <a:srgbClr val="336600"/>
            </a:solidFill>
          </a:ln>
          <a:effectLst/>
          <a:scene3d>
            <a:camera prst="orthographicFront" fov="0">
              <a:rot lat="0" lon="0" rev="0"/>
            </a:camera>
            <a:lightRig rig="contrasting" dir="t">
              <a:rot lat="0" lon="0" rev="16500000"/>
            </a:lightRig>
          </a:scene3d>
          <a:sp3d prstMaterial="powder">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TextBox 83"/>
          <p:cNvSpPr txBox="1"/>
          <p:nvPr/>
        </p:nvSpPr>
        <p:spPr>
          <a:xfrm>
            <a:off x="13889675" y="14011140"/>
            <a:ext cx="499265" cy="835050"/>
          </a:xfrm>
          <a:prstGeom prst="rect">
            <a:avLst/>
          </a:prstGeom>
          <a:noFill/>
        </p:spPr>
        <p:txBody>
          <a:bodyPr wrap="square" lIns="369774" tIns="184887" rIns="369774" bIns="184887" rtlCol="0">
            <a:spAutoFit/>
          </a:bodyPr>
          <a:lstStyle/>
          <a:p>
            <a:pPr algn="just"/>
            <a:r>
              <a:rPr lang="en-US" sz="3000" dirty="0" smtClean="0">
                <a:latin typeface="Helvetica"/>
                <a:cs typeface="Helvetica"/>
              </a:rPr>
              <a:t>a)</a:t>
            </a:r>
            <a:endParaRPr lang="en-US" sz="3000" dirty="0">
              <a:latin typeface="Helvetica"/>
              <a:cs typeface="Helvetica"/>
            </a:endParaRPr>
          </a:p>
        </p:txBody>
      </p:sp>
      <p:sp>
        <p:nvSpPr>
          <p:cNvPr id="119" name="TextBox 118"/>
          <p:cNvSpPr txBox="1"/>
          <p:nvPr/>
        </p:nvSpPr>
        <p:spPr>
          <a:xfrm>
            <a:off x="31363951" y="12321320"/>
            <a:ext cx="422454" cy="835050"/>
          </a:xfrm>
          <a:prstGeom prst="rect">
            <a:avLst/>
          </a:prstGeom>
          <a:noFill/>
        </p:spPr>
        <p:txBody>
          <a:bodyPr wrap="square" lIns="369774" tIns="184887" rIns="369774" bIns="184887" rtlCol="0">
            <a:spAutoFit/>
          </a:bodyPr>
          <a:lstStyle/>
          <a:p>
            <a:pPr algn="just"/>
            <a:r>
              <a:rPr lang="en-US" sz="3000" dirty="0">
                <a:latin typeface="Helvetica"/>
                <a:cs typeface="Helvetica"/>
              </a:rPr>
              <a:t>b</a:t>
            </a:r>
            <a:r>
              <a:rPr lang="en-US" sz="3000" dirty="0" smtClean="0">
                <a:latin typeface="Helvetica"/>
                <a:cs typeface="Helvetica"/>
              </a:rPr>
              <a:t>)</a:t>
            </a:r>
            <a:endParaRPr lang="en-US" sz="3000" dirty="0">
              <a:latin typeface="Helvetica"/>
              <a:cs typeface="Helvetica"/>
            </a:endParaRPr>
          </a:p>
        </p:txBody>
      </p:sp>
      <p:sp>
        <p:nvSpPr>
          <p:cNvPr id="132" name="TextBox 131"/>
          <p:cNvSpPr txBox="1"/>
          <p:nvPr/>
        </p:nvSpPr>
        <p:spPr>
          <a:xfrm>
            <a:off x="27523450" y="12296685"/>
            <a:ext cx="422454" cy="835050"/>
          </a:xfrm>
          <a:prstGeom prst="rect">
            <a:avLst/>
          </a:prstGeom>
          <a:noFill/>
        </p:spPr>
        <p:txBody>
          <a:bodyPr wrap="square" lIns="369774" tIns="184887" rIns="369774" bIns="184887" rtlCol="0">
            <a:spAutoFit/>
          </a:bodyPr>
          <a:lstStyle/>
          <a:p>
            <a:pPr algn="just"/>
            <a:r>
              <a:rPr lang="en-US" sz="3000" dirty="0" smtClean="0">
                <a:latin typeface="Helvetica"/>
                <a:cs typeface="Helvetica"/>
              </a:rPr>
              <a:t>a)</a:t>
            </a:r>
            <a:endParaRPr lang="en-US" sz="3000" dirty="0">
              <a:latin typeface="Helvetica"/>
              <a:cs typeface="Helvetica"/>
            </a:endParaRPr>
          </a:p>
        </p:txBody>
      </p:sp>
      <p:sp>
        <p:nvSpPr>
          <p:cNvPr id="21" name="TextBox 20"/>
          <p:cNvSpPr txBox="1"/>
          <p:nvPr/>
        </p:nvSpPr>
        <p:spPr>
          <a:xfrm>
            <a:off x="409520" y="17363431"/>
            <a:ext cx="12712055" cy="15398496"/>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a:p>
            <a:pPr algn="ctr">
              <a:lnSpc>
                <a:spcPct val="110000"/>
              </a:lnSpc>
            </a:pPr>
            <a:endParaRPr lang="en-US" sz="2200" dirty="0">
              <a:latin typeface="Helvetica"/>
              <a:ea typeface="Verdana" pitchFamily="34" charset="0"/>
              <a:cs typeface="Helvetica"/>
            </a:endParaRPr>
          </a:p>
          <a:p>
            <a:pPr algn="ctr">
              <a:lnSpc>
                <a:spcPct val="110000"/>
              </a:lnSpc>
            </a:pPr>
            <a:endParaRPr lang="en-US" sz="2200" dirty="0" smtClean="0">
              <a:latin typeface="Helvetica"/>
              <a:ea typeface="Verdana" pitchFamily="34" charset="0"/>
              <a:cs typeface="Helvetica"/>
            </a:endParaRPr>
          </a:p>
        </p:txBody>
      </p:sp>
      <p:sp>
        <p:nvSpPr>
          <p:cNvPr id="56" name="TextBox 55"/>
          <p:cNvSpPr txBox="1"/>
          <p:nvPr/>
        </p:nvSpPr>
        <p:spPr>
          <a:xfrm>
            <a:off x="409520" y="16285852"/>
            <a:ext cx="12712055"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2</a:t>
            </a:r>
            <a:r>
              <a:rPr lang="en-US" sz="3200" b="1" dirty="0" smtClean="0">
                <a:latin typeface="Helvetica"/>
                <a:cs typeface="Helvetica"/>
              </a:rPr>
              <a:t>.  Data and Methods</a:t>
            </a:r>
            <a:endParaRPr lang="en-US" sz="3200" b="1" dirty="0">
              <a:latin typeface="Helvetica"/>
              <a:cs typeface="Helvetica"/>
            </a:endParaRPr>
          </a:p>
        </p:txBody>
      </p:sp>
      <p:pic>
        <p:nvPicPr>
          <p:cNvPr id="12" name="Picture 11" descr="bilis.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8037" y="19147550"/>
            <a:ext cx="3545134" cy="11784290"/>
          </a:xfrm>
          <a:prstGeom prst="rect">
            <a:avLst/>
          </a:prstGeom>
        </p:spPr>
      </p:pic>
      <p:pic>
        <p:nvPicPr>
          <p:cNvPr id="13" name="Picture 12" descr="bilistrack.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5165" y="26329285"/>
            <a:ext cx="8180264" cy="5426186"/>
          </a:xfrm>
          <a:prstGeom prst="rect">
            <a:avLst/>
          </a:prstGeom>
          <a:ln>
            <a:solidFill>
              <a:srgbClr val="FFFFFF"/>
            </a:solidFill>
          </a:ln>
        </p:spPr>
      </p:pic>
      <p:sp>
        <p:nvSpPr>
          <p:cNvPr id="89" name="TextBox 88"/>
          <p:cNvSpPr txBox="1"/>
          <p:nvPr/>
        </p:nvSpPr>
        <p:spPr>
          <a:xfrm>
            <a:off x="447925" y="17206774"/>
            <a:ext cx="12673650" cy="3284951"/>
          </a:xfrm>
          <a:prstGeom prst="rect">
            <a:avLst/>
          </a:prstGeom>
          <a:noFill/>
        </p:spPr>
        <p:txBody>
          <a:bodyPr wrap="square" lIns="369774" tIns="184887" rIns="369774" bIns="184887" rtlCol="0">
            <a:spAutoFit/>
          </a:bodyPr>
          <a:lstStyle/>
          <a:p>
            <a:pPr algn="ctr">
              <a:lnSpc>
                <a:spcPct val="110000"/>
              </a:lnSpc>
            </a:pPr>
            <a:r>
              <a:rPr lang="en-US" sz="3600" b="1" dirty="0">
                <a:solidFill>
                  <a:srgbClr val="3366FF"/>
                </a:solidFill>
                <a:latin typeface="Helvetica"/>
                <a:cs typeface="Helvetica"/>
              </a:rPr>
              <a:t>Data</a:t>
            </a:r>
            <a:endParaRPr lang="en-US" sz="3600" b="1" dirty="0">
              <a:latin typeface="Helvetica"/>
              <a:ea typeface="Verdana" pitchFamily="34" charset="0"/>
              <a:cs typeface="Helvetica"/>
            </a:endParaRPr>
          </a:p>
          <a:p>
            <a:pPr marL="224691" indent="-224691" algn="just">
              <a:lnSpc>
                <a:spcPct val="110000"/>
              </a:lnSpc>
              <a:buFont typeface="Arial"/>
              <a:buChar char="•"/>
            </a:pPr>
            <a:endParaRPr lang="en-US" sz="3600" b="1" dirty="0">
              <a:latin typeface="Helvetica"/>
              <a:ea typeface="Verdana" pitchFamily="34" charset="0"/>
              <a:cs typeface="Helvetica"/>
            </a:endParaRPr>
          </a:p>
          <a:p>
            <a:pPr marL="224691" indent="-224691" algn="just">
              <a:buFont typeface="Arial"/>
              <a:buChar char="•"/>
            </a:pPr>
            <a:r>
              <a:rPr lang="en-US" sz="2200" dirty="0">
                <a:latin typeface="Helvetica"/>
                <a:ea typeface="Verdana" pitchFamily="34" charset="0"/>
                <a:cs typeface="Helvetica"/>
              </a:rPr>
              <a:t>WPAC typhoons (max 10-m wind ≥ 64 kt) at or equatorward of 20°N during 1979</a:t>
            </a:r>
            <a:r>
              <a:rPr lang="en-US" sz="2200" dirty="0">
                <a:latin typeface="Helvetica"/>
                <a:cs typeface="Helvetica"/>
              </a:rPr>
              <a:t>–2010 (N = 355 TCs) in JTWC Best-Track (Chu et al. 2002) are examined</a:t>
            </a:r>
          </a:p>
          <a:p>
            <a:pPr marL="224691" indent="-224691" algn="just">
              <a:buFont typeface="Arial"/>
              <a:buChar char="•"/>
            </a:pPr>
            <a:endParaRPr lang="en-US" sz="2200" dirty="0">
              <a:latin typeface="Helvetica"/>
              <a:ea typeface="Verdana" pitchFamily="34" charset="0"/>
              <a:cs typeface="Helvetica"/>
            </a:endParaRPr>
          </a:p>
          <a:p>
            <a:pPr marL="224691" indent="-224691" algn="just">
              <a:buFont typeface="Arial"/>
              <a:buChar char="•"/>
            </a:pPr>
            <a:r>
              <a:rPr lang="en-US" sz="2200" dirty="0">
                <a:latin typeface="Helvetica"/>
                <a:ea typeface="Verdana" pitchFamily="34" charset="0"/>
                <a:cs typeface="Helvetica"/>
              </a:rPr>
              <a:t>TC and its environment represented </a:t>
            </a:r>
            <a:r>
              <a:rPr lang="en-US" sz="2200" dirty="0" smtClean="0">
                <a:latin typeface="Helvetica"/>
                <a:ea typeface="Verdana" pitchFamily="34" charset="0"/>
                <a:cs typeface="Helvetica"/>
              </a:rPr>
              <a:t>using </a:t>
            </a:r>
            <a:r>
              <a:rPr lang="en-US" sz="2200" dirty="0">
                <a:latin typeface="Helvetica"/>
                <a:ea typeface="Verdana" pitchFamily="34" charset="0"/>
                <a:cs typeface="Helvetica"/>
              </a:rPr>
              <a:t>6-h 0.5</a:t>
            </a:r>
            <a:r>
              <a:rPr lang="en-US" sz="2200" dirty="0" smtClean="0">
                <a:latin typeface="Helvetica"/>
                <a:cs typeface="Helvetica"/>
              </a:rPr>
              <a:t>° ×</a:t>
            </a:r>
            <a:r>
              <a:rPr lang="en-US" sz="2200" dirty="0">
                <a:latin typeface="Helvetica"/>
                <a:ea typeface="Verdana" pitchFamily="34" charset="0"/>
                <a:cs typeface="Helvetica"/>
              </a:rPr>
              <a:t> 0.5</a:t>
            </a:r>
            <a:r>
              <a:rPr lang="en-US" sz="2200" dirty="0">
                <a:latin typeface="Helvetica"/>
                <a:cs typeface="Helvetica"/>
              </a:rPr>
              <a:t>° </a:t>
            </a:r>
            <a:r>
              <a:rPr lang="en-US" sz="2200" dirty="0" smtClean="0">
                <a:latin typeface="Helvetica"/>
                <a:ea typeface="Verdana" pitchFamily="34" charset="0"/>
                <a:cs typeface="Helvetica"/>
              </a:rPr>
              <a:t>NCEP</a:t>
            </a:r>
          </a:p>
          <a:p>
            <a:pPr algn="just"/>
            <a:r>
              <a:rPr lang="en-US" sz="2200" dirty="0">
                <a:latin typeface="Helvetica"/>
                <a:ea typeface="Verdana" pitchFamily="34" charset="0"/>
                <a:cs typeface="Helvetica"/>
              </a:rPr>
              <a:t> </a:t>
            </a:r>
            <a:r>
              <a:rPr lang="en-US" sz="2200" dirty="0" smtClean="0">
                <a:latin typeface="Helvetica"/>
                <a:ea typeface="Verdana" pitchFamily="34" charset="0"/>
                <a:cs typeface="Helvetica"/>
              </a:rPr>
              <a:t>  </a:t>
            </a:r>
            <a:r>
              <a:rPr lang="en-US" sz="2200" dirty="0" smtClean="0">
                <a:latin typeface="Helvetica"/>
                <a:ea typeface="Verdana" pitchFamily="34" charset="0"/>
                <a:cs typeface="Helvetica"/>
              </a:rPr>
              <a:t>Climate</a:t>
            </a:r>
            <a:r>
              <a:rPr lang="en-US" sz="2200" dirty="0">
                <a:latin typeface="Helvetica"/>
                <a:ea typeface="Verdana" pitchFamily="34" charset="0"/>
                <a:cs typeface="Helvetica"/>
              </a:rPr>
              <a:t> </a:t>
            </a:r>
            <a:r>
              <a:rPr lang="en-US" sz="2200" dirty="0" smtClean="0">
                <a:latin typeface="Helvetica"/>
                <a:ea typeface="Verdana" pitchFamily="34" charset="0"/>
                <a:cs typeface="Helvetica"/>
              </a:rPr>
              <a:t>Forecast </a:t>
            </a:r>
            <a:r>
              <a:rPr lang="en-US" sz="2200" dirty="0">
                <a:latin typeface="Helvetica"/>
                <a:ea typeface="Verdana" pitchFamily="34" charset="0"/>
                <a:cs typeface="Helvetica"/>
              </a:rPr>
              <a:t>System Reanalysis (Saha et al. 2010</a:t>
            </a:r>
            <a:r>
              <a:rPr lang="en-US" sz="2200" dirty="0" smtClean="0">
                <a:latin typeface="Helvetica"/>
                <a:ea typeface="Verdana" pitchFamily="34" charset="0"/>
                <a:cs typeface="Helvetica"/>
              </a:rPr>
              <a:t>)</a:t>
            </a:r>
            <a:endParaRPr lang="en-US" sz="2200" dirty="0">
              <a:latin typeface="Helvetica"/>
              <a:ea typeface="Verdana" pitchFamily="34" charset="0"/>
              <a:cs typeface="Helvetica"/>
            </a:endParaRPr>
          </a:p>
        </p:txBody>
      </p:sp>
      <p:sp>
        <p:nvSpPr>
          <p:cNvPr id="93" name="TextBox 92"/>
          <p:cNvSpPr txBox="1"/>
          <p:nvPr/>
        </p:nvSpPr>
        <p:spPr>
          <a:xfrm>
            <a:off x="409519" y="20384347"/>
            <a:ext cx="8909962" cy="5654830"/>
          </a:xfrm>
          <a:prstGeom prst="rect">
            <a:avLst/>
          </a:prstGeom>
          <a:noFill/>
        </p:spPr>
        <p:txBody>
          <a:bodyPr wrap="square" lIns="369774" tIns="184887" rIns="369774" bIns="184887" rtlCol="0">
            <a:spAutoFit/>
          </a:bodyPr>
          <a:lstStyle/>
          <a:p>
            <a:pPr algn="ctr">
              <a:lnSpc>
                <a:spcPct val="110000"/>
              </a:lnSpc>
            </a:pPr>
            <a:r>
              <a:rPr lang="en-US" sz="3600" b="1" dirty="0" smtClean="0">
                <a:solidFill>
                  <a:srgbClr val="3366FF"/>
                </a:solidFill>
                <a:latin typeface="Helvetica"/>
                <a:cs typeface="Helvetica"/>
              </a:rPr>
              <a:t>Methods</a:t>
            </a:r>
            <a:endParaRPr lang="en-US" sz="3600" b="1" dirty="0">
              <a:solidFill>
                <a:srgbClr val="3366FF"/>
              </a:solidFill>
              <a:latin typeface="Helvetica"/>
              <a:cs typeface="Helvetica"/>
            </a:endParaRPr>
          </a:p>
          <a:p>
            <a:pPr algn="just">
              <a:lnSpc>
                <a:spcPct val="110000"/>
              </a:lnSpc>
            </a:pPr>
            <a:endParaRPr lang="en-US" sz="3600" dirty="0">
              <a:latin typeface="Helvetica"/>
              <a:ea typeface="Verdana" pitchFamily="34" charset="0"/>
              <a:cs typeface="Helvetica"/>
            </a:endParaRPr>
          </a:p>
          <a:p>
            <a:pPr marL="224691" indent="-224691" algn="just">
              <a:buFont typeface="Arial"/>
              <a:buChar char="•"/>
            </a:pPr>
            <a:r>
              <a:rPr lang="en-US" sz="2200" dirty="0">
                <a:latin typeface="Helvetica"/>
                <a:ea typeface="Verdana" pitchFamily="34" charset="0"/>
                <a:cs typeface="Helvetica"/>
              </a:rPr>
              <a:t>Storm-relative composites of vertically integrated </a:t>
            </a:r>
            <a:r>
              <a:rPr lang="en-US" sz="2200" dirty="0" smtClean="0">
                <a:latin typeface="Helvetica"/>
                <a:ea typeface="Verdana" pitchFamily="34" charset="0"/>
                <a:cs typeface="Helvetica"/>
              </a:rPr>
              <a:t>surface to 100</a:t>
            </a:r>
            <a:r>
              <a:rPr lang="en-US" sz="2200" dirty="0">
                <a:latin typeface="Helvetica"/>
                <a:ea typeface="Verdana" pitchFamily="34" charset="0"/>
                <a:cs typeface="Helvetica"/>
              </a:rPr>
              <a:t>-hPa moist static </a:t>
            </a:r>
            <a:r>
              <a:rPr lang="en-US" sz="2200" dirty="0" smtClean="0">
                <a:latin typeface="Helvetica"/>
                <a:ea typeface="Verdana" pitchFamily="34" charset="0"/>
                <a:cs typeface="Helvetica"/>
              </a:rPr>
              <a:t>energy (MSE) </a:t>
            </a:r>
            <a:r>
              <a:rPr lang="en-US" sz="2200" dirty="0">
                <a:latin typeface="Helvetica"/>
                <a:ea typeface="Verdana" pitchFamily="34" charset="0"/>
                <a:cs typeface="Helvetica"/>
              </a:rPr>
              <a:t>anomalies, </a:t>
            </a:r>
            <a:r>
              <a:rPr lang="en-US" sz="2200" dirty="0" smtClean="0">
                <a:latin typeface="Helvetica"/>
                <a:ea typeface="Verdana" pitchFamily="34" charset="0"/>
                <a:cs typeface="Helvetica"/>
              </a:rPr>
              <a:t>SST anomalies</a:t>
            </a:r>
            <a:r>
              <a:rPr lang="en-US" sz="2200" dirty="0">
                <a:latin typeface="Helvetica"/>
                <a:ea typeface="Verdana" pitchFamily="34" charset="0"/>
                <a:cs typeface="Helvetica"/>
              </a:rPr>
              <a:t>, and 850-hPa meridional wind anomalies are </a:t>
            </a:r>
            <a:r>
              <a:rPr lang="en-US" sz="2200" dirty="0" smtClean="0">
                <a:latin typeface="Helvetica"/>
                <a:ea typeface="Verdana" pitchFamily="34" charset="0"/>
                <a:cs typeface="Helvetica"/>
              </a:rPr>
              <a:t>presented with </a:t>
            </a:r>
            <a:r>
              <a:rPr lang="en-US" sz="2200" dirty="0" smtClean="0">
                <a:latin typeface="Helvetica"/>
                <a:ea typeface="Verdana" pitchFamily="34" charset="0"/>
                <a:cs typeface="Helvetica"/>
              </a:rPr>
              <a:t>example [TC Bilis (2000)] </a:t>
            </a:r>
            <a:r>
              <a:rPr lang="en-US" sz="2200" dirty="0" smtClean="0">
                <a:latin typeface="Helvetica"/>
                <a:ea typeface="Verdana" pitchFamily="34" charset="0"/>
                <a:cs typeface="Helvetica"/>
              </a:rPr>
              <a:t>provided in Figs. 2–3</a:t>
            </a:r>
          </a:p>
          <a:p>
            <a:pPr marL="224691" indent="-224691" algn="just">
              <a:buFont typeface="Arial"/>
              <a:buChar char="•"/>
            </a:pPr>
            <a:endParaRPr lang="en-US" sz="2200" dirty="0">
              <a:latin typeface="Helvetica"/>
              <a:ea typeface="Verdana" pitchFamily="34" charset="0"/>
              <a:cs typeface="Helvetica"/>
            </a:endParaRPr>
          </a:p>
          <a:p>
            <a:pPr marL="224691" indent="-224691" algn="just">
              <a:buFont typeface="Arial"/>
              <a:buChar char="•"/>
            </a:pPr>
            <a:r>
              <a:rPr lang="en-US" sz="2200" dirty="0" smtClean="0">
                <a:latin typeface="Helvetica"/>
                <a:ea typeface="Verdana" pitchFamily="34" charset="0"/>
                <a:cs typeface="Helvetica"/>
              </a:rPr>
              <a:t>Anomalies computed relative to temporally evolving 6-h climatology</a:t>
            </a:r>
            <a:endParaRPr lang="en-US" sz="2200" dirty="0">
              <a:latin typeface="Helvetica"/>
              <a:ea typeface="Verdana" pitchFamily="34" charset="0"/>
              <a:cs typeface="Helvetica"/>
            </a:endParaRPr>
          </a:p>
          <a:p>
            <a:pPr marL="224691" indent="-224691" algn="just">
              <a:buFont typeface="Arial"/>
              <a:buChar char="•"/>
            </a:pPr>
            <a:endParaRPr lang="en-US" sz="2200" dirty="0">
              <a:latin typeface="Helvetica"/>
              <a:ea typeface="Verdana" pitchFamily="34" charset="0"/>
              <a:cs typeface="Helvetica"/>
            </a:endParaRPr>
          </a:p>
          <a:p>
            <a:pPr marL="224691" indent="-224691" algn="just">
              <a:buFont typeface="Arial"/>
              <a:buChar char="•"/>
              <a:tabLst>
                <a:tab pos="699748" algn="l"/>
              </a:tabLst>
            </a:pPr>
            <a:r>
              <a:rPr lang="en-US" sz="2200" dirty="0">
                <a:latin typeface="Helvetica"/>
                <a:ea typeface="Verdana" pitchFamily="34" charset="0"/>
                <a:cs typeface="Helvetica"/>
              </a:rPr>
              <a:t>10,000-sample bootstrap approach with replacement used for statistical significance testing at 95% confidence interval using two</a:t>
            </a:r>
            <a:r>
              <a:rPr lang="en-US" sz="2200" dirty="0" smtClean="0">
                <a:latin typeface="Helvetica"/>
                <a:ea typeface="Verdana" pitchFamily="34" charset="0"/>
                <a:cs typeface="Helvetica"/>
              </a:rPr>
              <a:t>-</a:t>
            </a:r>
            <a:r>
              <a:rPr lang="en-US" sz="2200" dirty="0" smtClean="0">
                <a:latin typeface="Helvetica"/>
                <a:ea typeface="Verdana" pitchFamily="34" charset="0"/>
                <a:cs typeface="Helvetica"/>
              </a:rPr>
              <a:t>tailed</a:t>
            </a:r>
            <a:r>
              <a:rPr lang="en-US" sz="2200" dirty="0" smtClean="0">
                <a:latin typeface="Helvetica"/>
                <a:ea typeface="Verdana" pitchFamily="34" charset="0"/>
                <a:cs typeface="Helvetica"/>
              </a:rPr>
              <a:t> </a:t>
            </a:r>
            <a:r>
              <a:rPr lang="en-US" sz="2200" dirty="0">
                <a:latin typeface="Helvetica"/>
                <a:ea typeface="Verdana" pitchFamily="34" charset="0"/>
                <a:cs typeface="Helvetica"/>
              </a:rPr>
              <a:t>test to determine whether anomalies are different from zero</a:t>
            </a:r>
          </a:p>
        </p:txBody>
      </p:sp>
      <p:sp>
        <p:nvSpPr>
          <p:cNvPr id="29" name="Rectangle 28"/>
          <p:cNvSpPr/>
          <p:nvPr/>
        </p:nvSpPr>
        <p:spPr>
          <a:xfrm>
            <a:off x="1523264" y="28441560"/>
            <a:ext cx="7296950" cy="768100"/>
          </a:xfrm>
          <a:prstGeom prst="rect">
            <a:avLst/>
          </a:prstGeom>
          <a:noFill/>
          <a:ln w="76200" cmpd="sng">
            <a:solidFill>
              <a:srgbClr val="336600"/>
            </a:solidFill>
          </a:ln>
          <a:effectLst/>
          <a:scene3d>
            <a:camera prst="orthographicFront" fov="0">
              <a:rot lat="0" lon="0" rev="0"/>
            </a:camera>
            <a:lightRig rig="contrasting" dir="t">
              <a:rot lat="0" lon="0" rev="16500000"/>
            </a:lightRig>
          </a:scene3d>
          <a:sp3d prstMaterial="powder">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9242670" y="30776657"/>
            <a:ext cx="4109335" cy="2043073"/>
          </a:xfrm>
          <a:prstGeom prst="rect">
            <a:avLst/>
          </a:prstGeom>
          <a:noFill/>
        </p:spPr>
        <p:txBody>
          <a:bodyPr wrap="square" lIns="369774" tIns="184887" rIns="369774" bIns="184887" rtlCol="0">
            <a:spAutoFit/>
          </a:bodyPr>
          <a:lstStyle/>
          <a:p>
            <a:pPr algn="just"/>
            <a:r>
              <a:rPr lang="en-US" sz="1550" dirty="0">
                <a:latin typeface="Helvetica"/>
                <a:ea typeface="Verdana" pitchFamily="34" charset="0"/>
                <a:cs typeface="Helvetica"/>
              </a:rPr>
              <a:t>Fig. 3</a:t>
            </a:r>
            <a:r>
              <a:rPr lang="en-US" sz="1550" dirty="0" smtClean="0">
                <a:latin typeface="Helvetica"/>
                <a:ea typeface="Verdana" pitchFamily="34" charset="0"/>
                <a:cs typeface="Helvetica"/>
              </a:rPr>
              <a:t>: </a:t>
            </a:r>
            <a:r>
              <a:rPr lang="en-US" sz="1550" dirty="0" smtClean="0">
                <a:latin typeface="Helvetica"/>
                <a:cs typeface="Helvetica"/>
              </a:rPr>
              <a:t>Time-longitude plot of vertically integrated surface to 100-hPa MSE anomalies (10</a:t>
            </a:r>
            <a:r>
              <a:rPr lang="en-US" sz="1550" baseline="30000" dirty="0" smtClean="0">
                <a:latin typeface="Helvetica"/>
                <a:cs typeface="Helvetica"/>
              </a:rPr>
              <a:t>7</a:t>
            </a:r>
            <a:r>
              <a:rPr lang="en-US" sz="1550" dirty="0">
                <a:latin typeface="Helvetica"/>
                <a:cs typeface="Helvetica"/>
              </a:rPr>
              <a:t> </a:t>
            </a:r>
            <a:r>
              <a:rPr lang="en-US" sz="1550" dirty="0" smtClean="0">
                <a:latin typeface="Helvetica"/>
                <a:cs typeface="Helvetica"/>
              </a:rPr>
              <a:t>J m</a:t>
            </a:r>
            <a:r>
              <a:rPr lang="en-US" sz="1550" baseline="30000" dirty="0" smtClean="0">
                <a:latin typeface="Helvetica"/>
                <a:cs typeface="Helvetica"/>
              </a:rPr>
              <a:t>-2</a:t>
            </a:r>
            <a:r>
              <a:rPr lang="en-US" sz="1550" dirty="0" smtClean="0">
                <a:latin typeface="Helvetica"/>
                <a:cs typeface="Helvetica"/>
              </a:rPr>
              <a:t>) for </a:t>
            </a:r>
            <a:r>
              <a:rPr lang="en-US" sz="1550" dirty="0" smtClean="0">
                <a:latin typeface="Helvetica"/>
                <a:cs typeface="Helvetica"/>
              </a:rPr>
              <a:t>TC </a:t>
            </a:r>
            <a:r>
              <a:rPr lang="en-US" sz="1550" dirty="0" smtClean="0">
                <a:latin typeface="Helvetica"/>
                <a:cs typeface="Helvetica"/>
              </a:rPr>
              <a:t>Bilis (</a:t>
            </a:r>
            <a:r>
              <a:rPr lang="en-US" sz="1550" dirty="0" smtClean="0">
                <a:latin typeface="Helvetica"/>
                <a:cs typeface="Helvetica"/>
              </a:rPr>
              <a:t>2000) </a:t>
            </a:r>
            <a:r>
              <a:rPr lang="en-US" sz="1550" dirty="0" smtClean="0">
                <a:latin typeface="Helvetica"/>
                <a:cs typeface="Helvetica"/>
              </a:rPr>
              <a:t>in Fig. </a:t>
            </a:r>
            <a:r>
              <a:rPr lang="en-US" sz="1550" dirty="0" smtClean="0">
                <a:latin typeface="Helvetica"/>
                <a:cs typeface="Helvetica"/>
              </a:rPr>
              <a:t>2. </a:t>
            </a:r>
            <a:r>
              <a:rPr lang="en-US" sz="1550" dirty="0" smtClean="0">
                <a:latin typeface="Helvetica"/>
                <a:cs typeface="Helvetica"/>
              </a:rPr>
              <a:t>B, P, and W1–W5 </a:t>
            </a:r>
            <a:r>
              <a:rPr lang="en-US" sz="1550" dirty="0" smtClean="0">
                <a:latin typeface="Helvetica"/>
                <a:cs typeface="Helvetica"/>
              </a:rPr>
              <a:t>labels denote </a:t>
            </a:r>
            <a:r>
              <a:rPr lang="en-US" sz="1550" dirty="0" smtClean="0">
                <a:latin typeface="Helvetica"/>
                <a:cs typeface="Helvetica"/>
              </a:rPr>
              <a:t>TC Bilis, TC Prapiroon, and westward propagating </a:t>
            </a:r>
            <a:r>
              <a:rPr lang="en-US" sz="1550" dirty="0" smtClean="0">
                <a:latin typeface="Helvetica"/>
                <a:cs typeface="Helvetica"/>
              </a:rPr>
              <a:t>negative MSE anomalies, </a:t>
            </a:r>
            <a:r>
              <a:rPr lang="en-US" sz="1550" dirty="0" smtClean="0">
                <a:latin typeface="Helvetica"/>
                <a:cs typeface="Helvetica"/>
              </a:rPr>
              <a:t>respectively.</a:t>
            </a:r>
            <a:endParaRPr lang="en-US" sz="1550" dirty="0">
              <a:latin typeface="Helvetica"/>
              <a:cs typeface="Helvetica"/>
            </a:endParaRPr>
          </a:p>
        </p:txBody>
      </p:sp>
      <p:sp>
        <p:nvSpPr>
          <p:cNvPr id="82" name="TextBox 81"/>
          <p:cNvSpPr txBox="1"/>
          <p:nvPr/>
        </p:nvSpPr>
        <p:spPr>
          <a:xfrm>
            <a:off x="1100809" y="25830020"/>
            <a:ext cx="8180265" cy="681162"/>
          </a:xfrm>
          <a:prstGeom prst="rect">
            <a:avLst/>
          </a:prstGeom>
          <a:noFill/>
          <a:effectLst/>
        </p:spPr>
        <p:txBody>
          <a:bodyPr wrap="square" lIns="369774" tIns="184887" rIns="369774" bIns="184887" rtlCol="0">
            <a:spAutoFit/>
          </a:bodyPr>
          <a:lstStyle/>
          <a:p>
            <a:pPr algn="ctr"/>
            <a:r>
              <a:rPr lang="en-US" sz="2000" dirty="0" smtClean="0">
                <a:latin typeface="Helvetica"/>
                <a:ea typeface="Verdana" pitchFamily="34" charset="0"/>
                <a:cs typeface="Helvetica"/>
              </a:rPr>
              <a:t>Example Domain for TC Bilis on 0600 UTC 21 August 2000</a:t>
            </a:r>
            <a:endParaRPr lang="en-US" sz="2000" dirty="0">
              <a:latin typeface="Helvetica"/>
              <a:cs typeface="Helvetica"/>
            </a:endParaRPr>
          </a:p>
        </p:txBody>
      </p:sp>
      <p:sp>
        <p:nvSpPr>
          <p:cNvPr id="33" name="TextBox 32"/>
          <p:cNvSpPr txBox="1"/>
          <p:nvPr/>
        </p:nvSpPr>
        <p:spPr>
          <a:xfrm>
            <a:off x="1100810" y="31513960"/>
            <a:ext cx="8218669" cy="1235159"/>
          </a:xfrm>
          <a:prstGeom prst="rect">
            <a:avLst/>
          </a:prstGeom>
          <a:noFill/>
        </p:spPr>
        <p:txBody>
          <a:bodyPr wrap="square" lIns="369774" tIns="184887" rIns="369774" bIns="184887" rtlCol="0">
            <a:spAutoFit/>
          </a:bodyPr>
          <a:lstStyle/>
          <a:p>
            <a:pPr algn="just"/>
            <a:r>
              <a:rPr lang="en-US" sz="1400" dirty="0">
                <a:latin typeface="Helvetica"/>
                <a:ea typeface="Verdana" pitchFamily="34" charset="0"/>
                <a:cs typeface="Helvetica"/>
              </a:rPr>
              <a:t>Fig. </a:t>
            </a:r>
            <a:r>
              <a:rPr lang="en-US" sz="1400" dirty="0" smtClean="0">
                <a:latin typeface="Helvetica"/>
                <a:ea typeface="Verdana" pitchFamily="34" charset="0"/>
                <a:cs typeface="Helvetica"/>
              </a:rPr>
              <a:t>2: </a:t>
            </a:r>
            <a:r>
              <a:rPr lang="en-US" sz="1400" dirty="0" smtClean="0">
                <a:latin typeface="Helvetica"/>
                <a:cs typeface="Helvetica"/>
              </a:rPr>
              <a:t>Example grid constructed for TC Bilis (2000) on 0600 UTC 21 August 2000.  The black line denotes the track of TC Bilis, while the gray star denotes the example time of interest for which the example </a:t>
            </a:r>
            <a:r>
              <a:rPr lang="en-US" sz="1400" dirty="0" smtClean="0">
                <a:latin typeface="Helvetica"/>
                <a:cs typeface="Helvetica"/>
              </a:rPr>
              <a:t>domain</a:t>
            </a:r>
            <a:r>
              <a:rPr lang="en-US" sz="1400" dirty="0" smtClean="0">
                <a:latin typeface="Helvetica"/>
                <a:cs typeface="Helvetica"/>
              </a:rPr>
              <a:t> </a:t>
            </a:r>
            <a:r>
              <a:rPr lang="en-US" sz="1400" dirty="0" smtClean="0">
                <a:latin typeface="Helvetica"/>
                <a:cs typeface="Helvetica"/>
              </a:rPr>
              <a:t>is centered upon in time and space.  The green box denotes the 500 km meridional distance over which meridional averages are calculated for Fig. 3.</a:t>
            </a:r>
            <a:endParaRPr lang="en-US" sz="1400" dirty="0">
              <a:latin typeface="Helvetica"/>
              <a:cs typeface="Helvetica"/>
            </a:endParaRPr>
          </a:p>
        </p:txBody>
      </p:sp>
      <p:cxnSp>
        <p:nvCxnSpPr>
          <p:cNvPr id="54" name="Straight Connector 53"/>
          <p:cNvCxnSpPr/>
          <p:nvPr/>
        </p:nvCxnSpPr>
        <p:spPr>
          <a:xfrm>
            <a:off x="716760" y="18302640"/>
            <a:ext cx="1216152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29605" y="21451850"/>
            <a:ext cx="832104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09520" y="421276"/>
            <a:ext cx="50365152" cy="4819273"/>
          </a:xfrm>
          <a:solidFill>
            <a:schemeClr val="bg1"/>
          </a:solidFill>
          <a:ln>
            <a:solidFill>
              <a:srgbClr val="000000"/>
            </a:solidFill>
          </a:ln>
          <a:effectLst>
            <a:outerShdw blurRad="50800" dist="38100" dir="2700000" algn="tl" rotWithShape="0">
              <a:prstClr val="black">
                <a:alpha val="40000"/>
              </a:prstClr>
            </a:outerShdw>
          </a:effectLst>
        </p:spPr>
        <p:txBody>
          <a:bodyPr wrap="square" lIns="3327968" tIns="0" rIns="3327968" bIns="0">
            <a:noAutofit/>
          </a:bodyPr>
          <a:lstStyle/>
          <a:p>
            <a:pPr>
              <a:tabLst>
                <a:tab pos="28644662" algn="l"/>
              </a:tabLst>
            </a:pPr>
            <a:r>
              <a:rPr lang="en-US" sz="7800" dirty="0">
                <a:latin typeface="Helvetica"/>
                <a:cs typeface="Helvetica"/>
              </a:rPr>
              <a:t>A </a:t>
            </a:r>
            <a:r>
              <a:rPr lang="en-US" sz="7800" dirty="0" smtClean="0">
                <a:latin typeface="Helvetica"/>
                <a:cs typeface="Helvetica"/>
              </a:rPr>
              <a:t>Composite Analysis of the Environmental Memory of Tropical Cyclone Events</a:t>
            </a:r>
            <a:r>
              <a:rPr lang="en-US" sz="9600" dirty="0"/>
              <a:t/>
            </a:r>
            <a:br>
              <a:rPr lang="en-US" sz="9600" dirty="0"/>
            </a:br>
            <a:r>
              <a:rPr lang="en-US" sz="2400" b="1" dirty="0">
                <a:solidFill>
                  <a:srgbClr val="000000"/>
                </a:solidFill>
                <a:latin typeface="Helvetica"/>
                <a:ea typeface="Verdana" pitchFamily="34" charset="0"/>
                <a:cs typeface="Helvetica"/>
              </a:rPr>
              <a:t/>
            </a:r>
            <a:br>
              <a:rPr lang="en-US" sz="2400" b="1" dirty="0">
                <a:solidFill>
                  <a:srgbClr val="000000"/>
                </a:solidFill>
                <a:latin typeface="Helvetica"/>
                <a:ea typeface="Verdana" pitchFamily="34" charset="0"/>
                <a:cs typeface="Helvetica"/>
              </a:rPr>
            </a:br>
            <a:r>
              <a:rPr lang="en-US" sz="5900" b="1" dirty="0" smtClean="0">
                <a:solidFill>
                  <a:srgbClr val="000000"/>
                </a:solidFill>
                <a:latin typeface="Helvetica"/>
                <a:ea typeface="Verdana" pitchFamily="34" charset="0"/>
                <a:cs typeface="Helvetica"/>
              </a:rPr>
              <a:t>Ben </a:t>
            </a:r>
            <a:r>
              <a:rPr lang="en-US" sz="5900" b="1" dirty="0" smtClean="0">
                <a:solidFill>
                  <a:srgbClr val="000000"/>
                </a:solidFill>
                <a:latin typeface="Helvetica"/>
                <a:ea typeface="Verdana" pitchFamily="34" charset="0"/>
                <a:cs typeface="Helvetica"/>
              </a:rPr>
              <a:t>Schenkel</a:t>
            </a:r>
            <a:r>
              <a:rPr lang="en-US" sz="5900" b="1" baseline="30000" dirty="0" smtClean="0">
                <a:solidFill>
                  <a:srgbClr val="000000"/>
                </a:solidFill>
                <a:latin typeface="Helvetica"/>
                <a:ea typeface="Verdana" pitchFamily="34" charset="0"/>
                <a:cs typeface="Helvetica"/>
              </a:rPr>
              <a:t>1</a:t>
            </a:r>
            <a:r>
              <a:rPr lang="en-US" sz="5900" b="1" dirty="0" smtClean="0">
                <a:solidFill>
                  <a:srgbClr val="000000"/>
                </a:solidFill>
                <a:latin typeface="Helvetica"/>
                <a:ea typeface="Verdana" pitchFamily="34" charset="0"/>
                <a:cs typeface="Helvetica"/>
              </a:rPr>
              <a:t> </a:t>
            </a:r>
            <a:r>
              <a:rPr lang="en-US" sz="5900" dirty="0">
                <a:solidFill>
                  <a:srgbClr val="000000"/>
                </a:solidFill>
                <a:latin typeface="Helvetica"/>
                <a:ea typeface="Verdana" pitchFamily="34" charset="0"/>
                <a:cs typeface="Helvetica"/>
              </a:rPr>
              <a:t>(</a:t>
            </a:r>
            <a:r>
              <a:rPr lang="en-US" sz="5900" dirty="0" smtClean="0">
                <a:solidFill>
                  <a:srgbClr val="000000"/>
                </a:solidFill>
                <a:latin typeface="Helvetica"/>
                <a:ea typeface="Verdana" pitchFamily="34" charset="0"/>
                <a:cs typeface="Helvetica"/>
                <a:hlinkClick r:id="rId16"/>
              </a:rPr>
              <a:t>benschenkel@gmail.com</a:t>
            </a:r>
            <a:r>
              <a:rPr lang="en-US" sz="5900" dirty="0" smtClean="0">
                <a:solidFill>
                  <a:srgbClr val="000000"/>
                </a:solidFill>
                <a:latin typeface="Helvetica"/>
                <a:ea typeface="Verdana" pitchFamily="34" charset="0"/>
                <a:cs typeface="Helvetica"/>
              </a:rPr>
              <a:t>) and Robert E. Hart</a:t>
            </a:r>
            <a:r>
              <a:rPr lang="en-US" sz="5900" baseline="30000" dirty="0" smtClean="0">
                <a:solidFill>
                  <a:srgbClr val="000000"/>
                </a:solidFill>
                <a:latin typeface="Helvetica"/>
                <a:ea typeface="Verdana" pitchFamily="34" charset="0"/>
                <a:cs typeface="Helvetica"/>
              </a:rPr>
              <a:t>2</a:t>
            </a:r>
            <a:r>
              <a:rPr lang="en-US" sz="5900" dirty="0" smtClean="0">
                <a:solidFill>
                  <a:srgbClr val="000000"/>
                </a:solidFill>
                <a:latin typeface="Helvetica"/>
                <a:ea typeface="Verdana" pitchFamily="34" charset="0"/>
                <a:cs typeface="Helvetica"/>
              </a:rPr>
              <a:t/>
            </a:r>
            <a:br>
              <a:rPr lang="en-US" sz="5900" dirty="0" smtClean="0">
                <a:solidFill>
                  <a:srgbClr val="000000"/>
                </a:solidFill>
                <a:latin typeface="Helvetica"/>
                <a:ea typeface="Verdana" pitchFamily="34" charset="0"/>
                <a:cs typeface="Helvetica"/>
              </a:rPr>
            </a:br>
            <a:r>
              <a:rPr lang="en-US" sz="5900" dirty="0" smtClean="0">
                <a:solidFill>
                  <a:srgbClr val="000000"/>
                </a:solidFill>
                <a:latin typeface="Helvetica"/>
                <a:ea typeface="Verdana" pitchFamily="34" charset="0"/>
                <a:cs typeface="Helvetica"/>
              </a:rPr>
              <a:t>1: Princeton University, 2: Florida State University</a:t>
            </a:r>
            <a:endParaRPr lang="en-US" sz="5900" dirty="0">
              <a:solidFill>
                <a:srgbClr val="000000"/>
              </a:solidFill>
              <a:latin typeface="Helvetica"/>
              <a:ea typeface="Verdana" pitchFamily="34" charset="0"/>
              <a:cs typeface="Helvetica"/>
            </a:endParaRPr>
          </a:p>
        </p:txBody>
      </p:sp>
      <p:sp>
        <p:nvSpPr>
          <p:cNvPr id="66" name="TextBox 65"/>
          <p:cNvSpPr txBox="1"/>
          <p:nvPr/>
        </p:nvSpPr>
        <p:spPr>
          <a:xfrm>
            <a:off x="27049711" y="5389868"/>
            <a:ext cx="23785574"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5</a:t>
            </a:r>
            <a:r>
              <a:rPr lang="en-US" sz="3200" b="1" dirty="0" smtClean="0">
                <a:latin typeface="Helvetica"/>
                <a:cs typeface="Helvetica"/>
              </a:rPr>
              <a:t>.  Results: Sensitivity of </a:t>
            </a:r>
            <a:r>
              <a:rPr lang="en-US" sz="3200" b="1" dirty="0" smtClean="0">
                <a:latin typeface="Helvetica"/>
                <a:cs typeface="Helvetica"/>
              </a:rPr>
              <a:t>Environmental </a:t>
            </a:r>
            <a:r>
              <a:rPr lang="en-US" sz="3200" b="1" dirty="0" smtClean="0">
                <a:latin typeface="Helvetica"/>
                <a:cs typeface="Helvetica"/>
              </a:rPr>
              <a:t>Memory to TC-induced Rossby Wave Dispersion</a:t>
            </a:r>
            <a:endParaRPr lang="en-US" sz="3200" b="1" dirty="0">
              <a:latin typeface="Helvetica"/>
              <a:cs typeface="Helvetica"/>
            </a:endParaRPr>
          </a:p>
        </p:txBody>
      </p:sp>
      <p:sp>
        <p:nvSpPr>
          <p:cNvPr id="14" name="TextBox 13"/>
          <p:cNvSpPr txBox="1"/>
          <p:nvPr/>
        </p:nvSpPr>
        <p:spPr>
          <a:xfrm>
            <a:off x="45343370" y="4535609"/>
            <a:ext cx="5419648" cy="646331"/>
          </a:xfrm>
          <a:prstGeom prst="rect">
            <a:avLst/>
          </a:prstGeom>
          <a:noFill/>
        </p:spPr>
        <p:txBody>
          <a:bodyPr wrap="none" rtlCol="0">
            <a:spAutoFit/>
          </a:bodyPr>
          <a:lstStyle/>
          <a:p>
            <a:r>
              <a:rPr lang="en-US" sz="3600" dirty="0" smtClean="0">
                <a:latin typeface="Helvetica"/>
                <a:cs typeface="Helvetica"/>
              </a:rPr>
              <a:t>AMS Tropical Poster: 186</a:t>
            </a:r>
            <a:endParaRPr lang="en-US" sz="3600" dirty="0">
              <a:latin typeface="Helvetica"/>
              <a:cs typeface="Helvetica"/>
            </a:endParaRPr>
          </a:p>
        </p:txBody>
      </p:sp>
      <p:pic>
        <p:nvPicPr>
          <p:cNvPr id="27" name="Picture 26" descr="PUsig2-158C.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9520" y="1481250"/>
            <a:ext cx="7719405" cy="2872337"/>
          </a:xfrm>
          <a:prstGeom prst="rect">
            <a:avLst/>
          </a:prstGeom>
        </p:spPr>
      </p:pic>
      <p:pic>
        <p:nvPicPr>
          <p:cNvPr id="67" name="Picture 66" descr="PUsig2-158C.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192690" y="1481250"/>
            <a:ext cx="7719405" cy="2872337"/>
          </a:xfrm>
          <a:prstGeom prst="rect">
            <a:avLst/>
          </a:prstGeom>
        </p:spPr>
      </p:pic>
      <p:sp>
        <p:nvSpPr>
          <p:cNvPr id="86" name="TextBox 85"/>
          <p:cNvSpPr txBox="1"/>
          <p:nvPr/>
        </p:nvSpPr>
        <p:spPr>
          <a:xfrm>
            <a:off x="27062589" y="22851917"/>
            <a:ext cx="18703235"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7</a:t>
            </a:r>
            <a:r>
              <a:rPr lang="en-US" sz="3200" b="1" dirty="0" smtClean="0">
                <a:latin typeface="Helvetica"/>
                <a:cs typeface="Helvetica"/>
              </a:rPr>
              <a:t>. Summary and Discussion</a:t>
            </a:r>
            <a:endParaRPr lang="en-US" sz="3200" b="1" dirty="0">
              <a:latin typeface="Helvetica"/>
              <a:cs typeface="Helvetica"/>
            </a:endParaRPr>
          </a:p>
        </p:txBody>
      </p:sp>
      <p:sp>
        <p:nvSpPr>
          <p:cNvPr id="124" name="TextBox 123"/>
          <p:cNvSpPr txBox="1"/>
          <p:nvPr/>
        </p:nvSpPr>
        <p:spPr>
          <a:xfrm>
            <a:off x="45904840" y="22851917"/>
            <a:ext cx="489204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8</a:t>
            </a:r>
            <a:r>
              <a:rPr lang="en-US" sz="3200" b="1" dirty="0" smtClean="0">
                <a:latin typeface="Helvetica"/>
                <a:cs typeface="Helvetica"/>
              </a:rPr>
              <a:t>.  Acknowledgments</a:t>
            </a:r>
            <a:endParaRPr lang="en-US" sz="3200" b="1" dirty="0">
              <a:latin typeface="Helvetica"/>
              <a:cs typeface="Helvetica"/>
            </a:endParaRPr>
          </a:p>
        </p:txBody>
      </p:sp>
      <p:sp>
        <p:nvSpPr>
          <p:cNvPr id="16" name="TextBox 15"/>
          <p:cNvSpPr txBox="1"/>
          <p:nvPr/>
        </p:nvSpPr>
        <p:spPr>
          <a:xfrm>
            <a:off x="45904840" y="23856775"/>
            <a:ext cx="4892040" cy="8887968"/>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just"/>
            <a:r>
              <a:rPr lang="en-US" sz="1600" dirty="0">
                <a:latin typeface="Helvetica"/>
                <a:ea typeface="Verdana" pitchFamily="34" charset="0"/>
                <a:cs typeface="Helvetica"/>
              </a:rPr>
              <a:t>This research is sponsored by an </a:t>
            </a:r>
            <a:r>
              <a:rPr lang="en-US" sz="1600" dirty="0" smtClean="0">
                <a:latin typeface="Helvetica"/>
                <a:ea typeface="Verdana" pitchFamily="34" charset="0"/>
                <a:cs typeface="Helvetica"/>
              </a:rPr>
              <a:t>NASA Graduate Fellowship,</a:t>
            </a:r>
            <a:r>
              <a:rPr lang="en-US" sz="1600" dirty="0">
                <a:latin typeface="Helvetica"/>
                <a:cs typeface="Helvetica"/>
              </a:rPr>
              <a:t> NSF Grant ATM</a:t>
            </a:r>
            <a:r>
              <a:rPr lang="en-US" sz="1600" dirty="0" smtClean="0">
                <a:latin typeface="Helvetica"/>
                <a:cs typeface="Helvetica"/>
              </a:rPr>
              <a:t>-</a:t>
            </a:r>
            <a:r>
              <a:rPr lang="is-IS" sz="1600" dirty="0" smtClean="0">
                <a:latin typeface="Helvetica"/>
                <a:cs typeface="Helvetica"/>
              </a:rPr>
              <a:t>0842618</a:t>
            </a:r>
            <a:r>
              <a:rPr lang="is-IS" sz="1600" dirty="0">
                <a:latin typeface="Helvetica"/>
                <a:cs typeface="Helvetica"/>
              </a:rPr>
              <a:t>,</a:t>
            </a:r>
            <a:r>
              <a:rPr lang="en-US" sz="1600" dirty="0" smtClean="0">
                <a:latin typeface="Helvetica"/>
                <a:ea typeface="Verdana" pitchFamily="34" charset="0"/>
                <a:cs typeface="Helvetica"/>
              </a:rPr>
              <a:t> and NSF AGS Postdoctoral Fellowship</a:t>
            </a:r>
            <a:r>
              <a:rPr lang="en-US" sz="1600" dirty="0">
                <a:latin typeface="Helvetica"/>
                <a:ea typeface="Verdana" pitchFamily="34" charset="0"/>
                <a:cs typeface="Helvetica"/>
              </a:rPr>
              <a:t>.  The </a:t>
            </a:r>
            <a:r>
              <a:rPr lang="en-US" sz="1600" dirty="0" smtClean="0">
                <a:latin typeface="Helvetica"/>
                <a:ea typeface="Verdana" pitchFamily="34" charset="0"/>
                <a:cs typeface="Helvetica"/>
              </a:rPr>
              <a:t>author thanks three anonymous reviewers, </a:t>
            </a:r>
            <a:r>
              <a:rPr lang="en-US" sz="1600" dirty="0">
                <a:latin typeface="Helvetica"/>
                <a:cs typeface="Helvetica"/>
              </a:rPr>
              <a:t>Daniel Voss of KU, Brian Tang of SUNY/</a:t>
            </a:r>
            <a:r>
              <a:rPr lang="en-US" sz="1600" dirty="0" smtClean="0">
                <a:latin typeface="Helvetica"/>
                <a:cs typeface="Helvetica"/>
              </a:rPr>
              <a:t>Albany, Ming </a:t>
            </a:r>
            <a:r>
              <a:rPr lang="en-US" sz="1600" dirty="0">
                <a:latin typeface="Helvetica"/>
                <a:cs typeface="Helvetica"/>
              </a:rPr>
              <a:t>Cai of FSU, Bill Dewar </a:t>
            </a:r>
            <a:r>
              <a:rPr lang="en-US" sz="1600" dirty="0" smtClean="0">
                <a:latin typeface="Helvetica"/>
                <a:cs typeface="Helvetica"/>
              </a:rPr>
              <a:t>of FSU</a:t>
            </a:r>
            <a:r>
              <a:rPr lang="en-US" sz="1600" dirty="0">
                <a:latin typeface="Helvetica"/>
                <a:cs typeface="Helvetica"/>
              </a:rPr>
              <a:t>, Paul Roundy of SUNY/</a:t>
            </a:r>
            <a:r>
              <a:rPr lang="en-US" sz="1600" dirty="0" smtClean="0">
                <a:latin typeface="Helvetica"/>
                <a:cs typeface="Helvetica"/>
              </a:rPr>
              <a:t>Albany, Michael </a:t>
            </a:r>
            <a:r>
              <a:rPr lang="en-US" sz="1600" dirty="0">
                <a:latin typeface="Helvetica"/>
                <a:cs typeface="Helvetica"/>
              </a:rPr>
              <a:t>Bosilovich of </a:t>
            </a:r>
            <a:r>
              <a:rPr lang="en-US" sz="1600" dirty="0" smtClean="0">
                <a:latin typeface="Helvetica"/>
                <a:cs typeface="Helvetica"/>
              </a:rPr>
              <a:t>NASA/GSFC</a:t>
            </a:r>
            <a:r>
              <a:rPr lang="en-US" sz="1600" dirty="0">
                <a:latin typeface="Helvetica"/>
                <a:cs typeface="Helvetica"/>
              </a:rPr>
              <a:t>, </a:t>
            </a:r>
            <a:r>
              <a:rPr lang="en-US" sz="1600" dirty="0" smtClean="0">
                <a:latin typeface="Helvetica"/>
                <a:cs typeface="Helvetica"/>
              </a:rPr>
              <a:t>Lance Bosart </a:t>
            </a:r>
            <a:r>
              <a:rPr lang="en-US" sz="1600" dirty="0">
                <a:latin typeface="Helvetica"/>
                <a:cs typeface="Helvetica"/>
              </a:rPr>
              <a:t>of SUNY/Albany, </a:t>
            </a:r>
            <a:r>
              <a:rPr lang="en-US" sz="1600" dirty="0" smtClean="0">
                <a:latin typeface="Helvetica"/>
                <a:cs typeface="Helvetica"/>
              </a:rPr>
              <a:t>Naoko Sakaeda </a:t>
            </a:r>
            <a:r>
              <a:rPr lang="en-US" sz="1600" dirty="0">
                <a:latin typeface="Helvetica"/>
                <a:cs typeface="Helvetica"/>
              </a:rPr>
              <a:t>of </a:t>
            </a:r>
            <a:r>
              <a:rPr lang="en-US" sz="1600" dirty="0" smtClean="0">
                <a:latin typeface="Helvetica"/>
                <a:cs typeface="Helvetica"/>
              </a:rPr>
              <a:t>NOAA/ESRL, </a:t>
            </a:r>
            <a:r>
              <a:rPr lang="en-US" sz="1600" dirty="0">
                <a:latin typeface="Helvetica"/>
                <a:cs typeface="Helvetica"/>
              </a:rPr>
              <a:t>and Ryan Truchelut of </a:t>
            </a:r>
            <a:r>
              <a:rPr lang="en-US" sz="1600" dirty="0" smtClean="0">
                <a:latin typeface="Helvetica"/>
                <a:cs typeface="Helvetica"/>
              </a:rPr>
              <a:t>TigerWx</a:t>
            </a:r>
            <a:r>
              <a:rPr lang="en-US" sz="1600" dirty="0" smtClean="0">
                <a:latin typeface="Helvetica"/>
                <a:ea typeface="Verdana" pitchFamily="34" charset="0"/>
                <a:cs typeface="Helvetica"/>
              </a:rPr>
              <a:t> </a:t>
            </a:r>
            <a:r>
              <a:rPr lang="en-US" sz="1600" dirty="0">
                <a:latin typeface="Helvetica"/>
                <a:ea typeface="Verdana" pitchFamily="34" charset="0"/>
                <a:cs typeface="Helvetica"/>
              </a:rPr>
              <a:t>for fruitful discussions.</a:t>
            </a:r>
            <a:r>
              <a:rPr lang="en-US" sz="1600" dirty="0">
                <a:latin typeface="Helvetica"/>
                <a:cs typeface="Helvetica"/>
              </a:rPr>
              <a:t> </a:t>
            </a:r>
            <a:endParaRPr lang="en-US" sz="1600" dirty="0" smtClean="0">
              <a:latin typeface="Helvetica"/>
              <a:cs typeface="Helvetica"/>
            </a:endParaRPr>
          </a:p>
          <a:p>
            <a:pPr algn="just"/>
            <a:endParaRPr lang="en-US" sz="1600" dirty="0">
              <a:latin typeface="Helvetica"/>
              <a:cs typeface="Helvetica"/>
            </a:endParaRPr>
          </a:p>
          <a:p>
            <a:pPr algn="just"/>
            <a:r>
              <a:rPr lang="en-US" sz="1600" dirty="0" smtClean="0">
                <a:latin typeface="Helvetica"/>
                <a:cs typeface="Helvetica"/>
              </a:rPr>
              <a:t>-------------------------------------------------------------</a:t>
            </a:r>
          </a:p>
          <a:p>
            <a:pPr algn="just"/>
            <a:endParaRPr lang="en-US" sz="1550" dirty="0">
              <a:latin typeface="Helvetica"/>
              <a:cs typeface="Helvetica"/>
            </a:endParaRPr>
          </a:p>
          <a:p>
            <a:pPr algn="just"/>
            <a:r>
              <a:rPr lang="en-US" sz="1550" dirty="0"/>
              <a:t>Hart, R., R. Maue, and M. Watson, 2007: Estimating local memory of tropical cyclones through MPI anomaly evolution. </a:t>
            </a:r>
            <a:r>
              <a:rPr lang="ro-RO" sz="1550" i="1" dirty="0"/>
              <a:t>MWR</a:t>
            </a:r>
            <a:r>
              <a:rPr lang="ro-RO" sz="1550" dirty="0"/>
              <a:t>, </a:t>
            </a:r>
            <a:r>
              <a:rPr lang="ro-RO" sz="1550" b="1" dirty="0"/>
              <a:t>135</a:t>
            </a:r>
            <a:r>
              <a:rPr lang="ro-RO" sz="1550" dirty="0"/>
              <a:t>, 3990–4005.</a:t>
            </a:r>
          </a:p>
          <a:p>
            <a:pPr algn="just"/>
            <a:endParaRPr lang="ro-RO" sz="1550" dirty="0"/>
          </a:p>
          <a:p>
            <a:r>
              <a:rPr lang="en-US" sz="1550" dirty="0"/>
              <a:t>Krouse, K., Sobel, A., and L. M. Polvani, 2008: On the wavelength of the Rossby waves radiated by tropical cyclones. </a:t>
            </a:r>
            <a:r>
              <a:rPr lang="en-US" sz="1550" i="1" dirty="0"/>
              <a:t>JAS</a:t>
            </a:r>
            <a:r>
              <a:rPr lang="en-US" sz="1550" dirty="0"/>
              <a:t>, </a:t>
            </a:r>
            <a:r>
              <a:rPr lang="en-US" sz="1550" b="1" dirty="0"/>
              <a:t>65</a:t>
            </a:r>
            <a:r>
              <a:rPr lang="en-US" sz="1550" dirty="0"/>
              <a:t>, </a:t>
            </a:r>
            <a:r>
              <a:rPr lang="fi-FI" sz="1550" dirty="0"/>
              <a:t>644–654</a:t>
            </a:r>
            <a:r>
              <a:rPr lang="fi-FI" sz="1550" dirty="0" smtClean="0"/>
              <a:t>.</a:t>
            </a:r>
          </a:p>
          <a:p>
            <a:endParaRPr lang="fi-FI" sz="1550" dirty="0"/>
          </a:p>
          <a:p>
            <a:r>
              <a:rPr lang="en-US" sz="1550" dirty="0"/>
              <a:t>Krouse, K. D., and A. H. Sobel, 2010: An observational study </a:t>
            </a:r>
            <a:r>
              <a:rPr lang="en-US" sz="1550" dirty="0" smtClean="0"/>
              <a:t>of multiple </a:t>
            </a:r>
            <a:r>
              <a:rPr lang="en-US" sz="1550" dirty="0" smtClean="0"/>
              <a:t>TC events </a:t>
            </a:r>
            <a:r>
              <a:rPr lang="en-US" sz="1550" dirty="0"/>
              <a:t>in the western North </a:t>
            </a:r>
            <a:r>
              <a:rPr lang="en-US" sz="1550" dirty="0" smtClean="0"/>
              <a:t>Pacific.  </a:t>
            </a:r>
            <a:r>
              <a:rPr lang="hr-HR" sz="1550" i="1" dirty="0" smtClean="0"/>
              <a:t>Tellus</a:t>
            </a:r>
            <a:r>
              <a:rPr lang="hr-HR" sz="1550" dirty="0"/>
              <a:t>, </a:t>
            </a:r>
            <a:r>
              <a:rPr lang="hr-HR" sz="1550" b="1" dirty="0"/>
              <a:t>62A</a:t>
            </a:r>
            <a:r>
              <a:rPr lang="hr-HR" sz="1550" dirty="0"/>
              <a:t>, 256–</a:t>
            </a:r>
            <a:r>
              <a:rPr lang="hr-HR" sz="1550" dirty="0" smtClean="0"/>
              <a:t>265</a:t>
            </a:r>
            <a:r>
              <a:rPr lang="en-US" sz="1550" dirty="0"/>
              <a:t>.</a:t>
            </a:r>
            <a:endParaRPr lang="fi-FI" sz="1550" dirty="0"/>
          </a:p>
          <a:p>
            <a:endParaRPr lang="fi-FI" sz="1550" dirty="0" smtClean="0"/>
          </a:p>
          <a:p>
            <a:r>
              <a:rPr lang="en-US" sz="1550" b="1" dirty="0" smtClean="0"/>
              <a:t>Schenkel, B.A., </a:t>
            </a:r>
            <a:r>
              <a:rPr lang="en-US" sz="1550" b="1" dirty="0"/>
              <a:t>and </a:t>
            </a:r>
            <a:r>
              <a:rPr lang="en-US" sz="1550" b="1" dirty="0" smtClean="0"/>
              <a:t>Hart, R.E., </a:t>
            </a:r>
            <a:r>
              <a:rPr lang="en-US" sz="1550" b="1" dirty="0"/>
              <a:t>2015: An Examination of the Thermodynamic Impacts </a:t>
            </a:r>
            <a:r>
              <a:rPr lang="en-US" sz="1550" b="1" dirty="0" smtClean="0"/>
              <a:t>of Western </a:t>
            </a:r>
            <a:r>
              <a:rPr lang="en-US" sz="1550" b="1" dirty="0"/>
              <a:t>North </a:t>
            </a:r>
            <a:r>
              <a:rPr lang="en-US" sz="1550" b="1" dirty="0" smtClean="0"/>
              <a:t>Pacific </a:t>
            </a:r>
            <a:r>
              <a:rPr lang="en-US" sz="1550" b="1" dirty="0" smtClean="0"/>
              <a:t>TCs on </a:t>
            </a:r>
            <a:r>
              <a:rPr lang="en-US" sz="1550" b="1" dirty="0"/>
              <a:t>Their Tropical Tropospheric Environment</a:t>
            </a:r>
            <a:r>
              <a:rPr lang="en-US" sz="1550" b="1" i="1" dirty="0" smtClean="0"/>
              <a:t>. </a:t>
            </a:r>
            <a:r>
              <a:rPr lang="en-US" sz="1550" b="1" i="1" dirty="0"/>
              <a:t>J. Climate</a:t>
            </a:r>
            <a:r>
              <a:rPr lang="en-US" sz="1550" b="1" dirty="0" smtClean="0"/>
              <a:t>, </a:t>
            </a:r>
            <a:r>
              <a:rPr lang="is-IS" sz="1550" b="1" dirty="0" smtClean="0"/>
              <a:t>28</a:t>
            </a:r>
            <a:r>
              <a:rPr lang="is-IS" sz="1550" b="1" dirty="0"/>
              <a:t>, </a:t>
            </a:r>
            <a:r>
              <a:rPr lang="is-IS" sz="1550" b="1" dirty="0" smtClean="0"/>
              <a:t>7529–7560</a:t>
            </a:r>
          </a:p>
          <a:p>
            <a:endParaRPr lang="fi-FI" sz="1550" dirty="0"/>
          </a:p>
          <a:p>
            <a:r>
              <a:rPr lang="fi-FI" sz="1550" dirty="0"/>
              <a:t>Sobel, A.</a:t>
            </a:r>
            <a:r>
              <a:rPr lang="en-US" sz="1550" dirty="0"/>
              <a:t>, and S. Camargo, 2005: Influence of western North Pacific tropical cyclones on their large-scale environment. J</a:t>
            </a:r>
            <a:r>
              <a:rPr lang="en-US" sz="1550" i="1" dirty="0"/>
              <a:t>AS</a:t>
            </a:r>
            <a:r>
              <a:rPr lang="hr-HR" sz="1550" dirty="0"/>
              <a:t>, </a:t>
            </a:r>
            <a:r>
              <a:rPr lang="hr-HR" sz="1550" b="1" dirty="0"/>
              <a:t>62</a:t>
            </a:r>
            <a:r>
              <a:rPr lang="hr-HR" sz="1550" dirty="0"/>
              <a:t>, 3396–</a:t>
            </a:r>
            <a:r>
              <a:rPr lang="hr-HR" sz="1550" dirty="0" smtClean="0"/>
              <a:t>3407.</a:t>
            </a:r>
            <a:endParaRPr lang="ro-RO" sz="1550" dirty="0">
              <a:latin typeface="Helvetica"/>
              <a:cs typeface="Helvetica"/>
            </a:endParaRPr>
          </a:p>
        </p:txBody>
      </p:sp>
      <p:sp>
        <p:nvSpPr>
          <p:cNvPr id="34" name="Rectangle 33"/>
          <p:cNvSpPr/>
          <p:nvPr/>
        </p:nvSpPr>
        <p:spPr>
          <a:xfrm>
            <a:off x="10471630" y="18955525"/>
            <a:ext cx="2073870" cy="460860"/>
          </a:xfrm>
          <a:prstGeom prst="rect">
            <a:avLst/>
          </a:prstGeom>
          <a:solidFill>
            <a:schemeClr val="bg1"/>
          </a:solidFill>
          <a:ln>
            <a:noFill/>
          </a:ln>
          <a:effectLst/>
          <a:scene3d>
            <a:camera prst="orthographicFront" fov="0">
              <a:rot lat="0" lon="0" rev="0"/>
            </a:camera>
            <a:lightRig rig="contrasting" dir="t">
              <a:rot lat="0" lon="0" rev="16500000"/>
            </a:lightRig>
          </a:scene3d>
          <a:sp3d prstMaterial="powder">
            <a:contourClr>
              <a:schemeClr val="accent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TextBox 117"/>
          <p:cNvSpPr txBox="1"/>
          <p:nvPr/>
        </p:nvSpPr>
        <p:spPr>
          <a:xfrm>
            <a:off x="9933961" y="18888843"/>
            <a:ext cx="3072399" cy="681162"/>
          </a:xfrm>
          <a:prstGeom prst="rect">
            <a:avLst/>
          </a:prstGeom>
          <a:noFill/>
          <a:effectLst/>
        </p:spPr>
        <p:txBody>
          <a:bodyPr wrap="square" lIns="369774" tIns="184887" rIns="369774" bIns="184887" rtlCol="0">
            <a:spAutoFit/>
          </a:bodyPr>
          <a:lstStyle/>
          <a:p>
            <a:pPr algn="ctr"/>
            <a:r>
              <a:rPr lang="en-US" sz="2000" dirty="0" smtClean="0">
                <a:latin typeface="Helvetica"/>
                <a:ea typeface="Verdana" pitchFamily="34" charset="0"/>
                <a:cs typeface="Helvetica"/>
              </a:rPr>
              <a:t>Typhoon Bilis (2000)</a:t>
            </a:r>
            <a:endParaRPr lang="en-US" sz="2000" dirty="0">
              <a:latin typeface="Helvetica"/>
              <a:cs typeface="Helvetica"/>
            </a:endParaRPr>
          </a:p>
        </p:txBody>
      </p:sp>
      <p:grpSp>
        <p:nvGrpSpPr>
          <p:cNvPr id="102" name="Group 101"/>
          <p:cNvGrpSpPr>
            <a:grpSpLocks noChangeAspect="1"/>
          </p:cNvGrpSpPr>
          <p:nvPr/>
        </p:nvGrpSpPr>
        <p:grpSpPr>
          <a:xfrm>
            <a:off x="23644545" y="28710395"/>
            <a:ext cx="292608" cy="663499"/>
            <a:chOff x="-2392096" y="392545"/>
            <a:chExt cx="519547" cy="1178118"/>
          </a:xfrm>
          <a:solidFill>
            <a:srgbClr val="FF0000"/>
          </a:solidFill>
          <a:effectLst/>
        </p:grpSpPr>
        <p:sp>
          <p:nvSpPr>
            <p:cNvPr id="103" name="Oval 102"/>
            <p:cNvSpPr>
              <a:spLocks noChangeAspect="1"/>
            </p:cNvSpPr>
            <p:nvPr/>
          </p:nvSpPr>
          <p:spPr>
            <a:xfrm>
              <a:off x="-2392096" y="715819"/>
              <a:ext cx="519547" cy="522027"/>
            </a:xfrm>
            <a:prstGeom prst="ellipse">
              <a:avLst/>
            </a:prstGeom>
            <a:grp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rgbClr val="FFFF99"/>
                </a:solidFill>
                <a:latin typeface="Helvetica"/>
                <a:cs typeface="Helvetica"/>
              </a:endParaRPr>
            </a:p>
          </p:txBody>
        </p:sp>
        <p:sp>
          <p:nvSpPr>
            <p:cNvPr id="106" name="Freeform 105"/>
            <p:cNvSpPr/>
            <p:nvPr/>
          </p:nvSpPr>
          <p:spPr>
            <a:xfrm>
              <a:off x="-2369025" y="392545"/>
              <a:ext cx="357909" cy="531090"/>
            </a:xfrm>
            <a:custGeom>
              <a:avLst/>
              <a:gdLst>
                <a:gd name="connsiteX0" fmla="*/ 0 w 357909"/>
                <a:gd name="connsiteY0" fmla="*/ 531090 h 531090"/>
                <a:gd name="connsiteX1" fmla="*/ 161637 w 357909"/>
                <a:gd name="connsiteY1" fmla="*/ 138545 h 531090"/>
                <a:gd name="connsiteX2" fmla="*/ 357909 w 357909"/>
                <a:gd name="connsiteY2" fmla="*/ 0 h 531090"/>
                <a:gd name="connsiteX3" fmla="*/ 357909 w 357909"/>
                <a:gd name="connsiteY3" fmla="*/ 0 h 531090"/>
              </a:gdLst>
              <a:ahLst/>
              <a:cxnLst>
                <a:cxn ang="0">
                  <a:pos x="connsiteX0" y="connsiteY0"/>
                </a:cxn>
                <a:cxn ang="0">
                  <a:pos x="connsiteX1" y="connsiteY1"/>
                </a:cxn>
                <a:cxn ang="0">
                  <a:pos x="connsiteX2" y="connsiteY2"/>
                </a:cxn>
                <a:cxn ang="0">
                  <a:pos x="connsiteX3" y="connsiteY3"/>
                </a:cxn>
              </a:cxnLst>
              <a:rect l="l" t="t" r="r" b="b"/>
              <a:pathLst>
                <a:path w="357909" h="531090">
                  <a:moveTo>
                    <a:pt x="0" y="531090"/>
                  </a:moveTo>
                  <a:cubicBezTo>
                    <a:pt x="50993" y="379075"/>
                    <a:pt x="101986" y="227060"/>
                    <a:pt x="161637" y="138545"/>
                  </a:cubicBezTo>
                  <a:cubicBezTo>
                    <a:pt x="221289" y="50030"/>
                    <a:pt x="357909" y="0"/>
                    <a:pt x="357909" y="0"/>
                  </a:cubicBezTo>
                  <a:lnTo>
                    <a:pt x="357909" y="0"/>
                  </a:lnTo>
                </a:path>
              </a:pathLst>
            </a:custGeom>
            <a:noFill/>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solidFill>
                  <a:srgbClr val="FFFF99"/>
                </a:solidFill>
                <a:latin typeface="Helvetica"/>
                <a:cs typeface="Helvetica"/>
              </a:endParaRPr>
            </a:p>
          </p:txBody>
        </p:sp>
        <p:sp>
          <p:nvSpPr>
            <p:cNvPr id="107" name="Freeform 106"/>
            <p:cNvSpPr/>
            <p:nvPr/>
          </p:nvSpPr>
          <p:spPr>
            <a:xfrm flipH="1" flipV="1">
              <a:off x="-2253280" y="1039573"/>
              <a:ext cx="357909" cy="531090"/>
            </a:xfrm>
            <a:custGeom>
              <a:avLst/>
              <a:gdLst>
                <a:gd name="connsiteX0" fmla="*/ 0 w 357909"/>
                <a:gd name="connsiteY0" fmla="*/ 531090 h 531090"/>
                <a:gd name="connsiteX1" fmla="*/ 161637 w 357909"/>
                <a:gd name="connsiteY1" fmla="*/ 138545 h 531090"/>
                <a:gd name="connsiteX2" fmla="*/ 357909 w 357909"/>
                <a:gd name="connsiteY2" fmla="*/ 0 h 531090"/>
                <a:gd name="connsiteX3" fmla="*/ 357909 w 357909"/>
                <a:gd name="connsiteY3" fmla="*/ 0 h 531090"/>
              </a:gdLst>
              <a:ahLst/>
              <a:cxnLst>
                <a:cxn ang="0">
                  <a:pos x="connsiteX0" y="connsiteY0"/>
                </a:cxn>
                <a:cxn ang="0">
                  <a:pos x="connsiteX1" y="connsiteY1"/>
                </a:cxn>
                <a:cxn ang="0">
                  <a:pos x="connsiteX2" y="connsiteY2"/>
                </a:cxn>
                <a:cxn ang="0">
                  <a:pos x="connsiteX3" y="connsiteY3"/>
                </a:cxn>
              </a:cxnLst>
              <a:rect l="l" t="t" r="r" b="b"/>
              <a:pathLst>
                <a:path w="357909" h="531090">
                  <a:moveTo>
                    <a:pt x="0" y="531090"/>
                  </a:moveTo>
                  <a:cubicBezTo>
                    <a:pt x="50993" y="379075"/>
                    <a:pt x="101986" y="227060"/>
                    <a:pt x="161637" y="138545"/>
                  </a:cubicBezTo>
                  <a:cubicBezTo>
                    <a:pt x="221289" y="50030"/>
                    <a:pt x="357909" y="0"/>
                    <a:pt x="357909" y="0"/>
                  </a:cubicBezTo>
                  <a:lnTo>
                    <a:pt x="357909" y="0"/>
                  </a:lnTo>
                </a:path>
              </a:pathLst>
            </a:custGeom>
            <a:noFill/>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solidFill>
                  <a:srgbClr val="FFFF99"/>
                </a:solidFill>
                <a:latin typeface="Helvetica"/>
                <a:cs typeface="Helvetica"/>
              </a:endParaRPr>
            </a:p>
          </p:txBody>
        </p:sp>
      </p:grpSp>
      <p:grpSp>
        <p:nvGrpSpPr>
          <p:cNvPr id="108" name="Group 107"/>
          <p:cNvGrpSpPr>
            <a:grpSpLocks noChangeAspect="1"/>
          </p:cNvGrpSpPr>
          <p:nvPr/>
        </p:nvGrpSpPr>
        <p:grpSpPr>
          <a:xfrm>
            <a:off x="25103935" y="26444500"/>
            <a:ext cx="292608" cy="663499"/>
            <a:chOff x="-2392096" y="392545"/>
            <a:chExt cx="519547" cy="1178118"/>
          </a:xfrm>
          <a:solidFill>
            <a:srgbClr val="FF0000"/>
          </a:solidFill>
          <a:effectLst/>
        </p:grpSpPr>
        <p:sp>
          <p:nvSpPr>
            <p:cNvPr id="109" name="Oval 108"/>
            <p:cNvSpPr>
              <a:spLocks noChangeAspect="1"/>
            </p:cNvSpPr>
            <p:nvPr/>
          </p:nvSpPr>
          <p:spPr>
            <a:xfrm>
              <a:off x="-2392096" y="715819"/>
              <a:ext cx="519547" cy="522027"/>
            </a:xfrm>
            <a:prstGeom prst="ellipse">
              <a:avLst/>
            </a:prstGeom>
            <a:grp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rgbClr val="FFFF99"/>
                </a:solidFill>
                <a:latin typeface="Helvetica"/>
                <a:cs typeface="Helvetica"/>
              </a:endParaRPr>
            </a:p>
          </p:txBody>
        </p:sp>
        <p:sp>
          <p:nvSpPr>
            <p:cNvPr id="128" name="Freeform 127"/>
            <p:cNvSpPr/>
            <p:nvPr/>
          </p:nvSpPr>
          <p:spPr>
            <a:xfrm>
              <a:off x="-2369025" y="392545"/>
              <a:ext cx="357909" cy="531090"/>
            </a:xfrm>
            <a:custGeom>
              <a:avLst/>
              <a:gdLst>
                <a:gd name="connsiteX0" fmla="*/ 0 w 357909"/>
                <a:gd name="connsiteY0" fmla="*/ 531090 h 531090"/>
                <a:gd name="connsiteX1" fmla="*/ 161637 w 357909"/>
                <a:gd name="connsiteY1" fmla="*/ 138545 h 531090"/>
                <a:gd name="connsiteX2" fmla="*/ 357909 w 357909"/>
                <a:gd name="connsiteY2" fmla="*/ 0 h 531090"/>
                <a:gd name="connsiteX3" fmla="*/ 357909 w 357909"/>
                <a:gd name="connsiteY3" fmla="*/ 0 h 531090"/>
              </a:gdLst>
              <a:ahLst/>
              <a:cxnLst>
                <a:cxn ang="0">
                  <a:pos x="connsiteX0" y="connsiteY0"/>
                </a:cxn>
                <a:cxn ang="0">
                  <a:pos x="connsiteX1" y="connsiteY1"/>
                </a:cxn>
                <a:cxn ang="0">
                  <a:pos x="connsiteX2" y="connsiteY2"/>
                </a:cxn>
                <a:cxn ang="0">
                  <a:pos x="connsiteX3" y="connsiteY3"/>
                </a:cxn>
              </a:cxnLst>
              <a:rect l="l" t="t" r="r" b="b"/>
              <a:pathLst>
                <a:path w="357909" h="531090">
                  <a:moveTo>
                    <a:pt x="0" y="531090"/>
                  </a:moveTo>
                  <a:cubicBezTo>
                    <a:pt x="50993" y="379075"/>
                    <a:pt x="101986" y="227060"/>
                    <a:pt x="161637" y="138545"/>
                  </a:cubicBezTo>
                  <a:cubicBezTo>
                    <a:pt x="221289" y="50030"/>
                    <a:pt x="357909" y="0"/>
                    <a:pt x="357909" y="0"/>
                  </a:cubicBezTo>
                  <a:lnTo>
                    <a:pt x="357909" y="0"/>
                  </a:lnTo>
                </a:path>
              </a:pathLst>
            </a:custGeom>
            <a:noFill/>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solidFill>
                  <a:srgbClr val="FFFF99"/>
                </a:solidFill>
                <a:latin typeface="Helvetica"/>
                <a:cs typeface="Helvetica"/>
              </a:endParaRPr>
            </a:p>
          </p:txBody>
        </p:sp>
        <p:sp>
          <p:nvSpPr>
            <p:cNvPr id="130" name="Freeform 129"/>
            <p:cNvSpPr/>
            <p:nvPr/>
          </p:nvSpPr>
          <p:spPr>
            <a:xfrm flipH="1" flipV="1">
              <a:off x="-2253280" y="1039573"/>
              <a:ext cx="357909" cy="531090"/>
            </a:xfrm>
            <a:custGeom>
              <a:avLst/>
              <a:gdLst>
                <a:gd name="connsiteX0" fmla="*/ 0 w 357909"/>
                <a:gd name="connsiteY0" fmla="*/ 531090 h 531090"/>
                <a:gd name="connsiteX1" fmla="*/ 161637 w 357909"/>
                <a:gd name="connsiteY1" fmla="*/ 138545 h 531090"/>
                <a:gd name="connsiteX2" fmla="*/ 357909 w 357909"/>
                <a:gd name="connsiteY2" fmla="*/ 0 h 531090"/>
                <a:gd name="connsiteX3" fmla="*/ 357909 w 357909"/>
                <a:gd name="connsiteY3" fmla="*/ 0 h 531090"/>
              </a:gdLst>
              <a:ahLst/>
              <a:cxnLst>
                <a:cxn ang="0">
                  <a:pos x="connsiteX0" y="connsiteY0"/>
                </a:cxn>
                <a:cxn ang="0">
                  <a:pos x="connsiteX1" y="connsiteY1"/>
                </a:cxn>
                <a:cxn ang="0">
                  <a:pos x="connsiteX2" y="connsiteY2"/>
                </a:cxn>
                <a:cxn ang="0">
                  <a:pos x="connsiteX3" y="connsiteY3"/>
                </a:cxn>
              </a:cxnLst>
              <a:rect l="l" t="t" r="r" b="b"/>
              <a:pathLst>
                <a:path w="357909" h="531090">
                  <a:moveTo>
                    <a:pt x="0" y="531090"/>
                  </a:moveTo>
                  <a:cubicBezTo>
                    <a:pt x="50993" y="379075"/>
                    <a:pt x="101986" y="227060"/>
                    <a:pt x="161637" y="138545"/>
                  </a:cubicBezTo>
                  <a:cubicBezTo>
                    <a:pt x="221289" y="50030"/>
                    <a:pt x="357909" y="0"/>
                    <a:pt x="357909" y="0"/>
                  </a:cubicBezTo>
                  <a:lnTo>
                    <a:pt x="357909" y="0"/>
                  </a:lnTo>
                </a:path>
              </a:pathLst>
            </a:custGeom>
            <a:noFill/>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dirty="0">
                <a:solidFill>
                  <a:srgbClr val="FFFF99"/>
                </a:solidFill>
                <a:latin typeface="Helvetica"/>
                <a:cs typeface="Helvetica"/>
              </a:endParaRPr>
            </a:p>
          </p:txBody>
        </p:sp>
      </p:grpSp>
      <p:sp>
        <p:nvSpPr>
          <p:cNvPr id="131" name="TextBox 130"/>
          <p:cNvSpPr txBox="1"/>
          <p:nvPr/>
        </p:nvSpPr>
        <p:spPr>
          <a:xfrm>
            <a:off x="25641605" y="26521310"/>
            <a:ext cx="533400" cy="630942"/>
          </a:xfrm>
          <a:prstGeom prst="rect">
            <a:avLst/>
          </a:prstGeom>
          <a:noFill/>
        </p:spPr>
        <p:txBody>
          <a:bodyPr>
            <a:spAutoFit/>
          </a:bodyPr>
          <a:lstStyle/>
          <a:p>
            <a:pPr>
              <a:defRPr/>
            </a:pPr>
            <a:r>
              <a:rPr lang="en-US" sz="3500" b="1" dirty="0" smtClean="0">
                <a:ln>
                  <a:solidFill>
                    <a:schemeClr val="tx1"/>
                  </a:solidFill>
                </a:ln>
                <a:solidFill>
                  <a:srgbClr val="0000FF"/>
                </a:solidFill>
                <a:ea typeface="+mn-ea"/>
                <a:cs typeface="Arial" charset="0"/>
              </a:rPr>
              <a:t>A</a:t>
            </a:r>
            <a:endParaRPr lang="en-US" sz="3500" b="1" dirty="0">
              <a:ln>
                <a:solidFill>
                  <a:schemeClr val="tx1"/>
                </a:solidFill>
              </a:ln>
              <a:solidFill>
                <a:srgbClr val="0000FF"/>
              </a:solidFill>
              <a:ea typeface="+mn-ea"/>
              <a:cs typeface="Arial" charset="0"/>
            </a:endParaRPr>
          </a:p>
        </p:txBody>
      </p:sp>
      <p:sp>
        <p:nvSpPr>
          <p:cNvPr id="142" name="TextBox 141"/>
          <p:cNvSpPr txBox="1"/>
          <p:nvPr/>
        </p:nvSpPr>
        <p:spPr>
          <a:xfrm>
            <a:off x="24877775" y="28770743"/>
            <a:ext cx="533400" cy="630942"/>
          </a:xfrm>
          <a:prstGeom prst="rect">
            <a:avLst/>
          </a:prstGeom>
          <a:noFill/>
        </p:spPr>
        <p:txBody>
          <a:bodyPr>
            <a:spAutoFit/>
          </a:bodyPr>
          <a:lstStyle/>
          <a:p>
            <a:pPr>
              <a:defRPr/>
            </a:pPr>
            <a:r>
              <a:rPr lang="en-US" sz="3500" b="1" dirty="0">
                <a:ln>
                  <a:solidFill>
                    <a:schemeClr val="tx1"/>
                  </a:solidFill>
                </a:ln>
                <a:solidFill>
                  <a:srgbClr val="CC0000"/>
                </a:solidFill>
                <a:cs typeface="Arial" charset="0"/>
              </a:rPr>
              <a:t>C</a:t>
            </a:r>
          </a:p>
        </p:txBody>
      </p:sp>
      <p:sp>
        <p:nvSpPr>
          <p:cNvPr id="145" name="TextBox 144"/>
          <p:cNvSpPr txBox="1"/>
          <p:nvPr/>
        </p:nvSpPr>
        <p:spPr>
          <a:xfrm>
            <a:off x="24182215" y="29001173"/>
            <a:ext cx="533400" cy="630942"/>
          </a:xfrm>
          <a:prstGeom prst="rect">
            <a:avLst/>
          </a:prstGeom>
          <a:noFill/>
        </p:spPr>
        <p:txBody>
          <a:bodyPr>
            <a:spAutoFit/>
          </a:bodyPr>
          <a:lstStyle/>
          <a:p>
            <a:pPr>
              <a:defRPr/>
            </a:pPr>
            <a:r>
              <a:rPr lang="en-US" sz="3500" b="1" dirty="0" smtClean="0">
                <a:ln>
                  <a:solidFill>
                    <a:schemeClr val="tx1"/>
                  </a:solidFill>
                </a:ln>
                <a:solidFill>
                  <a:srgbClr val="0000FF"/>
                </a:solidFill>
                <a:ea typeface="+mn-ea"/>
                <a:cs typeface="Arial" charset="0"/>
              </a:rPr>
              <a:t>A</a:t>
            </a:r>
            <a:endParaRPr lang="en-US" sz="3500" b="1" dirty="0">
              <a:ln>
                <a:solidFill>
                  <a:schemeClr val="tx1"/>
                </a:solidFill>
              </a:ln>
              <a:solidFill>
                <a:srgbClr val="0000FF"/>
              </a:solidFill>
              <a:ea typeface="+mn-ea"/>
              <a:cs typeface="Arial" charset="0"/>
            </a:endParaRPr>
          </a:p>
        </p:txBody>
      </p:sp>
      <p:sp>
        <p:nvSpPr>
          <p:cNvPr id="146" name="TextBox 145"/>
          <p:cNvSpPr txBox="1"/>
          <p:nvPr/>
        </p:nvSpPr>
        <p:spPr>
          <a:xfrm>
            <a:off x="25530660" y="28864015"/>
            <a:ext cx="533400" cy="630942"/>
          </a:xfrm>
          <a:prstGeom prst="rect">
            <a:avLst/>
          </a:prstGeom>
          <a:noFill/>
        </p:spPr>
        <p:txBody>
          <a:bodyPr>
            <a:spAutoFit/>
          </a:bodyPr>
          <a:lstStyle/>
          <a:p>
            <a:pPr>
              <a:defRPr/>
            </a:pPr>
            <a:r>
              <a:rPr lang="en-US" sz="3500" b="1" dirty="0" smtClean="0">
                <a:ln>
                  <a:solidFill>
                    <a:schemeClr val="tx1"/>
                  </a:solidFill>
                </a:ln>
                <a:solidFill>
                  <a:srgbClr val="0000FF"/>
                </a:solidFill>
                <a:ea typeface="+mn-ea"/>
                <a:cs typeface="Arial" charset="0"/>
              </a:rPr>
              <a:t>A</a:t>
            </a:r>
            <a:endParaRPr lang="en-US" sz="3500" b="1" dirty="0">
              <a:ln>
                <a:solidFill>
                  <a:schemeClr val="tx1"/>
                </a:solidFill>
              </a:ln>
              <a:solidFill>
                <a:srgbClr val="0000FF"/>
              </a:solidFill>
              <a:ea typeface="+mn-ea"/>
              <a:cs typeface="Arial" charset="0"/>
            </a:endParaRPr>
          </a:p>
        </p:txBody>
      </p:sp>
      <p:sp>
        <p:nvSpPr>
          <p:cNvPr id="10" name="TextBox 9"/>
          <p:cNvSpPr txBox="1"/>
          <p:nvPr/>
        </p:nvSpPr>
        <p:spPr>
          <a:xfrm>
            <a:off x="26953333" y="25905631"/>
            <a:ext cx="184666" cy="1215717"/>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536B3"/>
      </a:dk2>
      <a:lt2>
        <a:srgbClr val="B2D8F4"/>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37385</TotalTime>
  <Words>1874</Words>
  <Application>Microsoft Macintosh PowerPoint</Application>
  <PresentationFormat>Custom</PresentationFormat>
  <Paragraphs>270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Composite Analysis of the Environmental Memory of Tropical Cyclone Events  Ben Schenkel1 (benschenkel@gmail.com) and Robert E. Hart2 1: Princeton University, 2: Florida State University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examination of the spatial and temporal extent of the climate memory of tropical cyclones</dc:title>
  <dc:creator>Benjamin A Schenkel</dc:creator>
  <cp:lastModifiedBy>Benjamin Schenkel</cp:lastModifiedBy>
  <cp:revision>741</cp:revision>
  <cp:lastPrinted>2015-12-14T06:41:37Z</cp:lastPrinted>
  <dcterms:created xsi:type="dcterms:W3CDTF">2010-01-06T22:49:50Z</dcterms:created>
  <dcterms:modified xsi:type="dcterms:W3CDTF">2016-04-11T20:03:19Z</dcterms:modified>
</cp:coreProperties>
</file>