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tags/tag2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82" r:id="rId2"/>
    <p:sldId id="557" r:id="rId3"/>
    <p:sldId id="547" r:id="rId4"/>
    <p:sldId id="553" r:id="rId5"/>
    <p:sldId id="550" r:id="rId6"/>
    <p:sldId id="566" r:id="rId7"/>
    <p:sldId id="565" r:id="rId8"/>
    <p:sldId id="585" r:id="rId9"/>
    <p:sldId id="586" r:id="rId10"/>
    <p:sldId id="584" r:id="rId11"/>
    <p:sldId id="583" r:id="rId12"/>
    <p:sldId id="569" r:id="rId13"/>
    <p:sldId id="570" r:id="rId14"/>
    <p:sldId id="587" r:id="rId15"/>
    <p:sldId id="272" r:id="rId16"/>
    <p:sldId id="402" r:id="rId17"/>
    <p:sldId id="578" r:id="rId18"/>
    <p:sldId id="579" r:id="rId19"/>
    <p:sldId id="580" r:id="rId20"/>
    <p:sldId id="581" r:id="rId21"/>
    <p:sldId id="573" r:id="rId22"/>
    <p:sldId id="437" r:id="rId23"/>
    <p:sldId id="520" r:id="rId24"/>
    <p:sldId id="403" r:id="rId25"/>
    <p:sldId id="521" r:id="rId26"/>
    <p:sldId id="422" r:id="rId27"/>
    <p:sldId id="522" r:id="rId28"/>
    <p:sldId id="535" r:id="rId29"/>
    <p:sldId id="590" r:id="rId30"/>
    <p:sldId id="589" r:id="rId31"/>
    <p:sldId id="588" r:id="rId32"/>
    <p:sldId id="555" r:id="rId33"/>
    <p:sldId id="559" r:id="rId34"/>
    <p:sldId id="560" r:id="rId35"/>
    <p:sldId id="56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FF9900"/>
    <a:srgbClr val="FF6600"/>
    <a:srgbClr val="000000"/>
    <a:srgbClr val="6666FF"/>
    <a:srgbClr val="FFCC00"/>
    <a:srgbClr val="FFFF66"/>
    <a:srgbClr val="FF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4" autoAdjust="0"/>
    <p:restoredTop sz="90596" autoAdjust="0"/>
  </p:normalViewPr>
  <p:slideViewPr>
    <p:cSldViewPr snapToGrid="0" snapToObjects="1">
      <p:cViewPr>
        <p:scale>
          <a:sx n="99" d="100"/>
          <a:sy n="99" d="100"/>
        </p:scale>
        <p:origin x="-2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B1D80-9FA7-694F-88FB-4E0C9AFB566B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F5AD-BEE5-064A-BE16-B9A4D1098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Benjamin A. Schenkel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Benjamin A. Schenkel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Tidy up last</a:t>
            </a:r>
            <a:r>
              <a:rPr lang="en-US" baseline="0" dirty="0" smtClean="0"/>
              <a:t> bullet point on this slide</a:t>
            </a: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Form</a:t>
            </a:r>
            <a:r>
              <a:rPr lang="en-US" baseline="0" dirty="0" smtClean="0"/>
              <a:t> of energy</a:t>
            </a: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Inflow? And</a:t>
            </a:r>
            <a:r>
              <a:rPr lang="en-US" baseline="0" dirty="0" smtClean="0"/>
              <a:t> conclusion too wordy</a:t>
            </a: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Check the units. Check</a:t>
            </a:r>
            <a:r>
              <a:rPr lang="en-US" baseline="0" dirty="0" smtClean="0"/>
              <a:t> definition of v, and omega relative to streamfunction.  If streamfunction is defined in terms of </a:t>
            </a:r>
            <a:r>
              <a:rPr lang="en-US" baseline="0" dirty="0" err="1" smtClean="0"/>
              <a:t>dpsi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dp</a:t>
            </a:r>
            <a:r>
              <a:rPr lang="en-US" baseline="0" dirty="0" smtClean="0"/>
              <a:t>, then pressure should be plotted as linear scale in figure. Check the sign of the streamfunction.</a:t>
            </a: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6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4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8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DD57-F457-ED4D-ADB6-951E3F82205A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e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7.png"/><Relationship Id="rId5" Type="http://schemas.openxmlformats.org/officeDocument/2006/relationships/image" Target="file://localhost/Users/benschenkel/Desktop/postdoc/wwosc2014/streamtctwpaceqplanplot.png" TargetMode="Externa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7.png"/><Relationship Id="rId5" Type="http://schemas.openxmlformats.org/officeDocument/2006/relationships/image" Target="file://localhost/Users/benschenkel/Desktop/postdoc/wwosc2014/streamtctwpaceqplanplot.png" TargetMode="Externa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7.png"/><Relationship Id="rId5" Type="http://schemas.openxmlformats.org/officeDocument/2006/relationships/image" Target="file://localhost/Users/benschenkel/Desktop/postdoc/wwosc2014/streamtctwpaceqplanplot.png" TargetMode="Externa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7.png"/><Relationship Id="rId5" Type="http://schemas.openxmlformats.org/officeDocument/2006/relationships/image" Target="file://localhost/Users/benschenkel/Desktop/postdoc/wwosc2014/streamtctwpaceqplanplot.png" TargetMode="External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wwosc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wwosc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wwosc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file://localhost/Users/benschenkel/Desktop/postdoc/wwosc2014/firsttctwpaceqint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wwosc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wwosc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wwosc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Subtitle 2"/>
          <p:cNvSpPr>
            <a:spLocks noGrp="1"/>
          </p:cNvSpPr>
          <p:nvPr>
            <p:ph type="subTitle" idx="1"/>
          </p:nvPr>
        </p:nvSpPr>
        <p:spPr>
          <a:xfrm>
            <a:off x="0" y="2355031"/>
            <a:ext cx="9144000" cy="31165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Helvetica"/>
                <a:cs typeface="Helvetica"/>
              </a:rPr>
              <a:t>Benjamin A. Schenkel (</a:t>
            </a:r>
            <a:r>
              <a:rPr lang="en-US" sz="2400" b="1" dirty="0" err="1">
                <a:solidFill>
                  <a:schemeClr val="tx1"/>
                </a:solidFill>
                <a:latin typeface="Helvetica"/>
                <a:cs typeface="Helvetica"/>
              </a:rPr>
              <a:t>bschenkel@albany.edu</a:t>
            </a:r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),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Lance F. Bosart, and Daniel Keyser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University at Albany, SUNY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17</a:t>
            </a: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 Cyclone Workshop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10/30/15</a:t>
            </a:r>
          </a:p>
          <a:p>
            <a:pPr eaLnBrk="1" hangingPunct="1">
              <a:spcBef>
                <a:spcPts val="1825"/>
              </a:spcBef>
            </a:pP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507996"/>
            <a:ext cx="8534400" cy="1674091"/>
          </a:xfrm>
          <a:prstGeom prst="rect">
            <a:avLst/>
          </a:prstGeom>
          <a:solidFill>
            <a:srgbClr val="003300"/>
          </a:solidFill>
          <a:ln w="9525">
            <a:solidFill>
              <a:srgbClr val="33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A Composite Analysis of </a:t>
            </a:r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Cross-Equatorial Total Energy Transport by </a:t>
            </a:r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Tropical Cyclones</a:t>
            </a:r>
          </a:p>
        </p:txBody>
      </p:sp>
      <p:pic>
        <p:nvPicPr>
          <p:cNvPr id="2052" name="Picture 7" descr="suny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270336"/>
            <a:ext cx="1133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36679"/>
            <a:ext cx="9144000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50" dirty="0">
                <a:latin typeface="Helvetica"/>
                <a:cs typeface="Helvetica"/>
              </a:rPr>
              <a:t>Research Sponsored by </a:t>
            </a:r>
            <a:r>
              <a:rPr lang="en-US" sz="1550" dirty="0" smtClean="0">
                <a:latin typeface="Helvetica"/>
                <a:cs typeface="Helvetica"/>
              </a:rPr>
              <a:t>NSF Atmospheric and Geospace Sciences Postdoctoral Research Fellowship</a:t>
            </a:r>
            <a:endParaRPr lang="en-US" sz="155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6946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409440" y="110733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>
                <a:latin typeface="Helvetica"/>
                <a:cs typeface="Helvetica"/>
              </a:rPr>
              <a:t>C</a:t>
            </a:r>
            <a:r>
              <a:rPr lang="en-US" sz="1950" dirty="0" smtClean="0">
                <a:latin typeface="Helvetica"/>
                <a:cs typeface="Helvetica"/>
              </a:rPr>
              <a:t>omposite anomalies for JTWC Best-Track western North Pacific TCs equatorward of 20°N from 1979–2010 (N = 696 TCs) created from NCEP CFSR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Lower</a:t>
            </a:r>
            <a:r>
              <a:rPr lang="en-US" sz="1950" dirty="0">
                <a:latin typeface="Helvetica"/>
                <a:cs typeface="Helvetica"/>
              </a:rPr>
              <a:t>-</a:t>
            </a:r>
            <a:r>
              <a:rPr lang="en-US" sz="1950" dirty="0" smtClean="0">
                <a:latin typeface="Helvetica"/>
                <a:cs typeface="Helvetica"/>
              </a:rPr>
              <a:t>tropospheric TC circulation is cyclonic and largely symmetric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TC circulation extends ~1500 </a:t>
            </a:r>
            <a:r>
              <a:rPr lang="en-US" sz="1950" smtClean="0">
                <a:latin typeface="Helvetica"/>
                <a:cs typeface="Helvetica"/>
              </a:rPr>
              <a:t>km from </a:t>
            </a:r>
            <a:r>
              <a:rPr lang="en-US" sz="1950" dirty="0" smtClean="0">
                <a:latin typeface="Helvetica"/>
                <a:cs typeface="Helvetica"/>
              </a:rPr>
              <a:t>TC center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4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Review of TC Structure: Lower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T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roposphere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419"/>
            <a:ext cx="6512609" cy="651260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407027" y="2979210"/>
            <a:ext cx="1645370" cy="1660566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177842" y="3427359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905279" y="1890641"/>
            <a:ext cx="1310629" cy="3621427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90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409440" y="110733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Weak northward total energy transport due to lower-tropospheric TC inflow across equator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4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Review of TC Structure: Lower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T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roposphere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419"/>
            <a:ext cx="6512609" cy="6512609"/>
          </a:xfrm>
          <a:prstGeom prst="rect">
            <a:avLst/>
          </a:prstGeom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177842" y="3427359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220868" y="4575908"/>
            <a:ext cx="4137807" cy="0"/>
          </a:xfrm>
          <a:prstGeom prst="line">
            <a:avLst/>
          </a:prstGeom>
          <a:ln w="762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Down Arrow 12"/>
          <p:cNvSpPr>
            <a:spLocks noChangeAspect="1"/>
          </p:cNvSpPr>
          <p:nvPr/>
        </p:nvSpPr>
        <p:spPr>
          <a:xfrm rot="3616619" flipH="1" flipV="1">
            <a:off x="2391091" y="4310874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" name="Down Arrow 13"/>
          <p:cNvSpPr>
            <a:spLocks noChangeAspect="1"/>
          </p:cNvSpPr>
          <p:nvPr/>
        </p:nvSpPr>
        <p:spPr>
          <a:xfrm rot="3046303" flipH="1" flipV="1">
            <a:off x="2900069" y="432489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5" name="Down Arrow 14"/>
          <p:cNvSpPr>
            <a:spLocks noChangeAspect="1"/>
          </p:cNvSpPr>
          <p:nvPr/>
        </p:nvSpPr>
        <p:spPr>
          <a:xfrm rot="2053732" flipH="1" flipV="1">
            <a:off x="3378636" y="4297138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8350" y="4178187"/>
            <a:ext cx="1854291" cy="618638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634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409440" y="110733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Upper-tropospheric TC circulation is anticyclonic and asymmetric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TC circulation concentrated within two TC outflow jets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>
                <a:latin typeface="Helvetica"/>
                <a:cs typeface="Helvetica"/>
              </a:rPr>
              <a:t>E</a:t>
            </a:r>
            <a:r>
              <a:rPr lang="en-US" sz="1950" dirty="0" smtClean="0">
                <a:latin typeface="Helvetica"/>
                <a:cs typeface="Helvetica"/>
              </a:rPr>
              <a:t>quatorward outflow jet extends </a:t>
            </a:r>
            <a:r>
              <a:rPr lang="en-US" sz="1950" dirty="0">
                <a:latin typeface="Helvetica"/>
                <a:cs typeface="Helvetica"/>
              </a:rPr>
              <a:t>~</a:t>
            </a:r>
            <a:r>
              <a:rPr lang="en-US" sz="1950" dirty="0" smtClean="0">
                <a:latin typeface="Helvetica"/>
                <a:cs typeface="Helvetica"/>
              </a:rPr>
              <a:t>3000 km to south of TC 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Strong southward total energy transport due to equatorward TC outflow jet across equator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5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Review of TC Structure: Upper Troposphere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419"/>
            <a:ext cx="6512609" cy="651260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60240" y="2743200"/>
            <a:ext cx="1563332" cy="1228732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20868" y="4575908"/>
            <a:ext cx="4137807" cy="0"/>
          </a:xfrm>
          <a:prstGeom prst="line">
            <a:avLst/>
          </a:prstGeom>
          <a:ln w="762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Down Arrow 14"/>
          <p:cNvSpPr>
            <a:spLocks noChangeAspect="1"/>
          </p:cNvSpPr>
          <p:nvPr/>
        </p:nvSpPr>
        <p:spPr>
          <a:xfrm rot="3120410" flipH="1">
            <a:off x="2069009" y="4802288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6" name="Down Arrow 15"/>
          <p:cNvSpPr>
            <a:spLocks noChangeAspect="1"/>
          </p:cNvSpPr>
          <p:nvPr/>
        </p:nvSpPr>
        <p:spPr>
          <a:xfrm rot="2659293" flipH="1">
            <a:off x="2619540" y="477344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Down Arrow 16"/>
          <p:cNvSpPr>
            <a:spLocks noChangeAspect="1"/>
          </p:cNvSpPr>
          <p:nvPr/>
        </p:nvSpPr>
        <p:spPr>
          <a:xfrm rot="1418313" flipH="1">
            <a:off x="2841652" y="5247836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Down Arrow 17"/>
          <p:cNvSpPr>
            <a:spLocks noChangeAspect="1"/>
          </p:cNvSpPr>
          <p:nvPr/>
        </p:nvSpPr>
        <p:spPr>
          <a:xfrm rot="1635275" flipH="1">
            <a:off x="3097988" y="476214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9" name="Down Arrow 18"/>
          <p:cNvSpPr>
            <a:spLocks noChangeAspect="1"/>
          </p:cNvSpPr>
          <p:nvPr/>
        </p:nvSpPr>
        <p:spPr>
          <a:xfrm rot="2151732" flipH="1">
            <a:off x="2333159" y="5247836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" name="Down Arrow 19"/>
          <p:cNvSpPr>
            <a:spLocks noChangeAspect="1"/>
          </p:cNvSpPr>
          <p:nvPr/>
        </p:nvSpPr>
        <p:spPr>
          <a:xfrm rot="2402589" flipH="1">
            <a:off x="1807187" y="5233287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" name="Down Arrow 20"/>
          <p:cNvSpPr>
            <a:spLocks noChangeAspect="1"/>
          </p:cNvSpPr>
          <p:nvPr/>
        </p:nvSpPr>
        <p:spPr>
          <a:xfrm rot="853722" flipH="1">
            <a:off x="3394585" y="5250397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3" name="Down Arrow 22"/>
          <p:cNvSpPr>
            <a:spLocks noChangeAspect="1"/>
          </p:cNvSpPr>
          <p:nvPr/>
        </p:nvSpPr>
        <p:spPr>
          <a:xfrm rot="1147968" flipH="1">
            <a:off x="3608192" y="4806397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5" name="Down Arrow 24"/>
          <p:cNvSpPr>
            <a:spLocks noChangeAspect="1"/>
          </p:cNvSpPr>
          <p:nvPr/>
        </p:nvSpPr>
        <p:spPr>
          <a:xfrm rot="1678973" flipH="1">
            <a:off x="3886797" y="438198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 rot="1397622" flipH="1">
            <a:off x="3361389" y="4359134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7" name="Down Arrow 26"/>
          <p:cNvSpPr>
            <a:spLocks noChangeAspect="1"/>
          </p:cNvSpPr>
          <p:nvPr/>
        </p:nvSpPr>
        <p:spPr>
          <a:xfrm rot="2659293" flipH="1">
            <a:off x="2854680" y="4359534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 rot="4092653" flipH="1">
            <a:off x="2298983" y="4364862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 rot="3482115">
            <a:off x="2088555" y="3539283"/>
            <a:ext cx="1858250" cy="283077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177842" y="3427359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1356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6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Motivating Questions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175656" y="1147433"/>
            <a:ext cx="8860586" cy="51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1950" dirty="0">
                <a:latin typeface="Helvetica"/>
                <a:cs typeface="Helvetica"/>
              </a:rPr>
              <a:t>Are </a:t>
            </a:r>
            <a:r>
              <a:rPr lang="en-US" sz="1950" dirty="0" smtClean="0">
                <a:latin typeface="Helvetica"/>
                <a:cs typeface="Helvetica"/>
              </a:rPr>
              <a:t>western North Pacific TCs </a:t>
            </a:r>
            <a:r>
              <a:rPr lang="en-US" sz="1950" dirty="0">
                <a:latin typeface="Helvetica"/>
                <a:cs typeface="Helvetica"/>
              </a:rPr>
              <a:t>responsible for significant cross-equatorial </a:t>
            </a:r>
            <a:r>
              <a:rPr lang="en-US" sz="1950" dirty="0" smtClean="0">
                <a:latin typeface="Helvetica"/>
                <a:cs typeface="Helvetica"/>
              </a:rPr>
              <a:t>transport </a:t>
            </a:r>
            <a:r>
              <a:rPr lang="en-US" sz="1950" dirty="0">
                <a:latin typeface="Helvetica"/>
                <a:cs typeface="Helvetica"/>
              </a:rPr>
              <a:t>of total </a:t>
            </a:r>
            <a:r>
              <a:rPr lang="en-US" sz="1950" dirty="0" smtClean="0">
                <a:latin typeface="Helvetica"/>
                <a:cs typeface="Helvetica"/>
              </a:rPr>
              <a:t>energy?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1950" dirty="0" smtClean="0">
                <a:latin typeface="Helvetica"/>
                <a:cs typeface="Helvetica"/>
              </a:rPr>
              <a:t>How do western North Pacific TCs transport total energy across the equator?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1950" dirty="0" smtClean="0">
                <a:latin typeface="Helvetica"/>
                <a:cs typeface="Helvetica"/>
              </a:rPr>
              <a:t>Does the large-scale environment compensate for cross-equatorial transport of total energy by western North Pacific TCs?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1950" dirty="0" smtClean="0">
                <a:latin typeface="Helvetica"/>
                <a:cs typeface="Helvetica"/>
              </a:rPr>
              <a:t>Do western North Pacific TCs constitute a significant fraction of aggregate cross-equatorial total energy transport during NH summer and fall?</a:t>
            </a:r>
            <a:endParaRPr lang="en-US" sz="1950" dirty="0">
              <a:latin typeface="Helvetica"/>
              <a:cs typeface="Helvetic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5656" y="5525580"/>
            <a:ext cx="8794555" cy="918677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600" dirty="0" smtClean="0">
                <a:latin typeface="Helvetica"/>
                <a:cs typeface="Helvetica"/>
              </a:rPr>
              <a:t>In the interest of brevity, this presentation will focus on addressing questions #1–3.</a:t>
            </a:r>
            <a:endParaRPr lang="en-US" sz="26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06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4667" y="3062112"/>
            <a:ext cx="8977662" cy="235538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7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Outline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2889" y="1287167"/>
            <a:ext cx="8642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Background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Review of lower-tropospheric TC structure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Review of upper-tropospheric TC structure</a:t>
            </a:r>
            <a:endParaRPr lang="en-US" sz="2000" dirty="0">
              <a:latin typeface="Helvetica"/>
              <a:cs typeface="Helvetica"/>
            </a:endParaRP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Results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Spatial structure of cross-equatorial total energy 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transport 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by TCs and their environment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Zonal integrals of cross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-equatorial total energy 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transport 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by TCs and their environment</a:t>
            </a: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Summary and 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384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90" dirty="0" smtClean="0">
                <a:solidFill>
                  <a:schemeClr val="bg1"/>
                </a:solidFill>
                <a:latin typeface="Helvetica"/>
                <a:cs typeface="Helvetica"/>
              </a:rPr>
              <a:t>Methodology: Quantifying Cross-Equatorial Total Energy Transport by TCs</a:t>
            </a:r>
            <a:endParaRPr lang="en-US" sz="189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293306"/>
            <a:ext cx="8503920" cy="5438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1900" dirty="0" smtClean="0">
                <a:latin typeface="Helvetica"/>
                <a:cs typeface="Helvetica"/>
              </a:rPr>
              <a:t>Three-dimensional composites centered on TC longitude are used </a:t>
            </a:r>
            <a:r>
              <a:rPr lang="en-US" sz="1900" dirty="0" smtClean="0">
                <a:latin typeface="Helvetica"/>
                <a:cs typeface="Helvetica"/>
              </a:rPr>
              <a:t>to evaluate </a:t>
            </a:r>
            <a:r>
              <a:rPr lang="en-US" sz="1900" dirty="0" smtClean="0">
                <a:latin typeface="Helvetica"/>
                <a:cs typeface="Helvetica"/>
              </a:rPr>
              <a:t>mean cross-equatorial total energy transport by TCs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1900" dirty="0" smtClean="0">
                <a:latin typeface="Helvetica"/>
                <a:cs typeface="Helvetica"/>
              </a:rPr>
              <a:t>Composites are constructed using NCEP CFSR (Saha et al. 2010) for Best-Track TCs (maximum 10-m wind speed ≥ </a:t>
            </a:r>
            <a:r>
              <a:rPr lang="en-US" sz="1900" dirty="0" smtClean="0">
                <a:latin typeface="Helvetica"/>
                <a:cs typeface="Helvetica"/>
                <a:sym typeface="Symbol" charset="0"/>
              </a:rPr>
              <a:t>34 kt; Chu et al. 2002) over the</a:t>
            </a:r>
            <a:r>
              <a:rPr lang="en-US" sz="1900" dirty="0" smtClean="0">
                <a:latin typeface="Helvetica"/>
                <a:cs typeface="Helvetica"/>
              </a:rPr>
              <a:t> western North Pacific at or equatorward of 20°N during 1979–2010 (N = 696 TCs)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1900" dirty="0" smtClean="0">
                <a:latin typeface="Helvetica"/>
                <a:cs typeface="Helvetica"/>
              </a:rPr>
              <a:t>Composites of anomalies are used to isolate role of TCs in meridional total energy transport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8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131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066800"/>
            <a:ext cx="852285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smtClean="0">
                <a:latin typeface="Helvetica"/>
                <a:cs typeface="Helvetica"/>
              </a:rPr>
              <a:t>Composite meridional total energy transport (Trenberth et al. 1997) used to assess role of TCs in cross-equatorial total energy transport:</a:t>
            </a:r>
            <a:endParaRPr lang="en-US" dirty="0">
              <a:latin typeface="Helvetic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900" b="1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Helvetica"/>
                <a:cs typeface="Helvetica"/>
              </a:rPr>
              <a:t>Term 1:</a:t>
            </a:r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Vertically integrated meridional total energy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Term 2: </a:t>
            </a:r>
            <a:r>
              <a:rPr lang="en-US" dirty="0" smtClean="0">
                <a:latin typeface="Helvetica"/>
                <a:cs typeface="Helvetica"/>
              </a:rPr>
              <a:t>Vertically integrated meridional kinetic energy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Term 3: </a:t>
            </a:r>
            <a:r>
              <a:rPr lang="en-US" dirty="0" smtClean="0">
                <a:latin typeface="Helvetica"/>
                <a:cs typeface="Helvetica"/>
              </a:rPr>
              <a:t>Vertically integrated meridional latent energy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  <a:latin typeface="Helvetica"/>
                <a:cs typeface="Helvetica"/>
              </a:rPr>
              <a:t>Term 4: </a:t>
            </a:r>
            <a:r>
              <a:rPr lang="en-US" dirty="0" smtClean="0">
                <a:latin typeface="Helvetica"/>
                <a:cs typeface="Helvetica"/>
              </a:rPr>
              <a:t>Vertically integrated meridional sensible heat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990099"/>
                </a:solidFill>
                <a:latin typeface="Helvetica"/>
                <a:cs typeface="Helvetica"/>
              </a:rPr>
              <a:t>Term 5: </a:t>
            </a:r>
            <a:r>
              <a:rPr lang="en-US" dirty="0" smtClean="0">
                <a:latin typeface="Helvetica"/>
                <a:cs typeface="Helvetica"/>
              </a:rPr>
              <a:t>Vertically integrated meridional potential energy transport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33649"/>
              </p:ext>
            </p:extLst>
          </p:nvPr>
        </p:nvGraphicFramePr>
        <p:xfrm>
          <a:off x="381000" y="2335213"/>
          <a:ext cx="8921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Document" r:id="rId5" imgW="5486400" imgH="279400" progId="Word.Document.12">
                  <p:embed/>
                </p:oleObj>
              </mc:Choice>
              <mc:Fallback>
                <p:oleObj name="Document" r:id="rId5" imgW="5486400" imgH="279400" progId="Word.Document.12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5213"/>
                        <a:ext cx="8921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90" dirty="0">
                <a:solidFill>
                  <a:schemeClr val="bg1"/>
                </a:solidFill>
                <a:latin typeface="Helvetica"/>
                <a:cs typeface="Helvetica"/>
              </a:rPr>
              <a:t>Methodology: Quantifying Cross-Equatorial Total Energy Transport by TCs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8489" y="2188616"/>
            <a:ext cx="2459129" cy="74897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5766" y="2188616"/>
            <a:ext cx="1707819" cy="748974"/>
          </a:xfrm>
          <a:prstGeom prst="rect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8588" y="2188616"/>
            <a:ext cx="1899190" cy="748974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7778" y="2188616"/>
            <a:ext cx="1525856" cy="748974"/>
          </a:xfrm>
          <a:prstGeom prst="rect">
            <a:avLst/>
          </a:prstGeom>
          <a:noFill/>
          <a:ln w="571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0099"/>
              </a:solidFill>
              <a:latin typeface="Helvetica"/>
              <a:cs typeface="Helvetic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177113"/>
              </p:ext>
            </p:extLst>
          </p:nvPr>
        </p:nvGraphicFramePr>
        <p:xfrm>
          <a:off x="4514850" y="385983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7" imgW="100440" imgH="155160" progId="">
                  <p:embed/>
                </p:oleObj>
              </mc:Choice>
              <mc:Fallback>
                <p:oleObj name="Equation" r:id="rId7" imgW="100440" imgH="155160" progId="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5983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16960"/>
              </p:ext>
            </p:extLst>
          </p:nvPr>
        </p:nvGraphicFramePr>
        <p:xfrm>
          <a:off x="4514850" y="385983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9" imgW="100440" imgH="155160" progId="">
                  <p:embed/>
                </p:oleObj>
              </mc:Choice>
              <mc:Fallback>
                <p:oleObj name="Equation" r:id="rId9" imgW="100440" imgH="155160" progId="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5983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82613"/>
              </p:ext>
            </p:extLst>
          </p:nvPr>
        </p:nvGraphicFramePr>
        <p:xfrm>
          <a:off x="4514850" y="385983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10" imgW="100440" imgH="155160" progId="">
                  <p:embed/>
                </p:oleObj>
              </mc:Choice>
              <mc:Fallback>
                <p:oleObj name="Equation" r:id="rId10" imgW="100440" imgH="155160" progId="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5983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9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580" y="2188616"/>
            <a:ext cx="705282" cy="748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863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(1)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985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(2)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459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(3)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6043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(4)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4530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Helvetica"/>
                <a:cs typeface="Helvetica"/>
              </a:rPr>
              <a:t>(5)</a:t>
            </a:r>
            <a:endParaRPr lang="en-US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2991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18" grpId="2" animBg="1"/>
      <p:bldP spid="18" grpId="3" animBg="1"/>
      <p:bldP spid="8" grpId="0"/>
      <p:bldP spid="20" grpId="0"/>
      <p:bldP spid="21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20" y="990600"/>
            <a:ext cx="5596928" cy="559692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888736" y="123444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 smtClean="0">
                <a:latin typeface="Helvetica"/>
                <a:cs typeface="Helvetica"/>
              </a:rPr>
              <a:t>Meridional total </a:t>
            </a:r>
            <a:r>
              <a:rPr lang="en-US" sz="1950" dirty="0">
                <a:latin typeface="Helvetica"/>
                <a:cs typeface="Helvetica"/>
              </a:rPr>
              <a:t>energy </a:t>
            </a:r>
            <a:r>
              <a:rPr lang="en-US" sz="1950" dirty="0" smtClean="0">
                <a:latin typeface="Helvetica"/>
                <a:cs typeface="Helvetica"/>
              </a:rPr>
              <a:t>transport anomalies due to </a:t>
            </a:r>
            <a:r>
              <a:rPr lang="en-US" sz="1950" dirty="0" smtClean="0">
                <a:latin typeface="Helvetica"/>
                <a:cs typeface="Helvetica"/>
              </a:rPr>
              <a:t>TCs result </a:t>
            </a:r>
            <a:r>
              <a:rPr lang="en-US" sz="1950" dirty="0" smtClean="0">
                <a:latin typeface="Helvetica"/>
                <a:cs typeface="Helvetica"/>
              </a:rPr>
              <a:t>from:</a:t>
            </a:r>
            <a:endParaRPr lang="en-US" sz="1950" dirty="0">
              <a:latin typeface="Helvetica"/>
              <a:cs typeface="Helvetica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459736" y="3191256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5196423" y="2642357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Nor</a:t>
            </a:r>
            <a:r>
              <a:rPr lang="en-US" sz="125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thward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5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196423" y="3771018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Sout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135120" y="1094308"/>
            <a:ext cx="5593818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;</a:t>
            </a:r>
          </a:p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>
                <a:solidFill>
                  <a:srgbClr val="000000"/>
                </a:solidFill>
                <a:latin typeface="Helvetica"/>
                <a:cs typeface="Helvetica"/>
              </a:rPr>
              <a:t>s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haded) and Streamlines for Vertically Integrated Wind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180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20" y="990600"/>
            <a:ext cx="5596928" cy="559692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</a:p>
        </p:txBody>
      </p:sp>
      <p:sp>
        <p:nvSpPr>
          <p:cNvPr id="18" name="Oval 17"/>
          <p:cNvSpPr/>
          <p:nvPr/>
        </p:nvSpPr>
        <p:spPr>
          <a:xfrm rot="1680000">
            <a:off x="1874988" y="2609748"/>
            <a:ext cx="1468567" cy="1992564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888736" y="123444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>
                <a:latin typeface="Helvetica"/>
                <a:cs typeface="Helvetica"/>
              </a:rPr>
              <a:t>Meridional total energy transport anomalies due to </a:t>
            </a:r>
            <a:r>
              <a:rPr lang="en-US" sz="1950" dirty="0" smtClean="0">
                <a:latin typeface="Helvetica"/>
                <a:cs typeface="Helvetica"/>
              </a:rPr>
              <a:t>TCs result </a:t>
            </a:r>
            <a:r>
              <a:rPr lang="en-US" sz="1950" dirty="0">
                <a:latin typeface="Helvetica"/>
                <a:cs typeface="Helvetica"/>
              </a:rPr>
              <a:t>from: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Cyclonic circulation of TC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2157984" y="3182112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8" name="Down Arrow 37"/>
          <p:cNvSpPr/>
          <p:nvPr/>
        </p:nvSpPr>
        <p:spPr>
          <a:xfrm flipV="1">
            <a:off x="2743200" y="3127248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459736" y="3191256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5196423" y="2642357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Nor</a:t>
            </a:r>
            <a:r>
              <a:rPr lang="en-US" sz="125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thward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5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196423" y="3771018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Sout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-135120" y="1094308"/>
            <a:ext cx="5593818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;</a:t>
            </a:r>
          </a:p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>
                <a:solidFill>
                  <a:srgbClr val="000000"/>
                </a:solidFill>
                <a:latin typeface="Helvetica"/>
                <a:cs typeface="Helvetica"/>
              </a:rPr>
              <a:t>s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haded) and Streamlines for Vertically Integrated Wind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054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888736" y="12377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>
                <a:latin typeface="Helvetica"/>
                <a:cs typeface="Helvetica"/>
              </a:rPr>
              <a:t>Meridional total energy transport anomalies due to </a:t>
            </a:r>
            <a:r>
              <a:rPr lang="en-US" sz="1950" dirty="0" smtClean="0">
                <a:latin typeface="Helvetica"/>
                <a:cs typeface="Helvetica"/>
              </a:rPr>
              <a:t>TCs result </a:t>
            </a:r>
            <a:r>
              <a:rPr lang="en-US" sz="1950" dirty="0">
                <a:latin typeface="Helvetica"/>
                <a:cs typeface="Helvetica"/>
              </a:rPr>
              <a:t>from: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Cyclonic circulation of TC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Upper</a:t>
            </a:r>
            <a:r>
              <a:rPr lang="en-US" sz="1950" dirty="0">
                <a:latin typeface="Helvetica"/>
                <a:cs typeface="Helvetica"/>
              </a:rPr>
              <a:t>-tropospheric </a:t>
            </a:r>
            <a:r>
              <a:rPr lang="en-US" sz="1950" dirty="0" smtClean="0">
                <a:latin typeface="Helvetica"/>
                <a:cs typeface="Helvetica"/>
              </a:rPr>
              <a:t>equatorward </a:t>
            </a:r>
            <a:r>
              <a:rPr lang="en-US" sz="1950" dirty="0">
                <a:latin typeface="Helvetica"/>
                <a:cs typeface="Helvetica"/>
              </a:rPr>
              <a:t>outflow </a:t>
            </a:r>
            <a:r>
              <a:rPr lang="en-US" sz="1950" dirty="0" smtClean="0">
                <a:latin typeface="Helvetica"/>
                <a:cs typeface="Helvetica"/>
              </a:rPr>
              <a:t>jet on southeastern flank of anticyclonic TC circulation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20" y="990600"/>
            <a:ext cx="5596928" cy="5596928"/>
          </a:xfrm>
          <a:prstGeom prst="rect">
            <a:avLst/>
          </a:prstGeom>
        </p:spPr>
      </p:pic>
      <p:sp>
        <p:nvSpPr>
          <p:cNvPr id="47" name="Down Arrow 46"/>
          <p:cNvSpPr/>
          <p:nvPr/>
        </p:nvSpPr>
        <p:spPr>
          <a:xfrm rot="927696">
            <a:off x="3364199" y="3718256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9" name="Down Arrow 48"/>
          <p:cNvSpPr/>
          <p:nvPr/>
        </p:nvSpPr>
        <p:spPr>
          <a:xfrm rot="1411515">
            <a:off x="3174006" y="4271935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0" name="Down Arrow 49"/>
          <p:cNvSpPr/>
          <p:nvPr/>
        </p:nvSpPr>
        <p:spPr>
          <a:xfrm rot="2664219">
            <a:off x="2831825" y="4749764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1" name="Down Arrow 50"/>
          <p:cNvSpPr/>
          <p:nvPr/>
        </p:nvSpPr>
        <p:spPr>
          <a:xfrm rot="4397494">
            <a:off x="2345344" y="4997742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196423" y="2642357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Nor</a:t>
            </a:r>
            <a:r>
              <a:rPr lang="en-US" sz="125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thward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5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196423" y="3771018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Sout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459736" y="3191256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7" name="Down Arrow 36"/>
          <p:cNvSpPr/>
          <p:nvPr/>
        </p:nvSpPr>
        <p:spPr>
          <a:xfrm>
            <a:off x="2157984" y="3182112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8" name="Down Arrow 37"/>
          <p:cNvSpPr/>
          <p:nvPr/>
        </p:nvSpPr>
        <p:spPr>
          <a:xfrm flipV="1">
            <a:off x="2743200" y="3127248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3" name="Oval 52"/>
          <p:cNvSpPr/>
          <p:nvPr/>
        </p:nvSpPr>
        <p:spPr>
          <a:xfrm rot="17850730">
            <a:off x="1833824" y="3669446"/>
            <a:ext cx="2642046" cy="194664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-135120" y="1094308"/>
            <a:ext cx="5593818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;</a:t>
            </a:r>
          </a:p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>
                <a:solidFill>
                  <a:srgbClr val="000000"/>
                </a:solidFill>
                <a:latin typeface="Helvetica"/>
                <a:cs typeface="Helvetica"/>
              </a:rPr>
              <a:t>s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haded) and Streamlines for Vertically Integrated Wind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339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Meridionally?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8" name="Bent Arrow 97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Bent Arrow 98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Bent Arrow 10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Bent Arrow 101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Bent Arrow 104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Bent Arrow 10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Bent Arrow 109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7" name="Bent Arrow 116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</a:t>
            </a:r>
            <a:r>
              <a:rPr lang="en-US" sz="1200" dirty="0" smtClean="0">
                <a:latin typeface="Helvetica"/>
                <a:cs typeface="Helvetica"/>
              </a:rPr>
              <a:t>   </a:t>
            </a:r>
            <a:r>
              <a:rPr lang="en-US" sz="1200" dirty="0" smtClean="0">
                <a:latin typeface="Helvetica"/>
                <a:cs typeface="Helvetica"/>
              </a:rPr>
              <a:t>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3" name="Right Arrow 42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36855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1" grpId="0" animBg="1"/>
      <p:bldP spid="102" grpId="0" animBg="1"/>
      <p:bldP spid="105" grpId="0" animBg="1"/>
      <p:bldP spid="109" grpId="0" animBg="1"/>
      <p:bldP spid="110" grpId="0" animBg="1"/>
      <p:bldP spid="117" grpId="0" animBg="1"/>
      <p:bldP spid="32" grpId="0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9" grpId="0"/>
      <p:bldP spid="60" grpId="0"/>
      <p:bldP spid="61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20" y="990600"/>
            <a:ext cx="5596928" cy="559692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891472" y="123444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>
                <a:latin typeface="Helvetica"/>
                <a:cs typeface="Helvetica"/>
              </a:rPr>
              <a:t>Meridional total energy transport anomalies due to </a:t>
            </a:r>
            <a:r>
              <a:rPr lang="en-US" sz="1950" dirty="0" smtClean="0">
                <a:latin typeface="Helvetica"/>
                <a:cs typeface="Helvetica"/>
              </a:rPr>
              <a:t>TCs result </a:t>
            </a:r>
            <a:r>
              <a:rPr lang="en-US" sz="1950" dirty="0">
                <a:latin typeface="Helvetica"/>
                <a:cs typeface="Helvetica"/>
              </a:rPr>
              <a:t>from: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Cyclonic circulation of TC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Upper</a:t>
            </a:r>
            <a:r>
              <a:rPr lang="en-US" sz="1950" dirty="0">
                <a:latin typeface="Helvetica"/>
                <a:cs typeface="Helvetica"/>
              </a:rPr>
              <a:t>-tropospheric </a:t>
            </a:r>
            <a:r>
              <a:rPr lang="en-US" sz="1950" dirty="0" smtClean="0">
                <a:latin typeface="Helvetica"/>
                <a:cs typeface="Helvetica"/>
              </a:rPr>
              <a:t>equatorward </a:t>
            </a:r>
            <a:r>
              <a:rPr lang="en-US" sz="1950" dirty="0">
                <a:latin typeface="Helvetica"/>
                <a:cs typeface="Helvetica"/>
              </a:rPr>
              <a:t>outflow </a:t>
            </a:r>
            <a:r>
              <a:rPr lang="en-US" sz="1950" dirty="0" smtClean="0">
                <a:latin typeface="Helvetica"/>
                <a:cs typeface="Helvetica"/>
              </a:rPr>
              <a:t>jet on southeastern flank of anticyclonic TC circulation</a:t>
            </a:r>
          </a:p>
          <a:p>
            <a:pPr marL="169863" indent="-169863" eaLnBrk="1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950" dirty="0">
                <a:latin typeface="Helvetica"/>
                <a:cs typeface="Helvetica"/>
              </a:rPr>
              <a:t>Equatorward outflow jet of TC is dominant source of anomalous cross-equatorial total energy transport</a:t>
            </a:r>
          </a:p>
          <a:p>
            <a:pPr marL="169863" indent="-169863" eaLnBrk="1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endParaRPr lang="en-US" sz="1950" dirty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7" name="Down Arrow 56"/>
          <p:cNvSpPr/>
          <p:nvPr/>
        </p:nvSpPr>
        <p:spPr>
          <a:xfrm rot="927696">
            <a:off x="3364199" y="3718256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8" name="Down Arrow 57"/>
          <p:cNvSpPr/>
          <p:nvPr/>
        </p:nvSpPr>
        <p:spPr>
          <a:xfrm rot="1411515">
            <a:off x="3174006" y="4271935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9" name="Down Arrow 58"/>
          <p:cNvSpPr/>
          <p:nvPr/>
        </p:nvSpPr>
        <p:spPr>
          <a:xfrm rot="2664219">
            <a:off x="2831825" y="4749764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60" name="Down Arrow 59"/>
          <p:cNvSpPr/>
          <p:nvPr/>
        </p:nvSpPr>
        <p:spPr>
          <a:xfrm rot="4397494">
            <a:off x="2345344" y="4997742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2568" y="4496259"/>
            <a:ext cx="3440379" cy="0"/>
          </a:xfrm>
          <a:prstGeom prst="line">
            <a:avLst/>
          </a:prstGeom>
          <a:ln w="762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5196423" y="2642357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Nor</a:t>
            </a:r>
            <a:r>
              <a:rPr lang="en-US" sz="125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thward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5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196423" y="3771018"/>
            <a:ext cx="1053660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Sout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hward</a:t>
            </a:r>
          </a:p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459736" y="3191256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43" name="Down Arrow 42"/>
          <p:cNvSpPr/>
          <p:nvPr/>
        </p:nvSpPr>
        <p:spPr>
          <a:xfrm>
            <a:off x="2157984" y="3182112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/>
          <p:nvPr/>
        </p:nvSpPr>
        <p:spPr>
          <a:xfrm flipV="1">
            <a:off x="2743200" y="3127248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62" name="Oval 61"/>
          <p:cNvSpPr/>
          <p:nvPr/>
        </p:nvSpPr>
        <p:spPr>
          <a:xfrm rot="17850730">
            <a:off x="1833824" y="3669446"/>
            <a:ext cx="2642046" cy="194664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86923" y="5856182"/>
            <a:ext cx="8405686" cy="64145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latin typeface="Helvetica"/>
                <a:cs typeface="Helvetica"/>
              </a:rPr>
              <a:t>Next, meridional total energy transport anomalies in environment outside of TC are examined using domain extending across all longitudes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-135120" y="1094308"/>
            <a:ext cx="5593818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155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;</a:t>
            </a:r>
          </a:p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550" dirty="0">
                <a:solidFill>
                  <a:srgbClr val="000000"/>
                </a:solidFill>
                <a:latin typeface="Helvetica"/>
                <a:cs typeface="Helvetica"/>
              </a:rPr>
              <a:t>s</a:t>
            </a:r>
            <a:r>
              <a:rPr lang="en-US" sz="1550" dirty="0" smtClean="0">
                <a:solidFill>
                  <a:srgbClr val="000000"/>
                </a:solidFill>
                <a:latin typeface="Helvetica"/>
                <a:cs typeface="Helvetica"/>
              </a:rPr>
              <a:t>haded) and Streamlines for Vertically Integrated Wind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237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824986"/>
            <a:ext cx="9436608" cy="9436608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4973573" y="4457343"/>
            <a:ext cx="1641973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Nor</a:t>
            </a:r>
            <a:r>
              <a:rPr lang="en-US" sz="125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thward </a:t>
            </a: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5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351355" y="4455623"/>
            <a:ext cx="1652353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Sout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hward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45859" y="4786294"/>
            <a:ext cx="8852282" cy="13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Equatorward outflow jet of TC is dominant source of anomalous cross-equatorial total energy transport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Broad region of weak northward total energy transport anomalies to southwest of TC countering southward transport by TC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2" name="Oval 21"/>
          <p:cNvSpPr/>
          <p:nvPr/>
        </p:nvSpPr>
        <p:spPr>
          <a:xfrm rot="16200000">
            <a:off x="3636221" y="1905434"/>
            <a:ext cx="687692" cy="169551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 rot="19088344">
            <a:off x="4776094" y="2427603"/>
            <a:ext cx="964104" cy="693651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 rot="16200000">
            <a:off x="4688034" y="2053194"/>
            <a:ext cx="640080" cy="640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11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Down Arrow 30"/>
          <p:cNvSpPr>
            <a:spLocks noChangeAspect="1"/>
          </p:cNvSpPr>
          <p:nvPr/>
        </p:nvSpPr>
        <p:spPr>
          <a:xfrm rot="927696">
            <a:off x="5309604" y="2425378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2" name="Down Arrow 31"/>
          <p:cNvSpPr>
            <a:spLocks noChangeAspect="1"/>
          </p:cNvSpPr>
          <p:nvPr/>
        </p:nvSpPr>
        <p:spPr>
          <a:xfrm rot="2140132">
            <a:off x="5201829" y="267209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6" name="Down Arrow 35"/>
          <p:cNvSpPr>
            <a:spLocks noChangeAspect="1"/>
          </p:cNvSpPr>
          <p:nvPr/>
        </p:nvSpPr>
        <p:spPr>
          <a:xfrm rot="3775266">
            <a:off x="5001706" y="2843209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7" name="Down Arrow 36"/>
          <p:cNvSpPr>
            <a:spLocks noChangeAspect="1"/>
          </p:cNvSpPr>
          <p:nvPr/>
        </p:nvSpPr>
        <p:spPr>
          <a:xfrm flipV="1">
            <a:off x="4497598" y="26587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8" name="Down Arrow 37"/>
          <p:cNvSpPr>
            <a:spLocks noChangeAspect="1"/>
          </p:cNvSpPr>
          <p:nvPr/>
        </p:nvSpPr>
        <p:spPr>
          <a:xfrm flipV="1">
            <a:off x="4107435" y="26968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9" name="Down Arrow 38"/>
          <p:cNvSpPr>
            <a:spLocks noChangeAspect="1"/>
          </p:cNvSpPr>
          <p:nvPr/>
        </p:nvSpPr>
        <p:spPr>
          <a:xfrm flipV="1">
            <a:off x="3715948" y="2635465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0" name="Down Arrow 39"/>
          <p:cNvSpPr>
            <a:spLocks noChangeAspect="1"/>
          </p:cNvSpPr>
          <p:nvPr/>
        </p:nvSpPr>
        <p:spPr>
          <a:xfrm flipV="1">
            <a:off x="3316691" y="25825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13456" y="1053778"/>
            <a:ext cx="8998141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; shaded)</a:t>
            </a:r>
          </a:p>
        </p:txBody>
      </p:sp>
    </p:spTree>
    <p:extLst>
      <p:ext uri="{BB962C8B-B14F-4D97-AF65-F5344CB8AC3E}">
        <p14:creationId xmlns:p14="http://schemas.microsoft.com/office/powerpoint/2010/main" val="3707017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1" grpId="1" animBg="1"/>
      <p:bldP spid="29" grpId="0" animBg="1"/>
      <p:bldP spid="29" grpId="1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824986"/>
            <a:ext cx="9436608" cy="9436608"/>
          </a:xfrm>
          <a:prstGeom prst="rect">
            <a:avLst/>
          </a:prstGeom>
        </p:spPr>
      </p:pic>
      <p:sp>
        <p:nvSpPr>
          <p:cNvPr id="29" name="Down Arrow 28"/>
          <p:cNvSpPr>
            <a:spLocks noChangeAspect="1"/>
          </p:cNvSpPr>
          <p:nvPr/>
        </p:nvSpPr>
        <p:spPr>
          <a:xfrm rot="927696">
            <a:off x="5309604" y="2425378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0" name="Down Arrow 29"/>
          <p:cNvSpPr>
            <a:spLocks noChangeAspect="1"/>
          </p:cNvSpPr>
          <p:nvPr/>
        </p:nvSpPr>
        <p:spPr>
          <a:xfrm rot="2140132">
            <a:off x="5201829" y="267209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7" name="Down Arrow 36"/>
          <p:cNvSpPr>
            <a:spLocks noChangeAspect="1"/>
          </p:cNvSpPr>
          <p:nvPr/>
        </p:nvSpPr>
        <p:spPr>
          <a:xfrm rot="3775266">
            <a:off x="5001706" y="2843209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8" name="Down Arrow 37"/>
          <p:cNvSpPr>
            <a:spLocks noChangeAspect="1"/>
          </p:cNvSpPr>
          <p:nvPr/>
        </p:nvSpPr>
        <p:spPr>
          <a:xfrm flipV="1">
            <a:off x="4497598" y="26587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9" name="Down Arrow 38"/>
          <p:cNvSpPr>
            <a:spLocks noChangeAspect="1"/>
          </p:cNvSpPr>
          <p:nvPr/>
        </p:nvSpPr>
        <p:spPr>
          <a:xfrm flipV="1">
            <a:off x="4107435" y="26968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0" name="Down Arrow 39"/>
          <p:cNvSpPr>
            <a:spLocks noChangeAspect="1"/>
          </p:cNvSpPr>
          <p:nvPr/>
        </p:nvSpPr>
        <p:spPr>
          <a:xfrm flipV="1">
            <a:off x="3715948" y="2635465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2" name="Down Arrow 41"/>
          <p:cNvSpPr>
            <a:spLocks noChangeAspect="1"/>
          </p:cNvSpPr>
          <p:nvPr/>
        </p:nvSpPr>
        <p:spPr>
          <a:xfrm flipV="1">
            <a:off x="3316691" y="25825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9" name="Process 8"/>
          <p:cNvSpPr/>
          <p:nvPr/>
        </p:nvSpPr>
        <p:spPr>
          <a:xfrm>
            <a:off x="4685889" y="1749235"/>
            <a:ext cx="850358" cy="1408176"/>
          </a:xfrm>
          <a:prstGeom prst="flowChartProcess">
            <a:avLst/>
          </a:prstGeom>
          <a:solidFill>
            <a:srgbClr val="FF0000">
              <a:alpha val="22000"/>
            </a:srgb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rocess 15"/>
          <p:cNvSpPr/>
          <p:nvPr/>
        </p:nvSpPr>
        <p:spPr>
          <a:xfrm>
            <a:off x="5614155" y="1749235"/>
            <a:ext cx="3324557" cy="1407908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ocess 17"/>
          <p:cNvSpPr/>
          <p:nvPr/>
        </p:nvSpPr>
        <p:spPr>
          <a:xfrm>
            <a:off x="1105046" y="1749235"/>
            <a:ext cx="3505411" cy="1407907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8" name="Process 27"/>
          <p:cNvSpPr/>
          <p:nvPr/>
        </p:nvSpPr>
        <p:spPr>
          <a:xfrm>
            <a:off x="1106424" y="1732664"/>
            <a:ext cx="7827287" cy="1427712"/>
          </a:xfrm>
          <a:prstGeom prst="flowChartProcess">
            <a:avLst/>
          </a:prstGeom>
          <a:solidFill>
            <a:srgbClr val="336600">
              <a:alpha val="22000"/>
            </a:srgbClr>
          </a:solidFill>
          <a:ln w="76200" cmpd="sng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11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13456" y="1053778"/>
            <a:ext cx="8998141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; shaded)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973573" y="4457343"/>
            <a:ext cx="1641973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Nor</a:t>
            </a:r>
            <a:r>
              <a:rPr lang="en-US" sz="125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thward </a:t>
            </a:r>
            <a:r>
              <a:rPr lang="en-US" sz="125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5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2351355" y="4455623"/>
            <a:ext cx="1652353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Sout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hward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transport</a:t>
            </a:r>
            <a:endParaRPr lang="en-US" sz="12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energy transport anomalies across equator by </a:t>
            </a:r>
            <a:r>
              <a:rPr lang="en-US" sz="2000" dirty="0" smtClean="0">
                <a:latin typeface="Helvetica"/>
                <a:cs typeface="Helvetica"/>
              </a:rPr>
              <a:t>TC and its environment, </a:t>
            </a:r>
            <a:r>
              <a:rPr lang="en-US" sz="2000" dirty="0">
                <a:latin typeface="Helvetica"/>
                <a:cs typeface="Helvetica"/>
              </a:rPr>
              <a:t>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/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/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/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6738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8" grpId="0" animBg="1"/>
      <p:bldP spid="18" grpId="1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824986"/>
            <a:ext cx="9436608" cy="9436608"/>
          </a:xfrm>
          <a:prstGeom prst="rect">
            <a:avLst/>
          </a:prstGeom>
        </p:spPr>
      </p:pic>
      <p:sp>
        <p:nvSpPr>
          <p:cNvPr id="27" name="Down Arrow 26"/>
          <p:cNvSpPr>
            <a:spLocks noChangeAspect="1"/>
          </p:cNvSpPr>
          <p:nvPr/>
        </p:nvSpPr>
        <p:spPr>
          <a:xfrm rot="927696">
            <a:off x="5309604" y="2425378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9" name="Down Arrow 28"/>
          <p:cNvSpPr>
            <a:spLocks noChangeAspect="1"/>
          </p:cNvSpPr>
          <p:nvPr/>
        </p:nvSpPr>
        <p:spPr>
          <a:xfrm rot="2140132">
            <a:off x="5201829" y="267209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0" name="Down Arrow 29"/>
          <p:cNvSpPr>
            <a:spLocks noChangeAspect="1"/>
          </p:cNvSpPr>
          <p:nvPr/>
        </p:nvSpPr>
        <p:spPr>
          <a:xfrm rot="3775266">
            <a:off x="5001706" y="2843209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1" name="Down Arrow 30"/>
          <p:cNvSpPr>
            <a:spLocks noChangeAspect="1"/>
          </p:cNvSpPr>
          <p:nvPr/>
        </p:nvSpPr>
        <p:spPr>
          <a:xfrm flipV="1">
            <a:off x="4497598" y="26587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2" name="Down Arrow 31"/>
          <p:cNvSpPr>
            <a:spLocks noChangeAspect="1"/>
          </p:cNvSpPr>
          <p:nvPr/>
        </p:nvSpPr>
        <p:spPr>
          <a:xfrm flipV="1">
            <a:off x="4107435" y="26968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>
            <a:spLocks noChangeAspect="1"/>
          </p:cNvSpPr>
          <p:nvPr/>
        </p:nvSpPr>
        <p:spPr>
          <a:xfrm flipV="1">
            <a:off x="3715948" y="2635465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>
            <a:spLocks noChangeAspect="1"/>
          </p:cNvSpPr>
          <p:nvPr/>
        </p:nvSpPr>
        <p:spPr>
          <a:xfrm flipV="1">
            <a:off x="3316691" y="25825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energy transport anomalies across equator by </a:t>
            </a:r>
            <a:r>
              <a:rPr lang="en-US" sz="2000" dirty="0" smtClean="0">
                <a:latin typeface="Helvetica"/>
                <a:cs typeface="Helvetica"/>
              </a:rPr>
              <a:t>TC and its environment, </a:t>
            </a:r>
            <a:r>
              <a:rPr lang="en-US" sz="2000" dirty="0">
                <a:latin typeface="Helvetica"/>
                <a:cs typeface="Helvetica"/>
              </a:rPr>
              <a:t>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>
                  <a:alpha val="30000"/>
                </a:srgbClr>
              </a:solidFill>
              <a:latin typeface="Helvetica"/>
              <a:cs typeface="Helvetica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43" name="Process 42"/>
          <p:cNvSpPr/>
          <p:nvPr/>
        </p:nvSpPr>
        <p:spPr>
          <a:xfrm>
            <a:off x="4685889" y="1749235"/>
            <a:ext cx="850358" cy="1408176"/>
          </a:xfrm>
          <a:prstGeom prst="flowChartProcess">
            <a:avLst/>
          </a:prstGeom>
          <a:solidFill>
            <a:srgbClr val="FF0000">
              <a:alpha val="22000"/>
            </a:srgb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11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513456" y="1053778"/>
            <a:ext cx="8998141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; shaded)</a:t>
            </a:r>
          </a:p>
        </p:txBody>
      </p:sp>
    </p:spTree>
    <p:extLst>
      <p:ext uri="{BB962C8B-B14F-4D97-AF65-F5344CB8AC3E}">
        <p14:creationId xmlns:p14="http://schemas.microsoft.com/office/powerpoint/2010/main" val="2759159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rsttctwpaceqintplo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557784"/>
            <a:ext cx="6170183" cy="6170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Quantifying Meridional Total Energy Transport by TCs in a Global Context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large-scale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89904" y="1847089"/>
            <a:ext cx="3047817" cy="45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Significant </a:t>
            </a:r>
            <a:r>
              <a:rPr lang="en-US" sz="2000" dirty="0">
                <a:latin typeface="Helvetica"/>
                <a:cs typeface="Helvetica"/>
              </a:rPr>
              <a:t>a</a:t>
            </a:r>
            <a:r>
              <a:rPr lang="en-US" sz="2000" dirty="0" smtClean="0">
                <a:latin typeface="Helvetica"/>
                <a:cs typeface="Helvetica"/>
              </a:rPr>
              <a:t>nomalous southward total energy transport at equator due to equatorward outflow jet of TC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975495" y="4414295"/>
            <a:ext cx="274320" cy="827569"/>
          </a:xfrm>
          <a:prstGeom prst="downArrow">
            <a:avLst>
              <a:gd name="adj1" fmla="val 42018"/>
              <a:gd name="adj2" fmla="val 50000"/>
            </a:avLst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229854" y="3282295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 rot="16200000">
            <a:off x="2088548" y="3359137"/>
            <a:ext cx="1229361" cy="2889686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6563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824986"/>
            <a:ext cx="9436608" cy="943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energy transport anomalies across equator by </a:t>
            </a:r>
            <a:r>
              <a:rPr lang="en-US" sz="2000" dirty="0" smtClean="0">
                <a:latin typeface="Helvetica"/>
                <a:cs typeface="Helvetica"/>
              </a:rPr>
              <a:t>TC and its environment, </a:t>
            </a:r>
            <a:r>
              <a:rPr lang="en-US" sz="2000" dirty="0">
                <a:latin typeface="Helvetica"/>
                <a:cs typeface="Helvetica"/>
              </a:rPr>
              <a:t>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>
                    <a:alpha val="30000"/>
                  </a:srgbClr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/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>
                  <a:alpha val="30000"/>
                </a:srgbClr>
              </a:solidFill>
              <a:latin typeface="Helvetica"/>
              <a:cs typeface="Helvetica"/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42" name="Process 41"/>
          <p:cNvSpPr/>
          <p:nvPr/>
        </p:nvSpPr>
        <p:spPr>
          <a:xfrm>
            <a:off x="5614155" y="1749235"/>
            <a:ext cx="3324557" cy="1407908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13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 rot="927696">
            <a:off x="5309604" y="2425378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 rot="2140132">
            <a:off x="5201829" y="267209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9" name="Down Arrow 28"/>
          <p:cNvSpPr>
            <a:spLocks noChangeAspect="1"/>
          </p:cNvSpPr>
          <p:nvPr/>
        </p:nvSpPr>
        <p:spPr>
          <a:xfrm rot="3775266">
            <a:off x="5001706" y="2843209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0" name="Down Arrow 39"/>
          <p:cNvSpPr>
            <a:spLocks noChangeAspect="1"/>
          </p:cNvSpPr>
          <p:nvPr/>
        </p:nvSpPr>
        <p:spPr>
          <a:xfrm flipV="1">
            <a:off x="4497598" y="26587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>
            <a:spLocks noChangeAspect="1"/>
          </p:cNvSpPr>
          <p:nvPr/>
        </p:nvSpPr>
        <p:spPr>
          <a:xfrm flipV="1">
            <a:off x="4107435" y="26968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>
            <a:spLocks noChangeAspect="1"/>
          </p:cNvSpPr>
          <p:nvPr/>
        </p:nvSpPr>
        <p:spPr>
          <a:xfrm flipV="1">
            <a:off x="3715948" y="2635465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6" name="Down Arrow 45"/>
          <p:cNvSpPr>
            <a:spLocks noChangeAspect="1"/>
          </p:cNvSpPr>
          <p:nvPr/>
        </p:nvSpPr>
        <p:spPr>
          <a:xfrm flipV="1">
            <a:off x="3316691" y="25825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3" name="Process 42"/>
          <p:cNvSpPr/>
          <p:nvPr/>
        </p:nvSpPr>
        <p:spPr>
          <a:xfrm>
            <a:off x="1105046" y="1749235"/>
            <a:ext cx="3505411" cy="1407907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13456" y="1053778"/>
            <a:ext cx="8998141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; shaded)</a:t>
            </a:r>
          </a:p>
        </p:txBody>
      </p:sp>
    </p:spTree>
    <p:extLst>
      <p:ext uri="{BB962C8B-B14F-4D97-AF65-F5344CB8AC3E}">
        <p14:creationId xmlns:p14="http://schemas.microsoft.com/office/powerpoint/2010/main" val="2648315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rsttctwpaceqint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557784"/>
            <a:ext cx="6170183" cy="6170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Quantifying Meridional </a:t>
            </a:r>
            <a:r>
              <a:rPr lang="en-US" sz="2100" dirty="0" smtClean="0">
                <a:solidFill>
                  <a:schemeClr val="bg1"/>
                </a:solidFill>
                <a:latin typeface="Helvetica"/>
                <a:cs typeface="Helvetica"/>
              </a:rPr>
              <a:t>Total Energy Transport </a:t>
            </a: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by TCs </a:t>
            </a:r>
            <a:r>
              <a:rPr lang="en-US" sz="2100" dirty="0" smtClean="0">
                <a:solidFill>
                  <a:schemeClr val="bg1"/>
                </a:solidFill>
                <a:latin typeface="Helvetica"/>
                <a:cs typeface="Helvetica"/>
              </a:rPr>
              <a:t>in a Global Context</a:t>
            </a:r>
            <a:endParaRPr lang="en-US" sz="21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large-scale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89904" y="1847088"/>
            <a:ext cx="3047817" cy="51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Meridional total energy transport anomalies </a:t>
            </a:r>
            <a:r>
              <a:rPr lang="en-US" sz="2000" dirty="0" smtClean="0">
                <a:latin typeface="Helvetica"/>
                <a:cs typeface="Helvetica"/>
              </a:rPr>
              <a:t>outside of </a:t>
            </a:r>
            <a:r>
              <a:rPr lang="en-US" sz="2000" dirty="0" smtClean="0">
                <a:latin typeface="Helvetica"/>
                <a:cs typeface="Helvetica"/>
              </a:rPr>
              <a:t>TC nearly balance meridional total energy transport anomalies by TC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8" name="Up-Down Arrow 17"/>
          <p:cNvSpPr/>
          <p:nvPr/>
        </p:nvSpPr>
        <p:spPr>
          <a:xfrm rot="5400000">
            <a:off x="3177902" y="3148113"/>
            <a:ext cx="219466" cy="3237152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0" name="Up-Down Arrow 19"/>
          <p:cNvSpPr/>
          <p:nvPr/>
        </p:nvSpPr>
        <p:spPr>
          <a:xfrm rot="5400000">
            <a:off x="3313124" y="688494"/>
            <a:ext cx="219472" cy="2423262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229854" y="3282295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7" name="Up-Down Arrow 16"/>
          <p:cNvSpPr/>
          <p:nvPr/>
        </p:nvSpPr>
        <p:spPr>
          <a:xfrm rot="5400000">
            <a:off x="3301436" y="1914727"/>
            <a:ext cx="219464" cy="2990085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14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2164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824986"/>
            <a:ext cx="9436608" cy="9436608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</a:t>
            </a:r>
            <a:r>
              <a:rPr lang="en-US" sz="2000" dirty="0" smtClean="0">
                <a:latin typeface="Helvetica"/>
                <a:cs typeface="Helvetica"/>
              </a:rPr>
              <a:t>energy transport anomalies across equator </a:t>
            </a:r>
            <a:r>
              <a:rPr lang="en-US" sz="2000" dirty="0">
                <a:latin typeface="Helvetica"/>
                <a:cs typeface="Helvetica"/>
              </a:rPr>
              <a:t>by </a:t>
            </a:r>
            <a:r>
              <a:rPr lang="en-US" sz="2000" dirty="0" smtClean="0">
                <a:latin typeface="Helvetica"/>
                <a:cs typeface="Helvetica"/>
              </a:rPr>
              <a:t>TC and its environment, </a:t>
            </a:r>
            <a:r>
              <a:rPr lang="en-US" sz="2000" dirty="0">
                <a:latin typeface="Helvetica"/>
                <a:cs typeface="Helvetica"/>
              </a:rPr>
              <a:t>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>
                    <a:alpha val="30000"/>
                  </a:srgbClr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/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/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/>
              </a:solidFill>
              <a:latin typeface="Helvetica"/>
              <a:cs typeface="Helvetica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15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 rot="927696">
            <a:off x="5309604" y="2425378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8" name="Down Arrow 37"/>
          <p:cNvSpPr>
            <a:spLocks noChangeAspect="1"/>
          </p:cNvSpPr>
          <p:nvPr/>
        </p:nvSpPr>
        <p:spPr>
          <a:xfrm rot="2140132">
            <a:off x="5201829" y="267209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9" name="Down Arrow 38"/>
          <p:cNvSpPr>
            <a:spLocks noChangeAspect="1"/>
          </p:cNvSpPr>
          <p:nvPr/>
        </p:nvSpPr>
        <p:spPr>
          <a:xfrm rot="3775266">
            <a:off x="5001706" y="2843209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0" name="Down Arrow 39"/>
          <p:cNvSpPr>
            <a:spLocks noChangeAspect="1"/>
          </p:cNvSpPr>
          <p:nvPr/>
        </p:nvSpPr>
        <p:spPr>
          <a:xfrm flipV="1">
            <a:off x="4497598" y="26587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3" name="Down Arrow 42"/>
          <p:cNvSpPr>
            <a:spLocks noChangeAspect="1"/>
          </p:cNvSpPr>
          <p:nvPr/>
        </p:nvSpPr>
        <p:spPr>
          <a:xfrm flipV="1">
            <a:off x="4107435" y="26968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>
            <a:spLocks noChangeAspect="1"/>
          </p:cNvSpPr>
          <p:nvPr/>
        </p:nvSpPr>
        <p:spPr>
          <a:xfrm flipV="1">
            <a:off x="3715948" y="2635465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>
            <a:spLocks noChangeAspect="1"/>
          </p:cNvSpPr>
          <p:nvPr/>
        </p:nvSpPr>
        <p:spPr>
          <a:xfrm flipV="1">
            <a:off x="3316691" y="25825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2" name="Process 41"/>
          <p:cNvSpPr/>
          <p:nvPr/>
        </p:nvSpPr>
        <p:spPr>
          <a:xfrm>
            <a:off x="1106424" y="1732664"/>
            <a:ext cx="7827287" cy="1427712"/>
          </a:xfrm>
          <a:prstGeom prst="flowChartProcess">
            <a:avLst/>
          </a:prstGeom>
          <a:solidFill>
            <a:srgbClr val="336600">
              <a:alpha val="22000"/>
            </a:srgbClr>
          </a:solidFill>
          <a:ln w="76200" cmpd="sng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513456" y="1053778"/>
            <a:ext cx="8998141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; shaded)</a:t>
            </a:r>
          </a:p>
        </p:txBody>
      </p:sp>
    </p:spTree>
    <p:extLst>
      <p:ext uri="{BB962C8B-B14F-4D97-AF65-F5344CB8AC3E}">
        <p14:creationId xmlns:p14="http://schemas.microsoft.com/office/powerpoint/2010/main" val="311501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Quantifying Meridional Total Energy Transport by TCs in a Global Context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large-scale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87254" y="1368205"/>
            <a:ext cx="2938674" cy="35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Zonal integration over all longitudes yields significant southward transport </a:t>
            </a:r>
            <a:r>
              <a:rPr lang="en-US" sz="2000" dirty="0">
                <a:latin typeface="Helvetica"/>
                <a:cs typeface="Helvetica"/>
              </a:rPr>
              <a:t>anomalies of −0.5 </a:t>
            </a:r>
            <a:r>
              <a:rPr lang="en-US" sz="2000" dirty="0" smtClean="0">
                <a:latin typeface="Helvetica"/>
                <a:cs typeface="Helvetica"/>
              </a:rPr>
              <a:t>PW near </a:t>
            </a:r>
            <a:r>
              <a:rPr lang="en-US" sz="2000" dirty="0" smtClean="0">
                <a:latin typeface="Helvetica"/>
                <a:cs typeface="Helvetica"/>
              </a:rPr>
              <a:t>equator, </a:t>
            </a:r>
            <a:r>
              <a:rPr lang="en-US" sz="2000" dirty="0" smtClean="0">
                <a:latin typeface="Helvetica"/>
                <a:cs typeface="Helvetica"/>
              </a:rPr>
              <a:t>suggesting transport by TCs is dominant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−0.5 PW southward energy transport anomalies by TC is large relative to −</a:t>
            </a:r>
            <a:r>
              <a:rPr lang="en-US" sz="2000" dirty="0" smtClean="0">
                <a:latin typeface="Helvetica"/>
                <a:cs typeface="Helvetica"/>
              </a:rPr>
              <a:t>1 </a:t>
            </a:r>
            <a:r>
              <a:rPr lang="en-US" sz="2000" dirty="0" smtClean="0">
                <a:latin typeface="Helvetica"/>
                <a:cs typeface="Helvetica"/>
              </a:rPr>
              <a:t>to −</a:t>
            </a:r>
            <a:r>
              <a:rPr lang="en-US" sz="2000" dirty="0" smtClean="0">
                <a:latin typeface="Helvetica"/>
                <a:cs typeface="Helvetica"/>
              </a:rPr>
              <a:t>2 </a:t>
            </a:r>
            <a:r>
              <a:rPr lang="en-US" sz="2000" dirty="0" smtClean="0">
                <a:latin typeface="Helvetica"/>
                <a:cs typeface="Helvetica"/>
              </a:rPr>
              <a:t>PW climatological southward energy transport near equator during NH summer and fall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pic>
        <p:nvPicPr>
          <p:cNvPr id="34" name="firsttctwpaceqint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557784"/>
            <a:ext cx="6170183" cy="6170183"/>
          </a:xfrm>
          <a:prstGeom prst="rect">
            <a:avLst/>
          </a:prstGeom>
        </p:spPr>
      </p:pic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229854" y="3282295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0" name="Up-Down Arrow 19"/>
          <p:cNvSpPr>
            <a:spLocks/>
          </p:cNvSpPr>
          <p:nvPr/>
        </p:nvSpPr>
        <p:spPr>
          <a:xfrm rot="5400000">
            <a:off x="3229356" y="4238935"/>
            <a:ext cx="91427" cy="170390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Up-Down Arrow 20"/>
          <p:cNvSpPr>
            <a:spLocks/>
          </p:cNvSpPr>
          <p:nvPr/>
        </p:nvSpPr>
        <p:spPr>
          <a:xfrm rot="5400000">
            <a:off x="3234929" y="4519535"/>
            <a:ext cx="91427" cy="152100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Up-Down Arrow 21"/>
          <p:cNvSpPr>
            <a:spLocks/>
          </p:cNvSpPr>
          <p:nvPr/>
        </p:nvSpPr>
        <p:spPr>
          <a:xfrm rot="5400000">
            <a:off x="3282635" y="5067288"/>
            <a:ext cx="91440" cy="118871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3" name="Up-Down Arrow 22"/>
          <p:cNvSpPr>
            <a:spLocks/>
          </p:cNvSpPr>
          <p:nvPr/>
        </p:nvSpPr>
        <p:spPr>
          <a:xfrm rot="5400000">
            <a:off x="3265400" y="4814791"/>
            <a:ext cx="91426" cy="124665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2566966" y="4394839"/>
            <a:ext cx="1351321" cy="756313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16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2753" y="5682664"/>
            <a:ext cx="9040687" cy="78022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How does the zonal mean meridional circulation change in response to TC occurrence?</a:t>
            </a:r>
            <a:endParaRPr lang="en-US" sz="2000" b="1" dirty="0">
              <a:solidFill>
                <a:srgbClr val="3366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0465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824986"/>
            <a:ext cx="9436608" cy="9436608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2753" y="4754771"/>
            <a:ext cx="9040687" cy="110748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Quantify </a:t>
            </a:r>
            <a:r>
              <a:rPr lang="en-US" sz="2000" dirty="0" smtClean="0">
                <a:latin typeface="Helvetica"/>
                <a:cs typeface="Helvetica"/>
              </a:rPr>
              <a:t>TC impacts on zonal mean meridional circulation by computing </a:t>
            </a:r>
            <a:r>
              <a:rPr lang="en-US" sz="2000" b="1" dirty="0" smtClean="0">
                <a:latin typeface="Helvetica"/>
                <a:cs typeface="Helvetica"/>
              </a:rPr>
              <a:t>total and anomalous </a:t>
            </a:r>
            <a:r>
              <a:rPr lang="en-US" sz="2000" b="1" dirty="0" smtClean="0">
                <a:latin typeface="Helvetica"/>
                <a:cs typeface="Helvetica"/>
              </a:rPr>
              <a:t>zonal mean meridional streamfunction </a:t>
            </a:r>
            <a:r>
              <a:rPr lang="en-US" sz="2000" dirty="0" smtClean="0">
                <a:latin typeface="Helvetica"/>
                <a:cs typeface="Helvetica"/>
              </a:rPr>
              <a:t>averaged over all longitudes </a:t>
            </a:r>
            <a:r>
              <a:rPr lang="en-US" sz="2000" b="1" dirty="0" smtClean="0">
                <a:solidFill>
                  <a:srgbClr val="006600"/>
                </a:solidFill>
                <a:latin typeface="Helvetica"/>
                <a:cs typeface="Helvetica"/>
              </a:rPr>
              <a:t>(green box)</a:t>
            </a:r>
            <a:endParaRPr lang="en-US" sz="2000" b="1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931772" y="2182853"/>
            <a:ext cx="161303" cy="365760"/>
            <a:chOff x="-2392092" y="392545"/>
            <a:chExt cx="519546" cy="1178118"/>
          </a:xfrm>
          <a:solidFill>
            <a:srgbClr val="33FF00"/>
          </a:solidFill>
          <a:effectLst/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-2392092" y="715819"/>
              <a:ext cx="519546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17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 rot="927696">
            <a:off x="5309604" y="2425378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8" name="Down Arrow 37"/>
          <p:cNvSpPr>
            <a:spLocks noChangeAspect="1"/>
          </p:cNvSpPr>
          <p:nvPr/>
        </p:nvSpPr>
        <p:spPr>
          <a:xfrm rot="2140132">
            <a:off x="5201829" y="267209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39" name="Down Arrow 38"/>
          <p:cNvSpPr>
            <a:spLocks noChangeAspect="1"/>
          </p:cNvSpPr>
          <p:nvPr/>
        </p:nvSpPr>
        <p:spPr>
          <a:xfrm rot="3775266">
            <a:off x="5001706" y="2843209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0" name="Down Arrow 39"/>
          <p:cNvSpPr>
            <a:spLocks noChangeAspect="1"/>
          </p:cNvSpPr>
          <p:nvPr/>
        </p:nvSpPr>
        <p:spPr>
          <a:xfrm flipV="1">
            <a:off x="4497598" y="26587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3" name="Down Arrow 42"/>
          <p:cNvSpPr>
            <a:spLocks noChangeAspect="1"/>
          </p:cNvSpPr>
          <p:nvPr/>
        </p:nvSpPr>
        <p:spPr>
          <a:xfrm flipV="1">
            <a:off x="4107435" y="26968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>
            <a:spLocks noChangeAspect="1"/>
          </p:cNvSpPr>
          <p:nvPr/>
        </p:nvSpPr>
        <p:spPr>
          <a:xfrm flipV="1">
            <a:off x="3715948" y="2635465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>
            <a:spLocks noChangeAspect="1"/>
          </p:cNvSpPr>
          <p:nvPr/>
        </p:nvSpPr>
        <p:spPr>
          <a:xfrm flipV="1">
            <a:off x="3316691" y="2582573"/>
            <a:ext cx="119231" cy="22860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2" name="Process 41"/>
          <p:cNvSpPr/>
          <p:nvPr/>
        </p:nvSpPr>
        <p:spPr>
          <a:xfrm>
            <a:off x="1106424" y="1732664"/>
            <a:ext cx="7827287" cy="1427712"/>
          </a:xfrm>
          <a:prstGeom prst="flowChartProcess">
            <a:avLst/>
          </a:prstGeom>
          <a:solidFill>
            <a:srgbClr val="336600">
              <a:alpha val="22000"/>
            </a:srgbClr>
          </a:solidFill>
          <a:ln w="76200" cmpd="sng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513456" y="1053778"/>
            <a:ext cx="8998141" cy="52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Meridional Total Energy Transport Anomalies (10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W m</a:t>
            </a:r>
            <a:r>
              <a:rPr lang="en-US" sz="220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; shaded)</a:t>
            </a:r>
          </a:p>
        </p:txBody>
      </p:sp>
    </p:spTree>
    <p:extLst>
      <p:ext uri="{BB962C8B-B14F-4D97-AF65-F5344CB8AC3E}">
        <p14:creationId xmlns:p14="http://schemas.microsoft.com/office/powerpoint/2010/main" val="3034382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Meridionally?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8" name="Bent Arrow 97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Bent Arrow 98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Bent Arrow 10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Bent Arrow 101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Bent Arrow 104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Bent Arrow 10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Bent Arrow 109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7" name="Bent Arrow 116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</a:t>
            </a:r>
            <a:r>
              <a:rPr lang="en-US" sz="1200" dirty="0" smtClean="0">
                <a:latin typeface="Helvetica"/>
                <a:cs typeface="Helvetica"/>
              </a:rPr>
              <a:t>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Tropical Cyclone (TC)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3" name="Right Arrow 42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Three potential mechanisms whereby TCs can transport total energy meridionally: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midlatitudes (e.g., </a:t>
            </a:r>
            <a:r>
              <a:rPr lang="en-US" sz="1510" dirty="0" err="1" smtClean="0">
                <a:latin typeface="Helvetica"/>
                <a:cs typeface="Helvetica"/>
              </a:rPr>
              <a:t>Cordeira</a:t>
            </a:r>
            <a:r>
              <a:rPr lang="en-US" sz="1510" dirty="0" smtClean="0">
                <a:latin typeface="Helvetica"/>
                <a:cs typeface="Helvetica"/>
              </a:rPr>
              <a:t> 2011)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5007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0399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5400000">
            <a:off x="1881095" y="5274547"/>
            <a:ext cx="2813941" cy="506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26829" y="1334352"/>
            <a:ext cx="2813941" cy="506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Helvetica"/>
                <a:cs typeface="Helvetica"/>
              </a:rPr>
              <a:t>Enhanced Zonal Mean Meridional Circulation</a:t>
            </a:r>
            <a:endParaRPr lang="en-US" sz="27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613603" y="4612886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18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Down Arrow 30"/>
          <p:cNvSpPr/>
          <p:nvPr/>
        </p:nvSpPr>
        <p:spPr>
          <a:xfrm rot="10604256">
            <a:off x="3864952" y="2606914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409440" y="110733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Broader, enhanced zonal mean meridional circulation in deep tropics during TC occurrence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Zonal mean meridional circulation </a:t>
            </a:r>
            <a:r>
              <a:rPr lang="en-US" sz="1950" dirty="0" smtClean="0">
                <a:latin typeface="Helvetica"/>
                <a:cs typeface="Helvetica"/>
              </a:rPr>
              <a:t>anomalies due to TC and its upper-tropospheric equatorward </a:t>
            </a:r>
            <a:r>
              <a:rPr lang="en-US" sz="1950" dirty="0" smtClean="0">
                <a:latin typeface="Helvetica"/>
                <a:cs typeface="Helvetica"/>
              </a:rPr>
              <a:t>outflow </a:t>
            </a:r>
            <a:r>
              <a:rPr lang="en-US" sz="1950" dirty="0" smtClean="0">
                <a:latin typeface="Helvetica"/>
                <a:cs typeface="Helvetica"/>
              </a:rPr>
              <a:t>jet</a:t>
            </a:r>
            <a:endParaRPr lang="en-US" sz="1950" dirty="0" smtClean="0">
              <a:latin typeface="Helvetica"/>
              <a:cs typeface="Helvetica"/>
            </a:endParaRPr>
          </a:p>
        </p:txBody>
      </p:sp>
      <p:sp>
        <p:nvSpPr>
          <p:cNvPr id="30" name="Down Arrow 29"/>
          <p:cNvSpPr/>
          <p:nvPr/>
        </p:nvSpPr>
        <p:spPr>
          <a:xfrm rot="10604256">
            <a:off x="3966258" y="3718870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94605" y="664205"/>
            <a:ext cx="4244321" cy="6220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15632" y="3931142"/>
            <a:ext cx="644900" cy="4563154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680170" y="6241050"/>
            <a:ext cx="1117668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Clockwise</a:t>
            </a:r>
            <a:endParaRPr lang="en-US" sz="16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-70560" y="6241050"/>
            <a:ext cx="1792224" cy="35380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Counterclockwise</a:t>
            </a:r>
            <a:endParaRPr lang="en-US" sz="160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813819" y="5897538"/>
            <a:ext cx="1481564" cy="4140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kg s</a:t>
            </a:r>
            <a:r>
              <a:rPr lang="en-US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endParaRPr lang="en-US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1016570"/>
            <a:ext cx="6480000" cy="47143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algn="ctr" fontAlgn="auto">
              <a:buFont typeface="Arial" pitchFamily="34" charset="0"/>
              <a:buNone/>
              <a:defRPr/>
            </a:pPr>
            <a:r>
              <a:rPr lang="en-US" sz="1930" dirty="0" smtClean="0">
                <a:solidFill>
                  <a:srgbClr val="000000"/>
                </a:solidFill>
                <a:latin typeface="Helvetica"/>
                <a:cs typeface="Helvetica"/>
              </a:rPr>
              <a:t>Total (black contours; 10</a:t>
            </a:r>
            <a:r>
              <a:rPr lang="en-US" sz="193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sz="1930" dirty="0" smtClean="0">
                <a:solidFill>
                  <a:srgbClr val="000000"/>
                </a:solidFill>
                <a:latin typeface="Helvetica"/>
                <a:cs typeface="Helvetica"/>
              </a:rPr>
              <a:t> kg s</a:t>
            </a:r>
            <a:r>
              <a:rPr lang="en-US" sz="1930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1930" dirty="0" smtClean="0">
                <a:solidFill>
                  <a:srgbClr val="000000"/>
                </a:solidFill>
                <a:latin typeface="Helvetica"/>
                <a:cs typeface="Helvetica"/>
              </a:rPr>
              <a:t>) and Anomalous (shaded; </a:t>
            </a:r>
            <a:r>
              <a:rPr lang="en-US" sz="1930" dirty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r>
              <a:rPr lang="en-US" sz="1930" baseline="30000" dirty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r>
              <a:rPr lang="en-US" sz="1930" dirty="0">
                <a:solidFill>
                  <a:srgbClr val="000000"/>
                </a:solidFill>
                <a:latin typeface="Helvetica"/>
                <a:cs typeface="Helvetica"/>
              </a:rPr>
              <a:t> kg s</a:t>
            </a:r>
            <a:r>
              <a:rPr lang="en-US" sz="1930" baseline="30000" dirty="0">
                <a:solidFill>
                  <a:srgbClr val="000000"/>
                </a:solidFill>
                <a:latin typeface="Helvetica"/>
                <a:cs typeface="Helvetica"/>
              </a:rPr>
              <a:t>-1</a:t>
            </a:r>
            <a:r>
              <a:rPr lang="en-US" sz="193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  <a:r>
              <a:rPr lang="en-US" sz="1930" dirty="0" smtClean="0">
                <a:solidFill>
                  <a:srgbClr val="000000"/>
                </a:solidFill>
                <a:latin typeface="Helvetica"/>
                <a:cs typeface="Helvetica"/>
              </a:rPr>
              <a:t> Zonal Mean Meridional </a:t>
            </a:r>
            <a:r>
              <a:rPr lang="en-US" sz="1930" dirty="0" smtClean="0">
                <a:solidFill>
                  <a:srgbClr val="000000"/>
                </a:solidFill>
                <a:latin typeface="Helvetica"/>
                <a:cs typeface="Helvetica"/>
              </a:rPr>
              <a:t>Streamfunction</a:t>
            </a:r>
            <a:endParaRPr lang="en-US" sz="1930" dirty="0" smtClean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42" name="Down Arrow 41"/>
          <p:cNvSpPr>
            <a:spLocks/>
          </p:cNvSpPr>
          <p:nvPr/>
        </p:nvSpPr>
        <p:spPr>
          <a:xfrm rot="10800000">
            <a:off x="4306557" y="3539865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>
            <a:spLocks/>
          </p:cNvSpPr>
          <p:nvPr/>
        </p:nvSpPr>
        <p:spPr>
          <a:xfrm rot="5400000">
            <a:off x="2961794" y="2265814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6" name="Down Arrow 45"/>
          <p:cNvSpPr>
            <a:spLocks/>
          </p:cNvSpPr>
          <p:nvPr/>
        </p:nvSpPr>
        <p:spPr>
          <a:xfrm>
            <a:off x="1715396" y="3539865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7" name="Down Arrow 46"/>
          <p:cNvSpPr>
            <a:spLocks/>
          </p:cNvSpPr>
          <p:nvPr/>
        </p:nvSpPr>
        <p:spPr>
          <a:xfrm rot="16200000">
            <a:off x="2961794" y="4928513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8" name="Down Arrow 47"/>
          <p:cNvSpPr>
            <a:spLocks/>
          </p:cNvSpPr>
          <p:nvPr/>
        </p:nvSpPr>
        <p:spPr>
          <a:xfrm rot="16200000">
            <a:off x="5079631" y="2265814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9" name="Down Arrow 48"/>
          <p:cNvSpPr>
            <a:spLocks/>
          </p:cNvSpPr>
          <p:nvPr/>
        </p:nvSpPr>
        <p:spPr>
          <a:xfrm rot="5400000">
            <a:off x="5079631" y="4864905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0" name="Down Arrow 49"/>
          <p:cNvSpPr>
            <a:spLocks/>
          </p:cNvSpPr>
          <p:nvPr/>
        </p:nvSpPr>
        <p:spPr>
          <a:xfrm>
            <a:off x="5643511" y="3539865"/>
            <a:ext cx="320040" cy="82296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1" name="Oval 50"/>
          <p:cNvSpPr/>
          <p:nvPr/>
        </p:nvSpPr>
        <p:spPr>
          <a:xfrm rot="16200000">
            <a:off x="1745675" y="2346357"/>
            <a:ext cx="3691309" cy="2730266"/>
          </a:xfrm>
          <a:prstGeom prst="ellipse">
            <a:avLst/>
          </a:prstGeom>
          <a:noFill/>
          <a:ln w="76200" cmpd="sng">
            <a:solidFill>
              <a:srgbClr val="33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6847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4666" y="5495834"/>
            <a:ext cx="5432777" cy="790222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Outline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19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2889" y="1287167"/>
            <a:ext cx="8642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Background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Review of lower-tropospheric TC structure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Review of upper-tropospheric TC structure</a:t>
            </a:r>
            <a:endParaRPr lang="en-US" sz="2000" dirty="0">
              <a:latin typeface="Helvetica"/>
              <a:cs typeface="Helvetica"/>
            </a:endParaRP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Results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Spatial structure of cross-equatorial total energy </a:t>
            </a:r>
            <a:r>
              <a:rPr lang="en-US" sz="2000" dirty="0" smtClean="0">
                <a:latin typeface="Helvetica"/>
                <a:cs typeface="Helvetica"/>
              </a:rPr>
              <a:t>transport </a:t>
            </a:r>
            <a:r>
              <a:rPr lang="en-US" sz="2000" dirty="0" smtClean="0">
                <a:latin typeface="Helvetica"/>
                <a:cs typeface="Helvetica"/>
              </a:rPr>
              <a:t>by TCs and their environment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Zonal integrals of </a:t>
            </a:r>
            <a:r>
              <a:rPr lang="en-US" sz="2000" dirty="0" smtClean="0">
                <a:latin typeface="Helvetica"/>
                <a:cs typeface="Helvetica"/>
              </a:rPr>
              <a:t>cross-equatorial total energy </a:t>
            </a:r>
            <a:r>
              <a:rPr lang="en-US" sz="2000" dirty="0" smtClean="0">
                <a:latin typeface="Helvetica"/>
                <a:cs typeface="Helvetica"/>
              </a:rPr>
              <a:t>transport </a:t>
            </a:r>
            <a:r>
              <a:rPr lang="en-US" sz="2000" dirty="0" smtClean="0">
                <a:latin typeface="Helvetica"/>
                <a:cs typeface="Helvetica"/>
              </a:rPr>
              <a:t>by TCs and their environment</a:t>
            </a: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Summary and 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373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Down Arrow 126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8" name="Down Arrow 127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9" name="Down Arrow 128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0" name="Down Arrow 129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1" name="Down Arrow 130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2" name="Down Arrow 131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3" name="Down Arrow 132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4" name="Down Arrow 133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5" name="Down Arrow 134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6" name="Down Arrow 135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7" name="Down Arrow 136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8" name="Down Arrow 137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9" name="Down Arrow 138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0" name="Down Arrow 139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1" name="Down Arrow 140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2" name="Down Arrow 141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3" name="Down Arrow 142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4" name="Down Arrow 143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20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638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ent Arrow 99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Bent Arrow 100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Bent Arrow 101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Bent Arrow 102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Right Arrow 103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ight Arrow 104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0066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127000" y="5191038"/>
            <a:ext cx="884321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 smtClean="0">
                <a:latin typeface="Helvetica"/>
                <a:cs typeface="Helvetica"/>
              </a:rPr>
              <a:t>Southward upper-tropospheric total energy transport by TC outflow is dominant source of cross-equatorial transport by the TC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9" name="Down Arrow 48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0" name="Down Arrow 49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8" name="Down Arrow 57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1" name="Down Arrow 50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3" name="Down Arrow 52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4" name="Down Arrow 53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5" name="Down Arrow 54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6" name="Down Arrow 55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5" name="Down Arrow 74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6" name="Down Arrow 75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7" name="Down Arrow 76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wn Arrow 91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4" name="Down Arrow 93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5" name="Down Arrow 94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6" name="Down Arrow 95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7" name="Down Arrow 96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909665" y="1476231"/>
            <a:ext cx="3156594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20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01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2" name="Down Arrow 81"/>
          <p:cNvSpPr>
            <a:spLocks/>
          </p:cNvSpPr>
          <p:nvPr/>
        </p:nvSpPr>
        <p:spPr>
          <a:xfrm rot="16200000" flipH="1">
            <a:off x="3474746" y="1840645"/>
            <a:ext cx="982630" cy="3266990"/>
          </a:xfrm>
          <a:prstGeom prst="downArrow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127000" y="5201356"/>
            <a:ext cx="85491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lvl="0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outhward </a:t>
            </a:r>
            <a:r>
              <a:rPr lang="en-US" dirty="0">
                <a:latin typeface="Helvetica"/>
                <a:cs typeface="Helvetica"/>
              </a:rPr>
              <a:t>vertically integrated total energy transport across equator </a:t>
            </a:r>
            <a:r>
              <a:rPr lang="en-US" dirty="0" smtClean="0">
                <a:latin typeface="Helvetica"/>
                <a:cs typeface="Helvetica"/>
              </a:rPr>
              <a:t>due to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TC</a:t>
            </a:r>
          </a:p>
          <a:p>
            <a:pPr marL="338138" lvl="0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orthward </a:t>
            </a:r>
            <a:r>
              <a:rPr lang="en-US" dirty="0">
                <a:latin typeface="Helvetica"/>
                <a:cs typeface="Helvetica"/>
              </a:rPr>
              <a:t>vertically integrated total energy transport across equator </a:t>
            </a:r>
            <a:r>
              <a:rPr lang="en-US" dirty="0" smtClean="0">
                <a:latin typeface="Helvetica"/>
                <a:cs typeface="Helvetica"/>
              </a:rPr>
              <a:t>due to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environment outside of TC</a:t>
            </a:r>
            <a:endParaRPr lang="en-US" dirty="0">
              <a:latin typeface="Helvetica"/>
              <a:cs typeface="Helvetica"/>
            </a:endParaRPr>
          </a:p>
          <a:p>
            <a:pPr marL="338138" indent="-338138">
              <a:spcAft>
                <a:spcPts val="1800"/>
              </a:spcAft>
              <a:buFont typeface="Arial"/>
              <a:buChar char="•"/>
              <a:defRPr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78" name="Down Arrow 77"/>
          <p:cNvSpPr>
            <a:spLocks noChangeAspect="1"/>
          </p:cNvSpPr>
          <p:nvPr/>
        </p:nvSpPr>
        <p:spPr>
          <a:xfrm rot="5400000">
            <a:off x="3303286" y="402976"/>
            <a:ext cx="1069844" cy="4260427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70112" y="2348523"/>
            <a:ext cx="419659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Southward energy transport by TC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1842233" y="3178831"/>
            <a:ext cx="388256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Northward energy transport by 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environment outside of TC</a:t>
            </a:r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Down Arrow 95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7" name="Down Arrow 96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2" name="Down Arrow 111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20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719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flipV="1">
            <a:off x="7415265" y="1673034"/>
            <a:ext cx="36723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94" name="Right Arrow 93"/>
          <p:cNvSpPr/>
          <p:nvPr/>
        </p:nvSpPr>
        <p:spPr>
          <a:xfrm flipV="1">
            <a:off x="4467745" y="3931638"/>
            <a:ext cx="1132567" cy="60350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Bent Arrow 94"/>
          <p:cNvSpPr/>
          <p:nvPr/>
        </p:nvSpPr>
        <p:spPr>
          <a:xfrm rot="16200000" flipV="1">
            <a:off x="5325389" y="3125907"/>
            <a:ext cx="1593906" cy="84019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Bent Arrow 95"/>
          <p:cNvSpPr/>
          <p:nvPr/>
        </p:nvSpPr>
        <p:spPr>
          <a:xfrm rot="10800000" flipV="1">
            <a:off x="3229938" y="1639509"/>
            <a:ext cx="3252044" cy="92678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Right Arrow 96"/>
          <p:cNvSpPr/>
          <p:nvPr/>
        </p:nvSpPr>
        <p:spPr>
          <a:xfrm flipV="1">
            <a:off x="3355011" y="3981669"/>
            <a:ext cx="1057156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ight Arrow 97"/>
          <p:cNvSpPr/>
          <p:nvPr/>
        </p:nvSpPr>
        <p:spPr>
          <a:xfrm flipH="1">
            <a:off x="1998206" y="1624696"/>
            <a:ext cx="1061913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127000" y="5202936"/>
            <a:ext cx="85491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 smtClean="0">
                <a:latin typeface="Helvetica"/>
                <a:cs typeface="Helvetica"/>
              </a:rPr>
              <a:t>Broader, enhanced southward </a:t>
            </a:r>
            <a:r>
              <a:rPr lang="en-US" dirty="0">
                <a:latin typeface="Helvetica"/>
                <a:cs typeface="Helvetica"/>
              </a:rPr>
              <a:t>vertically integrated total energy transport </a:t>
            </a:r>
            <a:r>
              <a:rPr lang="en-US" dirty="0" smtClean="0">
                <a:latin typeface="Helvetica"/>
                <a:cs typeface="Helvetica"/>
              </a:rPr>
              <a:t>by </a:t>
            </a:r>
            <a:r>
              <a:rPr lang="en-US" dirty="0">
                <a:latin typeface="Helvetica"/>
                <a:cs typeface="Helvetica"/>
              </a:rPr>
              <a:t>zonal mean meridional </a:t>
            </a:r>
            <a:r>
              <a:rPr lang="en-US" dirty="0" smtClean="0">
                <a:latin typeface="Helvetica"/>
                <a:cs typeface="Helvetica"/>
              </a:rPr>
              <a:t>circulation </a:t>
            </a:r>
            <a:r>
              <a:rPr lang="en-US" dirty="0">
                <a:latin typeface="Helvetica"/>
                <a:cs typeface="Helvetica"/>
              </a:rPr>
              <a:t>across equator </a:t>
            </a:r>
            <a:r>
              <a:rPr lang="en-US" dirty="0" smtClean="0">
                <a:latin typeface="Helvetica"/>
                <a:cs typeface="Helvetica"/>
              </a:rPr>
              <a:t>due to TC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Down Arrow 98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8" name="Down Arrow 107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9" name="Down Arrow 118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20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7" name="Down Arrow 76"/>
          <p:cNvSpPr>
            <a:spLocks/>
          </p:cNvSpPr>
          <p:nvPr/>
        </p:nvSpPr>
        <p:spPr>
          <a:xfrm rot="16200000" flipH="1">
            <a:off x="3474746" y="1840645"/>
            <a:ext cx="982630" cy="3266990"/>
          </a:xfrm>
          <a:prstGeom prst="downArrow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78" name="Down Arrow 77"/>
          <p:cNvSpPr>
            <a:spLocks noChangeAspect="1"/>
          </p:cNvSpPr>
          <p:nvPr/>
        </p:nvSpPr>
        <p:spPr>
          <a:xfrm rot="5400000">
            <a:off x="3303286" y="402976"/>
            <a:ext cx="1069844" cy="4260427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70112" y="2348523"/>
            <a:ext cx="419659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Southward energy transport by TC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842233" y="3178831"/>
            <a:ext cx="388256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Northward energy transport by 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environment outside of TC</a:t>
            </a:r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76" name="Bent Arrow 75"/>
          <p:cNvSpPr>
            <a:spLocks noChangeAspect="1"/>
          </p:cNvSpPr>
          <p:nvPr/>
        </p:nvSpPr>
        <p:spPr>
          <a:xfrm rot="5400000" flipH="1" flipV="1">
            <a:off x="6487293" y="3527807"/>
            <a:ext cx="962829" cy="709698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5" name="Bent Arrow 114"/>
          <p:cNvSpPr>
            <a:spLocks noChangeAspect="1"/>
          </p:cNvSpPr>
          <p:nvPr/>
        </p:nvSpPr>
        <p:spPr>
          <a:xfrm rot="10800000" flipH="1" flipV="1">
            <a:off x="6716161" y="1724960"/>
            <a:ext cx="594566" cy="466344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8" name="Right Arrow 117"/>
          <p:cNvSpPr>
            <a:spLocks noChangeAspect="1"/>
          </p:cNvSpPr>
          <p:nvPr/>
        </p:nvSpPr>
        <p:spPr>
          <a:xfrm rot="16200000" flipV="1">
            <a:off x="6277836" y="2620853"/>
            <a:ext cx="999599" cy="40453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Bent Arrow 119"/>
          <p:cNvSpPr/>
          <p:nvPr/>
        </p:nvSpPr>
        <p:spPr>
          <a:xfrm rot="10800000">
            <a:off x="7466584" y="4036716"/>
            <a:ext cx="782644" cy="31361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1" name="Right Arrow 120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2" name="Down Arrow 121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3" name="Down Arrow 122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22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1" animBg="1"/>
      <p:bldP spid="70" grpId="0" animBg="1"/>
      <p:bldP spid="72" grpId="0" animBg="1"/>
      <p:bldP spid="7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76" grpId="2" animBg="1"/>
      <p:bldP spid="115" grpId="2" animBg="1"/>
      <p:bldP spid="118" grpId="2" animBg="1"/>
      <p:bldP spid="120" grpId="0" animBg="1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Transport Total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Energy Meridionally?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</a:t>
            </a:r>
            <a:r>
              <a:rPr lang="en-US" sz="1200" dirty="0" smtClean="0">
                <a:latin typeface="Helvetica"/>
                <a:cs typeface="Helvetica"/>
              </a:rPr>
              <a:t>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</a:t>
            </a:r>
            <a:r>
              <a:rPr lang="en-US" sz="1850" u="sng" dirty="0">
                <a:latin typeface="Helvetica"/>
                <a:cs typeface="Helvetica"/>
              </a:rPr>
              <a:t>Tropical Cyclone (TC)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Three potential mechanisms whereby TCs can transport total energy meridionally: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>
                <a:latin typeface="Helvetica"/>
                <a:cs typeface="Helvetica"/>
              </a:rPr>
              <a:t>midlatitudes (e.g., </a:t>
            </a:r>
            <a:r>
              <a:rPr lang="en-US" sz="1510" dirty="0" err="1">
                <a:latin typeface="Helvetica"/>
                <a:cs typeface="Helvetica"/>
              </a:rPr>
              <a:t>Cordeira</a:t>
            </a:r>
            <a:r>
              <a:rPr lang="en-US" sz="1510" dirty="0">
                <a:latin typeface="Helvetica"/>
                <a:cs typeface="Helvetica"/>
              </a:rPr>
              <a:t> 2011)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endParaRPr lang="en-US" sz="1510" dirty="0" smtClean="0">
              <a:latin typeface="Helvetica"/>
              <a:cs typeface="Helvetica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Down Arrow 96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8" name="Down Arrow 107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2" name="Down Arrow 111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5" name="Down Arrow 114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6" name="Down Arrow 115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8" name="Down Arrow 117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9" name="Down Arrow 118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0" name="Down Arrow 119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8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ent Arrow 43"/>
          <p:cNvSpPr/>
          <p:nvPr/>
        </p:nvSpPr>
        <p:spPr>
          <a:xfrm rot="10800000" flipH="1" flipV="1">
            <a:off x="6067778" y="1764474"/>
            <a:ext cx="737260" cy="304802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0" name="Bent Arrow 49"/>
          <p:cNvSpPr/>
          <p:nvPr/>
        </p:nvSpPr>
        <p:spPr>
          <a:xfrm rot="10800000" flipV="1">
            <a:off x="3922889" y="1793175"/>
            <a:ext cx="1608667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5" name="Bent Arrow 74"/>
          <p:cNvSpPr/>
          <p:nvPr/>
        </p:nvSpPr>
        <p:spPr>
          <a:xfrm rot="5400000" flipH="1" flipV="1">
            <a:off x="5316790" y="2702717"/>
            <a:ext cx="2199301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6" name="Bent Arrow 75"/>
          <p:cNvSpPr/>
          <p:nvPr/>
        </p:nvSpPr>
        <p:spPr>
          <a:xfrm rot="16200000" flipV="1">
            <a:off x="4178959" y="2691210"/>
            <a:ext cx="2022306" cy="1259978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Bent Arrow 44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6" name="Bent Arrow 45"/>
          <p:cNvSpPr/>
          <p:nvPr/>
        </p:nvSpPr>
        <p:spPr>
          <a:xfrm rot="10800000">
            <a:off x="7749611" y="3982154"/>
            <a:ext cx="499620" cy="33049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9" name="Bent Arrow 4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Bent Arrow 57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ight Arrow 58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 flipV="1">
            <a:off x="3323237" y="3984977"/>
            <a:ext cx="112678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 flipH="1" flipV="1">
            <a:off x="7127594" y="4079804"/>
            <a:ext cx="520628" cy="32918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ight Arrow 64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Transport Total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Energy Meridionally?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</a:t>
            </a:r>
            <a:r>
              <a:rPr lang="en-US" sz="1200" dirty="0" smtClean="0">
                <a:latin typeface="Helvetica"/>
                <a:cs typeface="Helvetica"/>
              </a:rPr>
              <a:t>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</a:t>
            </a:r>
            <a:r>
              <a:rPr lang="en-US" sz="1850" u="sng" dirty="0">
                <a:latin typeface="Helvetica"/>
                <a:cs typeface="Helvetica"/>
              </a:rPr>
              <a:t>Tropical Cyclone (TC)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07" name="Bent Arrow 106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Bent Arrow 107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1" name="Bent Arrow 110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2" name="Bent Arrow 111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3" name="Bent Arrow 112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4" name="Right Arrow 113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ight Arrow 114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ight Arrow 115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ight Arrow 118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9" name="Down Arrow 78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1" name="Down Arrow 80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2" name="Down Arrow 81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0" name="Down Arrow 79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Three potential mechanisms whereby TCs can transport total energy meridionally: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>
                <a:latin typeface="Helvetica"/>
                <a:cs typeface="Helvetica"/>
              </a:rPr>
              <a:t>midlatitudes (e.g., </a:t>
            </a:r>
            <a:r>
              <a:rPr lang="en-US" sz="1510" dirty="0" err="1">
                <a:latin typeface="Helvetica"/>
                <a:cs typeface="Helvetica"/>
              </a:rPr>
              <a:t>Cordeira</a:t>
            </a:r>
            <a:r>
              <a:rPr lang="en-US" sz="1510" dirty="0">
                <a:latin typeface="Helvetica"/>
                <a:cs typeface="Helvetica"/>
              </a:rPr>
              <a:t> 2011</a:t>
            </a:r>
            <a:r>
              <a:rPr lang="en-US" sz="1510" dirty="0" smtClean="0">
                <a:latin typeface="Helvetica"/>
                <a:cs typeface="Helvetica"/>
              </a:rPr>
              <a:t>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Lower-tropospheric meridional transport </a:t>
            </a: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of latent energy and sensible heat </a:t>
            </a:r>
            <a:r>
              <a:rPr lang="en-US" sz="1510" dirty="0" smtClean="0">
                <a:latin typeface="Helvetica"/>
                <a:cs typeface="Helvetica"/>
              </a:rPr>
              <a:t>by TC inflow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own Arrow 97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8" name="Down Arrow 117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0" name="Down Arrow 119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1" name="Down Arrow 120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2" name="Down Arrow 121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3" name="Down Arrow 122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4" name="Down Arrow 123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5" name="Down Arrow 124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6" name="Down Arrow 125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7" name="Down Arrow 126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386017" y="3880230"/>
            <a:ext cx="2849974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472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75" grpId="0" animBg="1"/>
      <p:bldP spid="76" grpId="0" animBg="1"/>
      <p:bldP spid="46" grpId="0" animBg="1"/>
      <p:bldP spid="60" grpId="0" animBg="1"/>
      <p:bldP spid="62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5499029" y="2867458"/>
            <a:ext cx="1834823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6200000" flipV="1">
            <a:off x="4466543" y="2987939"/>
            <a:ext cx="1437993" cy="125083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5" name="Bent Arrow 74"/>
          <p:cNvSpPr/>
          <p:nvPr/>
        </p:nvSpPr>
        <p:spPr>
          <a:xfrm rot="10800000" flipH="1" flipV="1">
            <a:off x="6003670" y="1663867"/>
            <a:ext cx="1745940" cy="805576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Bent Arrow 89"/>
          <p:cNvSpPr/>
          <p:nvPr/>
        </p:nvSpPr>
        <p:spPr>
          <a:xfrm rot="10800000" flipV="1">
            <a:off x="3631240" y="1621534"/>
            <a:ext cx="1970869" cy="926779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Meridionally?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</a:t>
            </a:r>
            <a:r>
              <a:rPr lang="en-US" sz="1200" dirty="0" smtClean="0">
                <a:latin typeface="Helvetica"/>
                <a:cs typeface="Helvetica"/>
              </a:rPr>
              <a:t>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</a:t>
            </a:r>
            <a:r>
              <a:rPr lang="en-US" sz="1850" u="sng" dirty="0">
                <a:latin typeface="Helvetica"/>
                <a:cs typeface="Helvetica"/>
              </a:rPr>
              <a:t>Tropical Cyclone (TC)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>
                <a:latin typeface="Helvetica"/>
                <a:cs typeface="Helvetica"/>
              </a:rPr>
              <a:t>T</a:t>
            </a:r>
            <a:r>
              <a:rPr lang="en-US" sz="1510" dirty="0" smtClean="0">
                <a:latin typeface="Helvetica"/>
                <a:cs typeface="Helvetica"/>
              </a:rPr>
              <a:t>hree potential mechanisms whereby TCs can transport total energy meridionally: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>
                <a:latin typeface="Helvetica"/>
                <a:cs typeface="Helvetica"/>
              </a:rPr>
              <a:t>midlatitudes (e.g., </a:t>
            </a:r>
            <a:r>
              <a:rPr lang="en-US" sz="1510" dirty="0" err="1">
                <a:latin typeface="Helvetica"/>
                <a:cs typeface="Helvetica"/>
              </a:rPr>
              <a:t>Cordeira</a:t>
            </a:r>
            <a:r>
              <a:rPr lang="en-US" sz="1510" dirty="0">
                <a:latin typeface="Helvetica"/>
                <a:cs typeface="Helvetica"/>
              </a:rPr>
              <a:t> 2011</a:t>
            </a:r>
            <a:r>
              <a:rPr lang="en-US" sz="1510" dirty="0" smtClean="0">
                <a:latin typeface="Helvetica"/>
                <a:cs typeface="Helvetica"/>
              </a:rPr>
              <a:t>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Lower-tropospheric meridional transport of latent energy and sensible heat by TC inflow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Upper-tropospheric meridional transport of potential energy and sensible heat</a:t>
            </a:r>
            <a:r>
              <a:rPr lang="en-US" sz="151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by TC outflow</a:t>
            </a:r>
          </a:p>
        </p:txBody>
      </p:sp>
      <p:sp>
        <p:nvSpPr>
          <p:cNvPr id="76" name="Bent Arrow 75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7" name="Bent Arrow 76"/>
          <p:cNvSpPr/>
          <p:nvPr/>
        </p:nvSpPr>
        <p:spPr>
          <a:xfrm rot="10800000">
            <a:off x="7749611" y="3982154"/>
            <a:ext cx="499620" cy="33049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9" name="Bent Arrow 7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1" name="Bent Arrow 80"/>
          <p:cNvSpPr/>
          <p:nvPr/>
        </p:nvSpPr>
        <p:spPr>
          <a:xfrm rot="16200000" flipH="1">
            <a:off x="1110342" y="2057401"/>
            <a:ext cx="990603" cy="53340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3" name="Right Arrow 82"/>
          <p:cNvSpPr/>
          <p:nvPr/>
        </p:nvSpPr>
        <p:spPr>
          <a:xfrm flipV="1">
            <a:off x="3323237" y="3984977"/>
            <a:ext cx="112678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ight Arrow 84"/>
          <p:cNvSpPr/>
          <p:nvPr/>
        </p:nvSpPr>
        <p:spPr>
          <a:xfrm flipH="1" flipV="1">
            <a:off x="7127594" y="4079804"/>
            <a:ext cx="520628" cy="32918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ight Arrow 85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Arrow 87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 flipH="1">
            <a:off x="1985578" y="1621534"/>
            <a:ext cx="1485754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Bent Arrow 104"/>
          <p:cNvSpPr/>
          <p:nvPr/>
        </p:nvSpPr>
        <p:spPr>
          <a:xfrm rot="10800000" flipH="1" flipV="1">
            <a:off x="6067778" y="1764474"/>
            <a:ext cx="737260" cy="304802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Bent Arrow 105"/>
          <p:cNvSpPr/>
          <p:nvPr/>
        </p:nvSpPr>
        <p:spPr>
          <a:xfrm rot="10800000" flipV="1">
            <a:off x="3922889" y="1793175"/>
            <a:ext cx="1608667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Bent Arrow 106"/>
          <p:cNvSpPr/>
          <p:nvPr/>
        </p:nvSpPr>
        <p:spPr>
          <a:xfrm rot="5400000" flipH="1" flipV="1">
            <a:off x="5316790" y="2702717"/>
            <a:ext cx="2199301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Bent Arrow 107"/>
          <p:cNvSpPr/>
          <p:nvPr/>
        </p:nvSpPr>
        <p:spPr>
          <a:xfrm rot="16200000" flipV="1">
            <a:off x="4178959" y="2691210"/>
            <a:ext cx="2022306" cy="1259978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Right Arrow 108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ight Arrow 109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3" name="Down Arrow 62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4" name="Down Arrow 63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5" name="Down Arrow 64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6" name="Down Arrow 65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7" name="Down Arrow 66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4" name="Down Arrow 73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8" name="Down Arrow 77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2" name="Down Arrow 81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4" name="Down Arrow 83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7" name="Down Arrow 86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9" name="Down Arrow 88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2" name="Down Arrow 111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5" name="Down Arrow 114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6" name="Down Arrow 115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9" name="Down Arrow 118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323237" y="1476022"/>
            <a:ext cx="4894488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540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5" grpId="0" animBg="1"/>
      <p:bldP spid="90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nt Arrow 74"/>
          <p:cNvSpPr/>
          <p:nvPr/>
        </p:nvSpPr>
        <p:spPr>
          <a:xfrm rot="10800000" flipH="1" flipV="1">
            <a:off x="6003670" y="1663867"/>
            <a:ext cx="1745940" cy="805576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3" name="Right Arrow 82"/>
          <p:cNvSpPr/>
          <p:nvPr/>
        </p:nvSpPr>
        <p:spPr>
          <a:xfrm flipV="1">
            <a:off x="3323237" y="3984977"/>
            <a:ext cx="112678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Bent Arrow 58"/>
          <p:cNvSpPr/>
          <p:nvPr/>
        </p:nvSpPr>
        <p:spPr>
          <a:xfrm rot="5400000" flipH="1" flipV="1">
            <a:off x="5499029" y="2867458"/>
            <a:ext cx="1834823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6200000" flipV="1">
            <a:off x="4466543" y="2987939"/>
            <a:ext cx="1437993" cy="125083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Meridionally?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</a:t>
            </a:r>
            <a:r>
              <a:rPr lang="en-US" sz="1200" dirty="0" smtClean="0">
                <a:latin typeface="Helvetica"/>
                <a:cs typeface="Helvetica"/>
              </a:rPr>
              <a:t>2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r>
              <a:rPr lang="en-US" sz="1200" dirty="0" smtClean="0">
                <a:latin typeface="Helvetica"/>
                <a:cs typeface="Helvetica"/>
              </a:rPr>
              <a:t>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</a:t>
            </a:r>
            <a:r>
              <a:rPr lang="en-US" sz="1850" u="sng" dirty="0">
                <a:latin typeface="Helvetica"/>
                <a:cs typeface="Helvetica"/>
              </a:rPr>
              <a:t>Tropical Cyclone (TC)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76" name="Bent Arrow 75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7" name="Bent Arrow 76"/>
          <p:cNvSpPr/>
          <p:nvPr/>
        </p:nvSpPr>
        <p:spPr>
          <a:xfrm rot="10800000">
            <a:off x="7749611" y="3982154"/>
            <a:ext cx="499620" cy="33049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9" name="Bent Arrow 7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1" name="Bent Arrow 80"/>
          <p:cNvSpPr/>
          <p:nvPr/>
        </p:nvSpPr>
        <p:spPr>
          <a:xfrm rot="16200000" flipH="1">
            <a:off x="1110342" y="2057401"/>
            <a:ext cx="990603" cy="53340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5" name="Right Arrow 84"/>
          <p:cNvSpPr/>
          <p:nvPr/>
        </p:nvSpPr>
        <p:spPr>
          <a:xfrm flipH="1" flipV="1">
            <a:off x="7127594" y="4079804"/>
            <a:ext cx="520628" cy="32918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ight Arrow 85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Arrow 87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 flipH="1">
            <a:off x="1985578" y="1621534"/>
            <a:ext cx="1485754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Down Arrow 128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0" name="Down Arrow 129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3" name="Down Arrow 132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5" name="Down Arrow 134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7" name="Down Arrow 136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8" name="Down Arrow 137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0" name="Down Arrow 139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5" name="Down Arrow 144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2" name="Down Arrow 141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7" name="Down Arrow 146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9" name="Down Arrow 148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50" name="Down Arrow 149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Three potential mechanisms whereby TCs can transport total energy meridionally: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Movement of TC from tropics into </a:t>
            </a:r>
            <a:r>
              <a:rPr lang="en-US" sz="151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midlatitudes </a:t>
            </a:r>
            <a:r>
              <a:rPr lang="en-US" sz="151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151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e.g., </a:t>
            </a:r>
            <a:r>
              <a:rPr lang="en-US" sz="151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Cordeira</a:t>
            </a:r>
            <a:r>
              <a:rPr lang="en-US" sz="151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2011</a:t>
            </a:r>
            <a:r>
              <a:rPr lang="en-US" sz="151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Lower-tropospheric meridional transport of latent energy and sensible heat by TC inflow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Upper-tropospheric meridional transport of potential energy and sensible heat by TC outflow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6654" y="1400876"/>
            <a:ext cx="3248791" cy="30427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05454" y="1384837"/>
            <a:ext cx="3586905" cy="3098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0" name="Bent Arrow 89"/>
          <p:cNvSpPr/>
          <p:nvPr/>
        </p:nvSpPr>
        <p:spPr>
          <a:xfrm rot="10800000" flipV="1">
            <a:off x="3631240" y="1621534"/>
            <a:ext cx="1970869" cy="926779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69889" y="2682828"/>
            <a:ext cx="2969040" cy="1474021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Helvetica"/>
                <a:cs typeface="Helvetica"/>
              </a:rPr>
              <a:t>Goal: To examine whether significant cross-equatorial total energy transport occurs due to western North Pacific TCs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9" name="Down Arrow 138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6" name="Down Arrow 135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3" name="Down Arrow 142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2" name="Down Arrow 131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4" name="Down Arrow 133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1" name="Down Arrow 140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4" name="Down Arrow 143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8" name="Down Arrow 127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51" name="Down Arrow 150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1" name="Down Arrow 130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6" name="Down Arrow 145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8" name="Down Arrow 147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121814" y="1372653"/>
            <a:ext cx="2857551" cy="3110626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998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112889" y="1287167"/>
            <a:ext cx="8642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Background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Review of lower-tropospheric TC structure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Review of upper-tropospheric TC structure</a:t>
            </a:r>
            <a:endParaRPr lang="en-US" sz="2000" dirty="0">
              <a:latin typeface="Helvetica"/>
              <a:cs typeface="Helvetica"/>
            </a:endParaRP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Results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Spatial structure of cross-equatorial total energy </a:t>
            </a:r>
            <a:r>
              <a:rPr lang="en-US" sz="2000" dirty="0" smtClean="0">
                <a:latin typeface="Helvetica"/>
                <a:cs typeface="Helvetica"/>
              </a:rPr>
              <a:t>transport </a:t>
            </a:r>
            <a:r>
              <a:rPr lang="en-US" sz="2000" dirty="0" smtClean="0">
                <a:latin typeface="Helvetica"/>
                <a:cs typeface="Helvetica"/>
              </a:rPr>
              <a:t>by TCs and their environment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Zonal integrals of </a:t>
            </a:r>
            <a:r>
              <a:rPr lang="en-US" sz="2000" dirty="0" smtClean="0">
                <a:latin typeface="Helvetica"/>
                <a:cs typeface="Helvetica"/>
              </a:rPr>
              <a:t>cross-equatorial total energy </a:t>
            </a:r>
            <a:r>
              <a:rPr lang="en-US" sz="2000" dirty="0" smtClean="0">
                <a:latin typeface="Helvetica"/>
                <a:cs typeface="Helvetica"/>
              </a:rPr>
              <a:t>transport </a:t>
            </a:r>
            <a:r>
              <a:rPr lang="en-US" sz="2000" dirty="0" smtClean="0">
                <a:latin typeface="Helvetica"/>
                <a:cs typeface="Helvetica"/>
              </a:rPr>
              <a:t>by TCs and their environment</a:t>
            </a: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Summary and conclusions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3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Outline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705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2296" y="1114778"/>
            <a:ext cx="7874000" cy="1905000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</a:t>
            </a:r>
            <a:r>
              <a:rPr lang="en-US" sz="1200" dirty="0" smtClean="0">
                <a:latin typeface="Helvetica"/>
                <a:cs typeface="Helvetica"/>
              </a:rPr>
              <a:t>3</a:t>
            </a:r>
            <a:r>
              <a:rPr lang="bg-BG" sz="1200" dirty="0" smtClean="0">
                <a:latin typeface="Helvetica"/>
                <a:cs typeface="Helvetica"/>
              </a:rPr>
              <a:t>/20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Outline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2889" y="1287167"/>
            <a:ext cx="8642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Review of lower-tropospheric TC structure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Review of upper-tropospheric TC structure</a:t>
            </a:r>
            <a:endParaRPr lang="en-US" sz="20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Results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Spatial structure of cross-equatorial total energy </a:t>
            </a:r>
            <a:r>
              <a:rPr lang="en-US" sz="2000" dirty="0" smtClean="0">
                <a:latin typeface="Helvetica"/>
                <a:cs typeface="Helvetica"/>
              </a:rPr>
              <a:t>transport </a:t>
            </a:r>
            <a:r>
              <a:rPr lang="en-US" sz="2000" dirty="0" smtClean="0">
                <a:latin typeface="Helvetica"/>
                <a:cs typeface="Helvetica"/>
              </a:rPr>
              <a:t>by TCs and their environment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Lucida Grande"/>
              <a:buChar char="-"/>
              <a:defRPr/>
            </a:pPr>
            <a:r>
              <a:rPr lang="en-US" sz="2000" dirty="0" smtClean="0">
                <a:latin typeface="Helvetica"/>
                <a:cs typeface="Helvetica"/>
              </a:rPr>
              <a:t>Zonal integrals of cross</a:t>
            </a:r>
            <a:r>
              <a:rPr lang="en-US" sz="2000" dirty="0" smtClean="0">
                <a:latin typeface="Helvetica"/>
                <a:cs typeface="Helvetica"/>
              </a:rPr>
              <a:t>-equatorial total energy </a:t>
            </a:r>
            <a:r>
              <a:rPr lang="en-US" sz="2000" dirty="0" smtClean="0">
                <a:latin typeface="Helvetica"/>
                <a:cs typeface="Helvetica"/>
              </a:rPr>
              <a:t>transport </a:t>
            </a:r>
            <a:r>
              <a:rPr lang="en-US" sz="2000" dirty="0" smtClean="0">
                <a:latin typeface="Helvetica"/>
                <a:cs typeface="Helvetica"/>
              </a:rPr>
              <a:t>by TCs and their environment</a:t>
            </a:r>
          </a:p>
          <a:p>
            <a:pPr marL="165100" lvl="0" indent="-165100"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Summary and 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887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55142</TotalTime>
  <Words>2917</Words>
  <Application>Microsoft Macintosh PowerPoint</Application>
  <PresentationFormat>On-screen Show (4:3)</PresentationFormat>
  <Paragraphs>578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Document</vt:lpstr>
      <vt:lpstr>Equation</vt:lpstr>
      <vt:lpstr>PowerPoint Presentation</vt:lpstr>
      <vt:lpstr>How do TCs Transport Total Energy Meridionally?</vt:lpstr>
      <vt:lpstr>How do TCs Transport Total Energy Meridionally?</vt:lpstr>
      <vt:lpstr>How do TCs Transport Total Energy Meridionally?</vt:lpstr>
      <vt:lpstr>How do TCs Transport Total Energy Meridionally?</vt:lpstr>
      <vt:lpstr>How do TCs Transport Total Energy Meridionally?</vt:lpstr>
      <vt:lpstr>How do TCs Transport Total Energy Meridionally?</vt:lpstr>
      <vt:lpstr>Outline</vt:lpstr>
      <vt:lpstr>Outline</vt:lpstr>
      <vt:lpstr>Review of TC Structure: Lower Troposphere</vt:lpstr>
      <vt:lpstr>Review of TC Structure: Lower Troposphere</vt:lpstr>
      <vt:lpstr>Review of TC Structure: Upper Troposphere</vt:lpstr>
      <vt:lpstr>Motivating Questions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Structure of Meridional Total Energy Transport Anomalies</vt:lpstr>
      <vt:lpstr>Global Structure of Meridional Total Energy Transport Anomalies</vt:lpstr>
      <vt:lpstr>Global Structure of Meridional Total Energy Transport Anomalies</vt:lpstr>
      <vt:lpstr>Quantifying Meridional Total Energy Transport by TCs in a Global Context</vt:lpstr>
      <vt:lpstr>Global Structure of Meridional Total Energy Transport Anomalies</vt:lpstr>
      <vt:lpstr>Quantifying Meridional Total Energy Transport by TCs in a Global Context</vt:lpstr>
      <vt:lpstr>Global Structure of Meridional Total Energy Transport Anomalies</vt:lpstr>
      <vt:lpstr>Quantifying Meridional Total Energy Transport by TCs in a Global Context</vt:lpstr>
      <vt:lpstr>Global Structure of Meridional Total Energy Transport Anomalies</vt:lpstr>
      <vt:lpstr>Enhanced Zonal Mean Meridional Circulation</vt:lpstr>
      <vt:lpstr>Outline</vt:lpstr>
      <vt:lpstr>Summary: TC Impacts on Meridional Total Energy Transport</vt:lpstr>
      <vt:lpstr>Summary: TC Impacts on Meridional Total Energy Transport</vt:lpstr>
      <vt:lpstr>Summary: TC Impacts on Meridional Total Energy Transport</vt:lpstr>
      <vt:lpstr>Summary: TC Impacts on Meridional Total Energy Transport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940</cp:revision>
  <dcterms:created xsi:type="dcterms:W3CDTF">2013-03-25T18:54:07Z</dcterms:created>
  <dcterms:modified xsi:type="dcterms:W3CDTF">2015-10-30T15:55:39Z</dcterms:modified>
</cp:coreProperties>
</file>