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308" r:id="rId6"/>
    <p:sldId id="274" r:id="rId7"/>
    <p:sldId id="267" r:id="rId8"/>
    <p:sldId id="271" r:id="rId9"/>
    <p:sldId id="269" r:id="rId10"/>
    <p:sldId id="299" r:id="rId11"/>
    <p:sldId id="315" r:id="rId12"/>
    <p:sldId id="300" r:id="rId13"/>
    <p:sldId id="301" r:id="rId14"/>
    <p:sldId id="306" r:id="rId15"/>
    <p:sldId id="307" r:id="rId16"/>
    <p:sldId id="302" r:id="rId17"/>
    <p:sldId id="303" r:id="rId18"/>
    <p:sldId id="304" r:id="rId19"/>
    <p:sldId id="305" r:id="rId20"/>
    <p:sldId id="313" r:id="rId21"/>
    <p:sldId id="31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  <a:srgbClr val="7A0000"/>
    <a:srgbClr val="3A0000"/>
    <a:srgbClr val="8E0000"/>
    <a:srgbClr val="FF3300"/>
    <a:srgbClr val="FF9933"/>
    <a:srgbClr val="0000CC"/>
    <a:srgbClr val="000099"/>
    <a:srgbClr val="FFFF66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8" autoAdjust="0"/>
    <p:restoredTop sz="94180" autoAdjust="0"/>
  </p:normalViewPr>
  <p:slideViewPr>
    <p:cSldViewPr>
      <p:cViewPr>
        <p:scale>
          <a:sx n="66" d="100"/>
          <a:sy n="66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79E51-5EC5-42A7-BE90-B34279A1ED7A}" type="datetimeFigureOut">
              <a:rPr lang="en-US" smtClean="0"/>
              <a:pPr/>
              <a:t>5/20/2012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41A94-7F5C-4810-8004-948320695A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aseline="0" dirty="0" smtClean="0"/>
              <a:t>tropopause calculation</a:t>
            </a: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Benjamin A. Schenkel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Les</a:t>
            </a:r>
            <a:r>
              <a:rPr lang="en-US" baseline="0" dirty="0" smtClean="0"/>
              <a:t>s time on slide, explain figures</a:t>
            </a: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Benjamin A. Schenkel and Robert E. Hart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318-B404-474D-B246-F5E311043FD1}" type="datetimeFigureOut">
              <a:rPr lang="en-US" smtClean="0"/>
              <a:pPr/>
              <a:t>5/20/2012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BB42-F991-4DB1-B88F-31CEB2C814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318-B404-474D-B246-F5E311043FD1}" type="datetimeFigureOut">
              <a:rPr lang="en-US" smtClean="0"/>
              <a:pPr/>
              <a:t>5/20/2012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BB42-F991-4DB1-B88F-31CEB2C814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318-B404-474D-B246-F5E311043FD1}" type="datetimeFigureOut">
              <a:rPr lang="en-US" smtClean="0"/>
              <a:pPr/>
              <a:t>5/20/2012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BB42-F991-4DB1-B88F-31CEB2C814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318-B404-474D-B246-F5E311043FD1}" type="datetimeFigureOut">
              <a:rPr lang="en-US" smtClean="0"/>
              <a:pPr/>
              <a:t>5/20/2012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BB42-F991-4DB1-B88F-31CEB2C814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318-B404-474D-B246-F5E311043FD1}" type="datetimeFigureOut">
              <a:rPr lang="en-US" smtClean="0"/>
              <a:pPr/>
              <a:t>5/20/2012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BB42-F991-4DB1-B88F-31CEB2C814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318-B404-474D-B246-F5E311043FD1}" type="datetimeFigureOut">
              <a:rPr lang="en-US" smtClean="0"/>
              <a:pPr/>
              <a:t>5/20/2012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BB42-F991-4DB1-B88F-31CEB2C814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318-B404-474D-B246-F5E311043FD1}" type="datetimeFigureOut">
              <a:rPr lang="en-US" smtClean="0"/>
              <a:pPr/>
              <a:t>5/20/2012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BB42-F991-4DB1-B88F-31CEB2C814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318-B404-474D-B246-F5E311043FD1}" type="datetimeFigureOut">
              <a:rPr lang="en-US" smtClean="0"/>
              <a:pPr/>
              <a:t>5/20/2012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BB42-F991-4DB1-B88F-31CEB2C814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318-B404-474D-B246-F5E311043FD1}" type="datetimeFigureOut">
              <a:rPr lang="en-US" smtClean="0"/>
              <a:pPr/>
              <a:t>5/20/2012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BB42-F991-4DB1-B88F-31CEB2C814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318-B404-474D-B246-F5E311043FD1}" type="datetimeFigureOut">
              <a:rPr lang="en-US" smtClean="0"/>
              <a:pPr/>
              <a:t>5/20/2012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BB42-F991-4DB1-B88F-31CEB2C814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318-B404-474D-B246-F5E311043FD1}" type="datetimeFigureOut">
              <a:rPr lang="en-US" smtClean="0"/>
              <a:pPr/>
              <a:t>5/20/2012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BB42-F991-4DB1-B88F-31CEB2C814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5B318-B404-474D-B246-F5E311043FD1}" type="datetimeFigureOut">
              <a:rPr lang="en-US" smtClean="0"/>
              <a:pPr/>
              <a:t>5/20/2012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BB42-F991-4DB1-B88F-31CEB2C814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schenkel@f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9144000" cy="1828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Benjamin A. Schenkel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bschenkel@fsu.edu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and Robert E. Hart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WCRP International Conference on Reanalyses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Earth, Ocean, and Atmospheric Science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Florida State University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15353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Research Sponsored by NASA Earth and Space Science Fellowship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NSF Grant #ATM-0842618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se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991878"/>
            <a:ext cx="1066800" cy="106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68680" y="304800"/>
            <a:ext cx="7406640" cy="2667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 Assessment of the Impact of Tropical Cyclones on Their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Large Scale Environment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Tm="112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400800" y="1447800"/>
            <a:ext cx="274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 fontAlgn="base">
              <a:spcBef>
                <a:spcPct val="200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Large scale response similar to TC Tip with significant anomalies through day 11</a:t>
            </a:r>
            <a:endParaRPr lang="en-US" sz="2000" b="1" dirty="0" smtClean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5100" lvl="0" indent="-165100" fontAlgn="base">
              <a:spcBef>
                <a:spcPct val="200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Anomalies are significant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over an area extending over one-quarter of the circumference of the globe</a:t>
            </a:r>
          </a:p>
          <a:p>
            <a:pPr marL="165100" lvl="0" indent="-165100" fontAlgn="base">
              <a:spcBef>
                <a:spcPct val="200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22% reduction in meridional pressure gradient</a:t>
            </a:r>
          </a:p>
          <a:p>
            <a:pPr marL="165100" indent="-165100" fontAlgn="base">
              <a:spcBef>
                <a:spcPct val="200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65100" lvl="0" indent="-165100" fontAlgn="base">
              <a:spcBef>
                <a:spcPct val="200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Pressure Anomalies in the Tropics Following TC Passage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3124200" y="2133600"/>
            <a:ext cx="3429000" cy="2895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1600200" y="1752600"/>
            <a:ext cx="556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Left Brace 32"/>
          <p:cNvSpPr/>
          <p:nvPr/>
        </p:nvSpPr>
        <p:spPr>
          <a:xfrm rot="5400000">
            <a:off x="3101340" y="1729740"/>
            <a:ext cx="502920" cy="4876800"/>
          </a:xfrm>
          <a:prstGeom prst="leftBrac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Left Brace 33"/>
          <p:cNvSpPr/>
          <p:nvPr/>
        </p:nvSpPr>
        <p:spPr>
          <a:xfrm flipH="1">
            <a:off x="5867400" y="4419600"/>
            <a:ext cx="533400" cy="1295400"/>
          </a:xfrm>
          <a:prstGeom prst="leftBrace">
            <a:avLst>
              <a:gd name="adj1" fmla="val 0"/>
              <a:gd name="adj2" fmla="val 50000"/>
            </a:avLst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371600" y="4876800"/>
            <a:ext cx="601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26932" y="73223"/>
            <a:ext cx="237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8/14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762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3" grpId="0" animBg="1"/>
      <p:bldP spid="33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Pressure Anomalies in the Tropics Following TC Passage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26932" y="73223"/>
            <a:ext cx="237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47672" y="2222574"/>
            <a:ext cx="2395728" cy="3401568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woPt" dir="t"/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400800" y="1447800"/>
            <a:ext cx="274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 fontAlgn="base">
              <a:spcBef>
                <a:spcPct val="200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66700" y="6045200"/>
            <a:ext cx="86106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 algn="ctr" fontAlgn="base">
              <a:spcBef>
                <a:spcPct val="2000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Vertical cross-sections will be presented next through the domain center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400800" y="1447800"/>
            <a:ext cx="274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 fontAlgn="base">
              <a:spcBef>
                <a:spcPct val="200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Large scale response similar to TC Tip with significant anomalies through day 11</a:t>
            </a:r>
            <a:endParaRPr lang="en-US" sz="2000" b="1" dirty="0" smtClean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5100" lvl="0" indent="-165100" fontAlgn="base">
              <a:spcBef>
                <a:spcPct val="200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Anomalies are significant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over an area extending over one-quarter of the circumference of the globe</a:t>
            </a:r>
          </a:p>
          <a:p>
            <a:pPr marL="165100" lvl="0" indent="-165100" fontAlgn="base">
              <a:spcBef>
                <a:spcPct val="200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22% reduction in meridional pressure gradient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8/14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7625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8448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Vertical Structure of Moisture Anomalies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Large scale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response of environment to TC passage similar to TC Yuri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553200" y="1447800"/>
            <a:ext cx="262078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noProof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Moistening</a:t>
            </a:r>
            <a:r>
              <a:rPr lang="en-US" sz="2000" noProof="0" dirty="0" smtClean="0">
                <a:latin typeface="Times New Roman" pitchFamily="18" charset="0"/>
                <a:cs typeface="Times New Roman" pitchFamily="18" charset="0"/>
              </a:rPr>
              <a:t> of upper levels due to TC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Drying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boundary layer near the SST cold wake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noProof="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Drying</a:t>
            </a:r>
            <a:r>
              <a:rPr lang="en-US" sz="2000" noProof="0" dirty="0" smtClean="0">
                <a:latin typeface="Times New Roman" pitchFamily="18" charset="0"/>
                <a:cs typeface="Times New Roman" pitchFamily="18" charset="0"/>
              </a:rPr>
              <a:t> of the lower troposphere well away from the TC cold wake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876800" y="6019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04800" y="6019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67000" y="5486400"/>
            <a:ext cx="1143000" cy="457200"/>
          </a:xfrm>
          <a:prstGeom prst="ellipse">
            <a:avLst/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62000" y="4495800"/>
            <a:ext cx="2057400" cy="1371600"/>
          </a:xfrm>
          <a:prstGeom prst="ellipse">
            <a:avLst/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438400" y="2209800"/>
            <a:ext cx="2667000" cy="2057400"/>
          </a:xfrm>
          <a:prstGeom prst="ellipse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26932" y="73223"/>
            <a:ext cx="237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9/14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8448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Vertical Structure of Temperature Anomalies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Large scale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response of environment to TC passage similar to TC Yuri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553200" y="1447800"/>
            <a:ext cx="262078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Warming</a:t>
            </a:r>
            <a:r>
              <a:rPr lang="en-US" sz="2000" noProof="0" dirty="0" smtClean="0">
                <a:latin typeface="Times New Roman" pitchFamily="18" charset="0"/>
                <a:cs typeface="Times New Roman" pitchFamily="18" charset="0"/>
              </a:rPr>
              <a:t> of troposphere due to TC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Cooling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boundary layer near the SST cold wake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noProof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Cooling</a:t>
            </a:r>
            <a:r>
              <a:rPr lang="en-US" sz="2000" noProof="0" dirty="0" smtClean="0">
                <a:latin typeface="Times New Roman" pitchFamily="18" charset="0"/>
                <a:cs typeface="Times New Roman" pitchFamily="18" charset="0"/>
              </a:rPr>
              <a:t> of the troposphere away from the area through which the TC passed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876800" y="6019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04800" y="6019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8200" y="3505200"/>
            <a:ext cx="2057400" cy="2438400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971800" y="2667000"/>
            <a:ext cx="2895600" cy="3048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667000" y="5486400"/>
            <a:ext cx="1143000" cy="457200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26932" y="73223"/>
            <a:ext cx="237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10/14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oe.met.fsu.edu/~ben/ncar/tempxse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8448"/>
            <a:ext cx="6705600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Physical Processes Responsible for Cooling and Drying of Equator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Large scale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response of environment to TC passage similar to TC Yuri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526932" y="73223"/>
            <a:ext cx="237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6553200" y="1447800"/>
            <a:ext cx="262078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noProof="0" dirty="0" smtClean="0">
                <a:latin typeface="Times New Roman" pitchFamily="18" charset="0"/>
                <a:cs typeface="Times New Roman" pitchFamily="18" charset="0"/>
              </a:rPr>
              <a:t>Weakening</a:t>
            </a:r>
            <a:r>
              <a:rPr lang="en-US" sz="2000" noProof="0" dirty="0" smtClean="0">
                <a:latin typeface="Times New Roman" pitchFamily="18" charset="0"/>
                <a:cs typeface="Times New Roman" pitchFamily="18" charset="0"/>
              </a:rPr>
              <a:t> of Hadley cell following TC passage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113972" y="1981200"/>
            <a:ext cx="2895600" cy="5188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Convergence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90800" y="2895600"/>
            <a:ext cx="0" cy="2743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43200" y="5791200"/>
            <a:ext cx="128016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60120" y="5791200"/>
            <a:ext cx="155448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60120" y="2696028"/>
            <a:ext cx="155448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1828800" y="5943600"/>
            <a:ext cx="1600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Divergence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743200" y="3886200"/>
            <a:ext cx="1600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Subsidence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876800" y="6019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04800" y="6019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743200" y="2692398"/>
            <a:ext cx="100584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11/14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1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moe.met.fsu.edu/~ben/ncar/tempxse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8448"/>
            <a:ext cx="6705600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Physical Processes Responsible for Cooling and Drying of Equator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Large scale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response of environment to TC passage similar to TC Yuri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2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526932" y="73223"/>
            <a:ext cx="237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553200" y="1447800"/>
            <a:ext cx="262078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noProof="0" dirty="0" smtClean="0">
                <a:latin typeface="Times New Roman" pitchFamily="18" charset="0"/>
                <a:cs typeface="Times New Roman" pitchFamily="18" charset="0"/>
              </a:rPr>
              <a:t>Weakening</a:t>
            </a:r>
            <a:r>
              <a:rPr lang="en-US" sz="2000" noProof="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Hadley cell </a:t>
            </a:r>
            <a:r>
              <a:rPr lang="en-US" sz="2000" noProof="0" dirty="0" smtClean="0">
                <a:latin typeface="Times New Roman" pitchFamily="18" charset="0"/>
                <a:cs typeface="Times New Roman" pitchFamily="18" charset="0"/>
              </a:rPr>
              <a:t>following TC passage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Cooling</a:t>
            </a:r>
            <a:r>
              <a:rPr kumimoji="0" lang="en-US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drying</a:t>
            </a:r>
            <a:r>
              <a:rPr kumimoji="0" lang="en-US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</a:t>
            </a:r>
            <a:r>
              <a:rPr kumimoji="0" lang="en-US" sz="2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lower troposphere due to reduction in low level convergence of heat and moisture into ITCZ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>
                <a:latin typeface="Times New Roman" pitchFamily="18" charset="0"/>
                <a:cs typeface="Times New Roman" pitchFamily="18" charset="0"/>
              </a:rPr>
              <a:t>Anomalous diabatic </a:t>
            </a:r>
            <a:r>
              <a:rPr lang="en-US" sz="2000" b="1" noProof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cooling</a:t>
            </a:r>
            <a:r>
              <a:rPr lang="en-US" sz="2000" noProof="0" dirty="0" smtClean="0">
                <a:latin typeface="Times New Roman" pitchFamily="18" charset="0"/>
                <a:cs typeface="Times New Roman" pitchFamily="18" charset="0"/>
              </a:rPr>
              <a:t> from reduction in deep convection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590800" y="2895600"/>
            <a:ext cx="0" cy="2743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43200" y="5791200"/>
            <a:ext cx="128016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43200" y="2692398"/>
            <a:ext cx="100584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960120" y="5791200"/>
            <a:ext cx="155448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0120" y="2696028"/>
            <a:ext cx="155448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876800" y="6019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04800" y="6019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2000" y="5334000"/>
            <a:ext cx="2438400" cy="533400"/>
          </a:xfrm>
          <a:prstGeom prst="ellipse">
            <a:avLst/>
          </a:prstGeom>
          <a:noFill/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38200" y="3886200"/>
            <a:ext cx="2133600" cy="1752600"/>
          </a:xfrm>
          <a:prstGeom prst="ellipse">
            <a:avLst/>
          </a:prstGeom>
          <a:noFill/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11/14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1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8448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Vertical Structure of Zonal Wind Anomalies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Large scale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response of environment to TC passage similar to TC Yuri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553200" y="1447800"/>
            <a:ext cx="262078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noProof="0" dirty="0" smtClean="0">
                <a:latin typeface="Times New Roman" pitchFamily="18" charset="0"/>
                <a:cs typeface="Times New Roman" pitchFamily="18" charset="0"/>
              </a:rPr>
              <a:t>Flux convergence of heat and moisture polewards by TC may yield the following changes:</a:t>
            </a:r>
          </a:p>
          <a:p>
            <a:pPr marL="622300" lvl="1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noProof="0" dirty="0" smtClean="0">
                <a:latin typeface="Times New Roman" pitchFamily="18" charset="0"/>
                <a:cs typeface="Times New Roman" pitchFamily="18" charset="0"/>
              </a:rPr>
              <a:t>Acceleration of TEJ</a:t>
            </a:r>
          </a:p>
          <a:p>
            <a:pPr marL="622300" lvl="1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Weakening of trade winds</a:t>
            </a:r>
            <a:endParaRPr lang="en-US" sz="2000" noProof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876800" y="6019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04800" y="6019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200400" y="2819400"/>
            <a:ext cx="3886200" cy="762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429000" y="4419600"/>
            <a:ext cx="3733800" cy="1143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26932" y="73223"/>
            <a:ext cx="237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12/14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33CC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Modulation of Upper Level Jet Stream Circulations by TCs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Large scale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response of environment to TC passage similar to TC Yuri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" y="1371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26932" y="73223"/>
            <a:ext cx="237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13/14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" y="1371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33CC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Modulation of Upper Level Jet Stream Circulations by TCs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Large scale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response of environment to TC passage similar to TC Yuri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810000" y="2590800"/>
            <a:ext cx="2895600" cy="113995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29" idx="3"/>
          </p:cNvCxnSpPr>
          <p:nvPr/>
        </p:nvCxnSpPr>
        <p:spPr>
          <a:xfrm flipH="1" flipV="1">
            <a:off x="3886200" y="2740152"/>
            <a:ext cx="2819400" cy="84124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743200" y="2511552"/>
            <a:ext cx="1143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 algn="ctr" fontAlgn="base">
              <a:spcBef>
                <a:spcPct val="2000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Polar Jet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143000" y="4264152"/>
            <a:ext cx="1143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 algn="ctr" fontAlgn="base">
              <a:spcBef>
                <a:spcPct val="2000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TEJ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553200" y="2057400"/>
            <a:ext cx="262078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Strengthening and broadening of TEJ following TC passage</a:t>
            </a:r>
          </a:p>
          <a:p>
            <a:pPr marL="165100" indent="-1651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Northward shift of Polar Jet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26932" y="73223"/>
            <a:ext cx="237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13/14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1905000" y="1600200"/>
            <a:ext cx="6473952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5000" y="4457700"/>
            <a:ext cx="647395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Double Wave 66"/>
          <p:cNvSpPr/>
          <p:nvPr/>
        </p:nvSpPr>
        <p:spPr>
          <a:xfrm>
            <a:off x="4507992" y="4495800"/>
            <a:ext cx="3108960" cy="914400"/>
          </a:xfrm>
          <a:prstGeom prst="doubleWave">
            <a:avLst/>
          </a:prstGeom>
          <a:solidFill>
            <a:srgbClr val="000099"/>
          </a:solidFill>
          <a:ln>
            <a:solidFill>
              <a:srgbClr val="000099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Cooler and Drier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324600" y="4572000"/>
            <a:ext cx="838200" cy="838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isometricBottomDown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3200" dirty="0" smtClean="0">
                <a:ln>
                  <a:solidFill>
                    <a:schemeClr val="bg1"/>
                  </a:solidFill>
                </a:ln>
              </a:rPr>
              <a:t>TC</a:t>
            </a:r>
            <a:endParaRPr lang="en-US" sz="3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0" name="Left Arrow 49"/>
          <p:cNvSpPr/>
          <p:nvPr/>
        </p:nvSpPr>
        <p:spPr>
          <a:xfrm flipH="1">
            <a:off x="2057400" y="1371600"/>
            <a:ext cx="6019800" cy="1143000"/>
          </a:xfrm>
          <a:prstGeom prst="leftArrow">
            <a:avLst/>
          </a:prstGeom>
          <a:solidFill>
            <a:srgbClr val="FF9933"/>
          </a:solidFill>
          <a:ln>
            <a:solidFill>
              <a:srgbClr val="FF9933"/>
            </a:solidFill>
          </a:ln>
          <a:scene3d>
            <a:camera prst="perspectiveRelaxed">
              <a:rot lat="1797600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Polar Jet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10000" y="1611088"/>
            <a:ext cx="2819400" cy="8273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perspectiveRelaxed">
              <a:rot lat="17973582" lon="0" rev="0"/>
            </a:camera>
            <a:lightRig rig="threePt" dir="t"/>
          </a:scene3d>
          <a:sp3d>
            <a:bevelT h="0"/>
            <a:bevelB h="266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Warm/Moist Anomaly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8369300" y="1612900"/>
            <a:ext cx="0" cy="28346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33CC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Concluding Thoughts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467600" y="3581400"/>
            <a:ext cx="0" cy="2743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90600" y="3581400"/>
            <a:ext cx="0" cy="2743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500000" flipV="1">
            <a:off x="1468149" y="4337945"/>
            <a:ext cx="0" cy="205435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500000" flipV="1">
            <a:off x="7926841" y="4386719"/>
            <a:ext cx="0" cy="2057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500000" flipV="1">
            <a:off x="1454331" y="1489646"/>
            <a:ext cx="0" cy="21945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905000" y="1575308"/>
            <a:ext cx="0" cy="283464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500000" flipV="1">
            <a:off x="7919738" y="1541940"/>
            <a:ext cx="2" cy="2139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Content Placeholder 2"/>
          <p:cNvSpPr txBox="1">
            <a:spLocks/>
          </p:cNvSpPr>
          <p:nvPr/>
        </p:nvSpPr>
        <p:spPr bwMode="auto">
          <a:xfrm>
            <a:off x="7162800" y="60198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300" noProof="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 bwMode="auto">
          <a:xfrm>
            <a:off x="8001000" y="41910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300" noProof="0" dirty="0" smtClean="0">
                <a:latin typeface="Times New Roman" pitchFamily="18" charset="0"/>
                <a:cs typeface="Times New Roman" pitchFamily="18" charset="0"/>
              </a:rPr>
              <a:t>45°N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8" name="Content Placeholder 2"/>
          <p:cNvSpPr txBox="1">
            <a:spLocks/>
          </p:cNvSpPr>
          <p:nvPr/>
        </p:nvSpPr>
        <p:spPr bwMode="auto">
          <a:xfrm>
            <a:off x="76200" y="60579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300" noProof="0" dirty="0" smtClean="0">
                <a:latin typeface="Times New Roman" pitchFamily="18" charset="0"/>
                <a:cs typeface="Times New Roman" pitchFamily="18" charset="0"/>
              </a:rPr>
              <a:t>Sfc.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9" name="Content Placeholder 2"/>
          <p:cNvSpPr txBox="1">
            <a:spLocks/>
          </p:cNvSpPr>
          <p:nvPr/>
        </p:nvSpPr>
        <p:spPr bwMode="auto">
          <a:xfrm>
            <a:off x="-381000" y="3502152"/>
            <a:ext cx="210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300" noProof="0" dirty="0" smtClean="0">
                <a:latin typeface="Times New Roman" pitchFamily="18" charset="0"/>
                <a:cs typeface="Times New Roman" pitchFamily="18" charset="0"/>
              </a:rPr>
              <a:t>Tropopause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228600" y="1143000"/>
            <a:ext cx="4495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300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Cold and dry anomalies in lower troposphere due to anomalous low level flux divergence of heat and moisture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58184" y="2816352"/>
            <a:ext cx="1600200" cy="10668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  <a:scene3d>
            <a:camera prst="perspectiveRelaxed">
              <a:rot lat="17400000" lon="0" rev="0"/>
            </a:camera>
            <a:lightRig rig="threePt" dir="t"/>
          </a:scene3d>
          <a:sp3d>
            <a:bevelT h="0"/>
            <a:bevelB h="2019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Cold Anomaly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33800" y="5181600"/>
            <a:ext cx="1645920" cy="7620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  <a:scene3d>
            <a:camera prst="perspectiveRelaxed"/>
            <a:lightRig rig="threePt" dir="t"/>
          </a:scene3d>
          <a:sp3d>
            <a:bevelT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Cold/Dry Anomaly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16000" y="3581400"/>
            <a:ext cx="64739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7726680" y="5638800"/>
            <a:ext cx="34747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7200" b="1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7543800" y="3657600"/>
            <a:ext cx="34747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7200" b="1" noProof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228600" y="4343400"/>
            <a:ext cx="4495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300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Warm and moist anomalies at mid-latitudes due to flux convergence of heat and moisture by TC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228600" y="4343400"/>
            <a:ext cx="44958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300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Reduction in meridional pressure gradient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228600" y="4343400"/>
            <a:ext cx="44958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Strengthening and broadening of TEJ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228600" y="4343400"/>
            <a:ext cx="4495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Northward movement of Polar Jet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 bwMode="auto">
          <a:xfrm>
            <a:off x="228600" y="1143000"/>
            <a:ext cx="4495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Cooling and drying of lower troposphere along the TC track d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ue to SST cold wake of TC</a:t>
            </a:r>
          </a:p>
        </p:txBody>
      </p:sp>
      <p:sp>
        <p:nvSpPr>
          <p:cNvPr id="51" name="Left Arrow 50"/>
          <p:cNvSpPr/>
          <p:nvPr/>
        </p:nvSpPr>
        <p:spPr>
          <a:xfrm>
            <a:off x="1295400" y="2514600"/>
            <a:ext cx="2362200" cy="1447800"/>
          </a:xfrm>
          <a:prstGeom prst="leftArrow">
            <a:avLst/>
          </a:prstGeom>
          <a:solidFill>
            <a:srgbClr val="FF9933"/>
          </a:solidFill>
          <a:ln>
            <a:solidFill>
              <a:srgbClr val="FF9933"/>
            </a:solidFill>
          </a:ln>
          <a:scene3d>
            <a:camera prst="perspectiveRelaxed">
              <a:rot lat="1740000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TEJ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228600" y="1143000"/>
            <a:ext cx="4495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300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Cold anomalies in middle and </a:t>
            </a: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upper troposphere due to anomalous diabatic cooling from suppression of deep convection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6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26932" y="73223"/>
            <a:ext cx="237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52" name="Oval 51"/>
          <p:cNvSpPr/>
          <p:nvPr/>
        </p:nvSpPr>
        <p:spPr>
          <a:xfrm>
            <a:off x="76200" y="2209800"/>
            <a:ext cx="8991600" cy="13206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the aggregate impact of TC activity over an entire season?</a:t>
            </a:r>
            <a:endParaRPr lang="en-US" sz="23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6200" y="4953000"/>
            <a:ext cx="8991600" cy="152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work will quantify the sensitivity of these results among reanalyses…</a:t>
            </a:r>
            <a:endParaRPr lang="en-US" sz="23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14/14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990600" y="6324600"/>
            <a:ext cx="6477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25677 -0.0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69 -0.01827 C -0.31267 -0.03769 -0.37066 -0.05688 -0.35955 -0.07284 C -0.34844 -0.08879 -0.21615 -0.10752 -0.1875 -0.11445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1965E-6 L -0.00417 -0.0832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42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6" grpId="0" animBg="1"/>
      <p:bldP spid="56" grpId="1" animBg="1"/>
      <p:bldP spid="50" grpId="0" animBg="1"/>
      <p:bldP spid="37" grpId="0" animBg="1"/>
      <p:bldP spid="33" grpId="0" animBg="1"/>
      <p:bldP spid="42" grpId="0"/>
      <p:bldP spid="43" grpId="0"/>
      <p:bldP spid="63" grpId="0" animBg="1"/>
      <p:bldP spid="64" grpId="0" animBg="1"/>
      <p:bldP spid="65" grpId="0" animBg="1"/>
      <p:bldP spid="66" grpId="0" animBg="1"/>
      <p:bldP spid="68" grpId="0" animBg="1"/>
      <p:bldP spid="51" grpId="0" animBg="1"/>
      <p:bldP spid="45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" y="384048"/>
            <a:ext cx="9265920" cy="69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26932" y="73223"/>
            <a:ext cx="2377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2/14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316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oe.met.fsu.edu/~ben/agu/eraiwpacmslp18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7048"/>
            <a:ext cx="6400800" cy="480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Variability of Large Scale Pressure Anomalies Among Reanalyses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TC Climate Footprint	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and Robert E. Hart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The Florida State University              7/14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26932" y="73223"/>
            <a:ext cx="237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400800" y="1447800"/>
            <a:ext cx="274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 fontAlgn="base">
              <a:spcBef>
                <a:spcPct val="200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00" y="2286000"/>
            <a:ext cx="1676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 algn="ctr" fontAlgn="base">
              <a:spcBef>
                <a:spcPct val="2000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ERA-Interim</a:t>
            </a:r>
          </a:p>
        </p:txBody>
      </p:sp>
    </p:spTree>
    <p:custDataLst>
      <p:tags r:id="rId1"/>
    </p:custDataLst>
  </p:cSld>
  <p:clrMapOvr>
    <a:masterClrMapping/>
  </p:clrMapOvr>
  <p:transition advTm="762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oe.met.fsu.edu/~ben/agu/dif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7048"/>
            <a:ext cx="6400800" cy="480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Variability of Large Scale Pressure Anomalies Among Reanalyses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TC Climate Footprint	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and Robert E. Hart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The Florida State University              7/14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26932" y="73223"/>
            <a:ext cx="237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400800" y="1447800"/>
            <a:ext cx="274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 fontAlgn="base">
              <a:spcBef>
                <a:spcPct val="200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400800" y="1066800"/>
            <a:ext cx="2743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 fontAlgn="base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Anomalies 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CFSR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strongly positive</a:t>
            </a:r>
          </a:p>
          <a:p>
            <a:pPr marL="165100" indent="-165100" fontAlgn="base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Blue: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Anomalies 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ERA-Interim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more strongly positive</a:t>
            </a:r>
          </a:p>
          <a:p>
            <a:pPr marL="165100" indent="-165100" fontAlgn="base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CFSR shows stronger positive anomalies in western portion of domain with differences of 10-15%</a:t>
            </a:r>
          </a:p>
          <a:p>
            <a:pPr marL="165100" indent="-165100" fontAlgn="base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Northward shift of positive anomalies in CFSR relative to ERA-Interim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00" y="2286000"/>
            <a:ext cx="2971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 algn="ctr" fontAlgn="base">
              <a:spcBef>
                <a:spcPct val="2000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CFSR minus ERA-Interim</a:t>
            </a:r>
          </a:p>
        </p:txBody>
      </p:sp>
      <p:sp>
        <p:nvSpPr>
          <p:cNvPr id="13" name="Oval 12"/>
          <p:cNvSpPr/>
          <p:nvPr/>
        </p:nvSpPr>
        <p:spPr>
          <a:xfrm>
            <a:off x="838200" y="3733800"/>
            <a:ext cx="2438400" cy="1905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81400" y="3429000"/>
            <a:ext cx="2057400" cy="21336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66700" y="6045200"/>
            <a:ext cx="86106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5100" indent="-165100" algn="ctr" fontAlgn="base">
              <a:spcBef>
                <a:spcPct val="20000"/>
              </a:spcBef>
              <a:spcAft>
                <a:spcPts val="24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Response in large scale pressure anomalies appears consistent among reanalyses…</a:t>
            </a:r>
          </a:p>
        </p:txBody>
      </p:sp>
    </p:spTree>
    <p:custDataLst>
      <p:tags r:id="rId1"/>
    </p:custDataLst>
  </p:cSld>
  <p:clrMapOvr>
    <a:masterClrMapping/>
  </p:clrMapOvr>
  <p:transition advTm="762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ovti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28" y="384048"/>
            <a:ext cx="9265920" cy="6949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26932" y="73223"/>
            <a:ext cx="2377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2/14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316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" y="384048"/>
            <a:ext cx="9265920" cy="69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3944" y="3048000"/>
            <a:ext cx="7772400" cy="2438400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65418" y="3806952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???</a:t>
            </a:r>
          </a:p>
        </p:txBody>
      </p:sp>
      <p:sp>
        <p:nvSpPr>
          <p:cNvPr id="20" name="Oval 19"/>
          <p:cNvSpPr/>
          <p:nvPr/>
        </p:nvSpPr>
        <p:spPr>
          <a:xfrm>
            <a:off x="700314" y="2209800"/>
            <a:ext cx="7808976" cy="1168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do tropical cyclones (TCs) impact the large scale circulation?</a:t>
            </a:r>
            <a:endParaRPr lang="en-US" sz="23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26932" y="73223"/>
            <a:ext cx="2377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3/14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715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411163"/>
            <a:ext cx="9144000" cy="579437"/>
          </a:xfrm>
          <a:prstGeom prst="rect">
            <a:avLst/>
          </a:prstGeom>
          <a:solidFill>
            <a:srgbClr val="0000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Previous Work on Reanalysis TC Fidelity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961572"/>
            <a:ext cx="8382000" cy="5591628"/>
          </a:xfrm>
        </p:spPr>
        <p:txBody>
          <a:bodyPr>
            <a:noAutofit/>
          </a:bodyPr>
          <a:lstStyle/>
          <a:p>
            <a:pPr marL="347472" indent="-347472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In interest of full disclosure, evaluation of reanalysis TC position and intensity has shown:</a:t>
            </a:r>
          </a:p>
          <a:p>
            <a:pPr marL="747522" lvl="2" indent="-347472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Significant discrepancies between reanalysis and Best-Track TC position</a:t>
            </a:r>
          </a:p>
          <a:p>
            <a:pPr marL="747522" lvl="2" indent="-347472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Underestimation of reanalysis TC intensity beyond what can be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solely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attributed to the coarse resolution of reanalyses</a:t>
            </a:r>
          </a:p>
          <a:p>
            <a:pPr marL="747522" lvl="2" indent="-347472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Substantial differences in the timing of TC intensity changes between the Best-Track and reanalysis TCs</a:t>
            </a:r>
          </a:p>
          <a:p>
            <a:pPr marL="747522" lvl="2" indent="-347472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Several examples of nonphysical reanalysis TC structure </a:t>
            </a:r>
          </a:p>
          <a:p>
            <a:pPr marL="347472" indent="-347472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Schenkel, B.A. and R.E. Hart, 2012: An Examination of Tropical Cyclone Position, Intensity, and Intensity Life Cycle within Atmospheric Reanalysis Datasets. 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J. Climate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MERRA Special Collection,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in press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7472" lvl="2" indent="-347472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Acknowledgments: Michael Bosilovich (GSFC/NASA), Bob Kistler (EMC/NOAA), Daryl Kleist (EMC/NOAA), Dick Dee (ECMWF)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6932" y="73223"/>
            <a:ext cx="2377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4/14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6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7848600" y="5257800"/>
            <a:ext cx="1295400" cy="914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</a:p>
          <a:p>
            <a:pPr lvl="0" algn="ctr"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7" name="Left Arrow 96"/>
          <p:cNvSpPr/>
          <p:nvPr/>
        </p:nvSpPr>
        <p:spPr>
          <a:xfrm flipH="1">
            <a:off x="2057400" y="952500"/>
            <a:ext cx="6019800" cy="1143000"/>
          </a:xfrm>
          <a:prstGeom prst="leftArrow">
            <a:avLst/>
          </a:prstGeom>
          <a:solidFill>
            <a:srgbClr val="FF9933"/>
          </a:solidFill>
          <a:ln>
            <a:solidFill>
              <a:srgbClr val="FF9933"/>
            </a:solidFill>
          </a:ln>
          <a:scene3d>
            <a:camera prst="perspectiveRelaxed">
              <a:rot lat="1797600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Polar Jet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4511040" y="4495800"/>
            <a:ext cx="3108960" cy="914400"/>
          </a:xfrm>
          <a:prstGeom prst="doubleWave">
            <a:avLst/>
          </a:prstGeom>
          <a:solidFill>
            <a:srgbClr val="000099"/>
          </a:solidFill>
          <a:ln>
            <a:solidFill>
              <a:srgbClr val="000099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SST Cold Wake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4507992" y="4495800"/>
            <a:ext cx="3108960" cy="914400"/>
          </a:xfrm>
          <a:prstGeom prst="doubleWave">
            <a:avLst/>
          </a:prstGeom>
          <a:solidFill>
            <a:srgbClr val="000099"/>
          </a:solidFill>
          <a:ln>
            <a:solidFill>
              <a:srgbClr val="000099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Cooler and Drier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Atmospheric Response to TC Passage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Large scale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response of environment to TC passage similar to TC Yuri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7467600" y="3162300"/>
            <a:ext cx="0" cy="2743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990600" y="3162300"/>
            <a:ext cx="0" cy="2743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500000" flipV="1">
            <a:off x="1468149" y="3918845"/>
            <a:ext cx="0" cy="205435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90600" y="5905500"/>
            <a:ext cx="6477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500000" flipV="1">
            <a:off x="7926841" y="3967619"/>
            <a:ext cx="0" cy="2057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05000" y="4038600"/>
            <a:ext cx="647395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016000" y="3162300"/>
            <a:ext cx="64739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500000" flipV="1">
            <a:off x="1454331" y="1070546"/>
            <a:ext cx="0" cy="21945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905000" y="1181100"/>
            <a:ext cx="6473952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905000" y="1156208"/>
            <a:ext cx="0" cy="283464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8369300" y="1193800"/>
            <a:ext cx="0" cy="28346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500000" flipV="1">
            <a:off x="7919738" y="1122840"/>
            <a:ext cx="2" cy="2139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7162800" y="56007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300" noProof="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 bwMode="auto">
          <a:xfrm>
            <a:off x="8001000" y="37719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300" noProof="0" dirty="0" smtClean="0">
                <a:latin typeface="Times New Roman" pitchFamily="18" charset="0"/>
                <a:cs typeface="Times New Roman" pitchFamily="18" charset="0"/>
              </a:rPr>
              <a:t>45°N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 bwMode="auto">
          <a:xfrm>
            <a:off x="76200" y="56388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300" noProof="0" dirty="0" smtClean="0">
                <a:latin typeface="Times New Roman" pitchFamily="18" charset="0"/>
                <a:cs typeface="Times New Roman" pitchFamily="18" charset="0"/>
              </a:rPr>
              <a:t>Sfc.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3" name="Content Placeholder 2"/>
          <p:cNvSpPr txBox="1">
            <a:spLocks/>
          </p:cNvSpPr>
          <p:nvPr/>
        </p:nvSpPr>
        <p:spPr bwMode="auto">
          <a:xfrm>
            <a:off x="-381000" y="2971800"/>
            <a:ext cx="210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300" noProof="0" dirty="0" smtClean="0">
                <a:latin typeface="Times New Roman" pitchFamily="18" charset="0"/>
                <a:cs typeface="Times New Roman" pitchFamily="18" charset="0"/>
              </a:rPr>
              <a:t>Tropopause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324600" y="4572000"/>
            <a:ext cx="838200" cy="838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isometricBottomDown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3200" dirty="0" smtClean="0">
                <a:ln>
                  <a:solidFill>
                    <a:schemeClr val="bg1"/>
                  </a:solidFill>
                </a:ln>
              </a:rPr>
              <a:t>TC</a:t>
            </a:r>
            <a:endParaRPr lang="en-US" sz="3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8" name="Curved Up Arrow 47"/>
          <p:cNvSpPr/>
          <p:nvPr/>
        </p:nvSpPr>
        <p:spPr>
          <a:xfrm>
            <a:off x="4953000" y="1104900"/>
            <a:ext cx="1905000" cy="1447800"/>
          </a:xfrm>
          <a:prstGeom prst="curvedUpArrow">
            <a:avLst/>
          </a:prstGeom>
          <a:solidFill>
            <a:srgbClr val="FF9933"/>
          </a:solidFill>
          <a:ln>
            <a:solidFill>
              <a:srgbClr val="FF9933"/>
            </a:solidFill>
          </a:ln>
          <a:scene3d>
            <a:camera prst="perspectiveRelaxed"/>
            <a:lightRig rig="threePt" dir="t">
              <a:rot lat="0" lon="0" rev="12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Left Arrow 48"/>
          <p:cNvSpPr/>
          <p:nvPr/>
        </p:nvSpPr>
        <p:spPr>
          <a:xfrm flipH="1">
            <a:off x="2057400" y="952500"/>
            <a:ext cx="2895600" cy="1143000"/>
          </a:xfrm>
          <a:prstGeom prst="leftArrow">
            <a:avLst/>
          </a:prstGeom>
          <a:solidFill>
            <a:srgbClr val="FF9933"/>
          </a:solidFill>
          <a:ln>
            <a:solidFill>
              <a:srgbClr val="FF9933"/>
            </a:solidFill>
          </a:ln>
          <a:scene3d>
            <a:camera prst="perspectiveRelaxed">
              <a:rot lat="1797600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Polar Jet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440680" y="1257300"/>
            <a:ext cx="34747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7200" b="1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" name="Curved Up Arrow 50"/>
          <p:cNvSpPr/>
          <p:nvPr/>
        </p:nvSpPr>
        <p:spPr>
          <a:xfrm flipV="1">
            <a:off x="6172200" y="952500"/>
            <a:ext cx="1905000" cy="1447800"/>
          </a:xfrm>
          <a:prstGeom prst="curvedUpArrow">
            <a:avLst/>
          </a:prstGeom>
          <a:solidFill>
            <a:srgbClr val="FF9933"/>
          </a:solidFill>
          <a:ln>
            <a:solidFill>
              <a:srgbClr val="FF9933"/>
            </a:solidFill>
          </a:ln>
          <a:scene3d>
            <a:camera prst="perspectiveRelaxed"/>
            <a:lightRig rig="threePt" dir="t">
              <a:rot lat="0" lon="0" rev="12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6583680" y="1257300"/>
            <a:ext cx="34747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7200" b="1" noProof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381000" y="6034314"/>
            <a:ext cx="8382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Does the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tropical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environmental response extend beyond the SST cold wake?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9" name="Curved Up Arrow 58"/>
          <p:cNvSpPr/>
          <p:nvPr/>
        </p:nvSpPr>
        <p:spPr>
          <a:xfrm rot="16200000" flipV="1">
            <a:off x="2362200" y="3962400"/>
            <a:ext cx="990600" cy="990600"/>
          </a:xfrm>
          <a:prstGeom prst="curved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  <a:scene3d>
            <a:camera prst="perspectiveRelaxed"/>
            <a:lightRig rig="threePt" dir="t">
              <a:rot lat="0" lon="0" rev="12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2133600" y="3381828"/>
            <a:ext cx="5105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Significant heat and moisture transports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3" name="Curved Up Arrow 62"/>
          <p:cNvSpPr/>
          <p:nvPr/>
        </p:nvSpPr>
        <p:spPr>
          <a:xfrm rot="16200000" flipV="1">
            <a:off x="3124200" y="3962400"/>
            <a:ext cx="990600" cy="9906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threePt" dir="t">
              <a:rot lat="0" lon="0" rev="12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3810000" y="2514600"/>
            <a:ext cx="41148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Excitation of Rossby wave </a:t>
            </a: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rain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6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526932" y="73223"/>
            <a:ext cx="2377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7543800" y="3458028"/>
            <a:ext cx="762000" cy="504372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</a:t>
            </a:r>
          </a:p>
          <a:p>
            <a:pPr lvl="0"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1143000" y="5334000"/>
            <a:ext cx="6248400" cy="47798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Significant reduction in meridional energy gradient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6" name="Left Arrow 55"/>
          <p:cNvSpPr/>
          <p:nvPr/>
        </p:nvSpPr>
        <p:spPr>
          <a:xfrm>
            <a:off x="1295400" y="2057400"/>
            <a:ext cx="2362200" cy="1447800"/>
          </a:xfrm>
          <a:prstGeom prst="leftArrow">
            <a:avLst/>
          </a:prstGeom>
          <a:solidFill>
            <a:srgbClr val="FF9933"/>
          </a:solidFill>
          <a:ln>
            <a:solidFill>
              <a:srgbClr val="FF9933"/>
            </a:solidFill>
          </a:ln>
          <a:scene3d>
            <a:camera prst="perspectiveRelaxed">
              <a:rot lat="1740000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TEJ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5/14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8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25677 -0.018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69 -0.01827 C -0.31267 -0.03769 -0.37066 -0.05688 -0.35955 -0.07284 C -0.34844 -0.08879 -0.21615 -0.10752 -0.1875 -0.11445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97" grpId="0" animBg="1"/>
      <p:bldP spid="97" grpId="1" animBg="1"/>
      <p:bldP spid="45" grpId="0" animBg="1"/>
      <p:bldP spid="46" grpId="0" animBg="1"/>
      <p:bldP spid="43" grpId="0" animBg="1"/>
      <p:bldP spid="43" grpId="2" animBg="1"/>
      <p:bldP spid="43" grpId="3" animBg="1"/>
      <p:bldP spid="48" grpId="0" animBg="1"/>
      <p:bldP spid="49" grpId="0" animBg="1"/>
      <p:bldP spid="49" grpId="1" animBg="1"/>
      <p:bldP spid="50" grpId="0"/>
      <p:bldP spid="51" grpId="0" animBg="1"/>
      <p:bldP spid="54" grpId="0"/>
      <p:bldP spid="55" grpId="0" animBg="1"/>
      <p:bldP spid="59" grpId="0" animBg="1"/>
      <p:bldP spid="60" grpId="0" animBg="1"/>
      <p:bldP spid="63" grpId="0" animBg="1"/>
      <p:bldP spid="47" grpId="0" animBg="1"/>
      <p:bldP spid="44" grpId="0" animBg="1"/>
      <p:bldP spid="44" grpId="1" animBg="1"/>
      <p:bldP spid="52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411163"/>
            <a:ext cx="9144000" cy="579437"/>
          </a:xfrm>
          <a:prstGeom prst="rect">
            <a:avLst/>
          </a:prstGeom>
          <a:solidFill>
            <a:srgbClr val="0000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Methodology: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Quantifying the Large Scale Response to TC Passage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519058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Objective: To analyze the response of the tropical atmospheric environment to TC passage</a:t>
            </a:r>
          </a:p>
          <a:p>
            <a:pPr>
              <a:lnSpc>
                <a:spcPts val="36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Evaluation of mean environmental response will occur using four-dimensional storm-relative composites of normalized anomalies</a:t>
            </a:r>
          </a:p>
          <a:p>
            <a:pPr marL="342900" lvl="2" indent="-342900">
              <a:lnSpc>
                <a:spcPts val="36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Composites are constructed using the NCEP Climate Forecast System Reanalysis (Saha et al. 2011) for category 3 to 5 Best-Track TCs in the Western North Pacific from 1982-2009 (N=257 TCs)</a:t>
            </a:r>
          </a:p>
          <a:p>
            <a:pPr marL="342900" lvl="2" indent="-342900">
              <a:lnSpc>
                <a:spcPts val="36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CFSR chosen for this study given it has strongest reanalysis TC intensities and smallest differences between reanalysis and Best-Track TC positions</a:t>
            </a:r>
          </a:p>
          <a:p>
            <a:pPr marL="342900" lvl="2" indent="-342900">
              <a:lnSpc>
                <a:spcPts val="36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Reanalyses are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crucial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for this analysis since they provide the only means of evaluating the mean large scale environmental response for historical TC cases</a:t>
            </a:r>
          </a:p>
          <a:p>
            <a:pPr marL="342900" lvl="2" indent="-342900">
              <a:lnSpc>
                <a:spcPts val="3600"/>
              </a:lnSpc>
              <a:spcBef>
                <a:spcPct val="0"/>
              </a:spcBef>
              <a:spcAft>
                <a:spcPts val="1800"/>
              </a:spcAft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26932" y="73223"/>
            <a:ext cx="2377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6/14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6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Pressure Anomalies in the Tropics Following TC Passage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Large scale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response of environment to TC passage similar to TC Yuri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2573000" y="28956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8000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km by 2000 km response to TC passage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932" y="73223"/>
            <a:ext cx="237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7/14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286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pacmovmsl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838200"/>
            <a:ext cx="7924800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579437"/>
          </a:xfrm>
          <a:solidFill>
            <a:srgbClr val="0000CC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Pressure Anomalies in the Tropics Following TC Passage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468600" y="472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Large scale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response of environment to TC passage similar to TC Yuri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2573000" y="28956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8000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km by 2000 km response to TC passage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1734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887200" y="4953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	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4672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88436" y="73223"/>
            <a:ext cx="216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26932" y="73223"/>
            <a:ext cx="237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Scale Impacts of TCs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Assessing the Large Scale Impact of TCs	                   Benjamin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A. Schenkel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          The Florida State University                          7/14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286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6|13.5|8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3.2|4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3.2|4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3.2|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8.4|7.9|7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8.4|7.9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3.2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1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8.4|7.9|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8.4|7.9|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4694</TotalTime>
  <Words>1536</Words>
  <Application>Microsoft Office PowerPoint</Application>
  <PresentationFormat>On-screen Show (4:3)</PresentationFormat>
  <Paragraphs>282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Motivation</vt:lpstr>
      <vt:lpstr>Motivation</vt:lpstr>
      <vt:lpstr>Motivation</vt:lpstr>
      <vt:lpstr>Slide 5</vt:lpstr>
      <vt:lpstr>Atmospheric Response to TC Passage</vt:lpstr>
      <vt:lpstr>Slide 7</vt:lpstr>
      <vt:lpstr>Large Scale Pressure Anomalies in the Tropics Following TC Passage</vt:lpstr>
      <vt:lpstr>Large Scale Pressure Anomalies in the Tropics Following TC Passage</vt:lpstr>
      <vt:lpstr>Large Scale Pressure Anomalies in the Tropics Following TC Passage</vt:lpstr>
      <vt:lpstr>Large Scale Pressure Anomalies in the Tropics Following TC Passage</vt:lpstr>
      <vt:lpstr>Vertical Structure of Moisture Anomalies</vt:lpstr>
      <vt:lpstr>Vertical Structure of Temperature Anomalies</vt:lpstr>
      <vt:lpstr>Physical Processes Responsible for Cooling and Drying of Equator</vt:lpstr>
      <vt:lpstr>Physical Processes Responsible for Cooling and Drying of Equator</vt:lpstr>
      <vt:lpstr>Vertical Structure of Zonal Wind Anomalies</vt:lpstr>
      <vt:lpstr>Modulation of Upper Level Jet Stream Circulations by TCs</vt:lpstr>
      <vt:lpstr>Modulation of Upper Level Jet Stream Circulations by TCs</vt:lpstr>
      <vt:lpstr>Concluding Thoughts</vt:lpstr>
      <vt:lpstr>Variability of Large Scale Pressure Anomalies Among Reanalyses</vt:lpstr>
      <vt:lpstr>Variability of Large Scale Pressure Anomalies Among Reanalyses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 Schenkel</dc:creator>
  <cp:lastModifiedBy>Benjamin Schenkel</cp:lastModifiedBy>
  <cp:revision>47</cp:revision>
  <dcterms:created xsi:type="dcterms:W3CDTF">2012-04-07T17:23:54Z</dcterms:created>
  <dcterms:modified xsi:type="dcterms:W3CDTF">2012-05-20T16:28:16Z</dcterms:modified>
</cp:coreProperties>
</file>