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9144000" cy="6858000"/>
  <p:defaultTextStyle>
    <a:defPPr>
      <a:defRPr lang="en-US"/>
    </a:defPPr>
    <a:lvl1pPr marL="0" algn="l" defTabSz="3697742" rtl="0" eaLnBrk="1" latinLnBrk="0" hangingPunct="1">
      <a:defRPr sz="7300" kern="1200">
        <a:solidFill>
          <a:schemeClr val="tx1"/>
        </a:solidFill>
        <a:latin typeface="+mn-lt"/>
        <a:ea typeface="+mn-ea"/>
        <a:cs typeface="+mn-cs"/>
      </a:defRPr>
    </a:lvl1pPr>
    <a:lvl2pPr marL="1848871" algn="l" defTabSz="3697742" rtl="0" eaLnBrk="1" latinLnBrk="0" hangingPunct="1">
      <a:defRPr sz="7300" kern="1200">
        <a:solidFill>
          <a:schemeClr val="tx1"/>
        </a:solidFill>
        <a:latin typeface="+mn-lt"/>
        <a:ea typeface="+mn-ea"/>
        <a:cs typeface="+mn-cs"/>
      </a:defRPr>
    </a:lvl2pPr>
    <a:lvl3pPr marL="3697742" algn="l" defTabSz="3697742" rtl="0" eaLnBrk="1" latinLnBrk="0" hangingPunct="1">
      <a:defRPr sz="7300" kern="1200">
        <a:solidFill>
          <a:schemeClr val="tx1"/>
        </a:solidFill>
        <a:latin typeface="+mn-lt"/>
        <a:ea typeface="+mn-ea"/>
        <a:cs typeface="+mn-cs"/>
      </a:defRPr>
    </a:lvl3pPr>
    <a:lvl4pPr marL="5546613" algn="l" defTabSz="3697742" rtl="0" eaLnBrk="1" latinLnBrk="0" hangingPunct="1">
      <a:defRPr sz="7300" kern="1200">
        <a:solidFill>
          <a:schemeClr val="tx1"/>
        </a:solidFill>
        <a:latin typeface="+mn-lt"/>
        <a:ea typeface="+mn-ea"/>
        <a:cs typeface="+mn-cs"/>
      </a:defRPr>
    </a:lvl4pPr>
    <a:lvl5pPr marL="7395484" algn="l" defTabSz="3697742" rtl="0" eaLnBrk="1" latinLnBrk="0" hangingPunct="1">
      <a:defRPr sz="7300" kern="1200">
        <a:solidFill>
          <a:schemeClr val="tx1"/>
        </a:solidFill>
        <a:latin typeface="+mn-lt"/>
        <a:ea typeface="+mn-ea"/>
        <a:cs typeface="+mn-cs"/>
      </a:defRPr>
    </a:lvl5pPr>
    <a:lvl6pPr marL="9244355" algn="l" defTabSz="3697742" rtl="0" eaLnBrk="1" latinLnBrk="0" hangingPunct="1">
      <a:defRPr sz="7300" kern="1200">
        <a:solidFill>
          <a:schemeClr val="tx1"/>
        </a:solidFill>
        <a:latin typeface="+mn-lt"/>
        <a:ea typeface="+mn-ea"/>
        <a:cs typeface="+mn-cs"/>
      </a:defRPr>
    </a:lvl6pPr>
    <a:lvl7pPr marL="11093226" algn="l" defTabSz="3697742" rtl="0" eaLnBrk="1" latinLnBrk="0" hangingPunct="1">
      <a:defRPr sz="7300" kern="1200">
        <a:solidFill>
          <a:schemeClr val="tx1"/>
        </a:solidFill>
        <a:latin typeface="+mn-lt"/>
        <a:ea typeface="+mn-ea"/>
        <a:cs typeface="+mn-cs"/>
      </a:defRPr>
    </a:lvl7pPr>
    <a:lvl8pPr marL="12942098" algn="l" defTabSz="3697742" rtl="0" eaLnBrk="1" latinLnBrk="0" hangingPunct="1">
      <a:defRPr sz="7300" kern="1200">
        <a:solidFill>
          <a:schemeClr val="tx1"/>
        </a:solidFill>
        <a:latin typeface="+mn-lt"/>
        <a:ea typeface="+mn-ea"/>
        <a:cs typeface="+mn-cs"/>
      </a:defRPr>
    </a:lvl8pPr>
    <a:lvl9pPr marL="14790969" algn="l" defTabSz="3697742" rtl="0" eaLnBrk="1" latinLnBrk="0" hangingPunct="1">
      <a:defRPr sz="73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Schenkel" initials="B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0000"/>
    <a:srgbClr val="CC0000"/>
    <a:srgbClr val="339999"/>
    <a:srgbClr val="336666"/>
    <a:srgbClr val="8799D3"/>
    <a:srgbClr val="103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89006" autoAdjust="0"/>
  </p:normalViewPr>
  <p:slideViewPr>
    <p:cSldViewPr>
      <p:cViewPr>
        <p:scale>
          <a:sx n="32" d="100"/>
          <a:sy n="32" d="100"/>
        </p:scale>
        <p:origin x="-248" y="552"/>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B6E9EC8-6B53-4E8A-99EE-DFF1DC58232F}" type="datetimeFigureOut">
              <a:rPr lang="en-US" smtClean="0"/>
              <a:pPr/>
              <a:t>12/12/14</a:t>
            </a:fld>
            <a:endParaRPr lang="en-US" dirty="0"/>
          </a:p>
        </p:txBody>
      </p:sp>
      <p:sp>
        <p:nvSpPr>
          <p:cNvPr id="4" name="Slide Image Placeholder 3"/>
          <p:cNvSpPr>
            <a:spLocks noGrp="1" noRot="1" noChangeAspect="1"/>
          </p:cNvSpPr>
          <p:nvPr>
            <p:ph type="sldImg" idx="2"/>
          </p:nvPr>
        </p:nvSpPr>
        <p:spPr>
          <a:xfrm>
            <a:off x="2571750" y="514350"/>
            <a:ext cx="40005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A13BE5B-3272-4F4B-8B3C-5F0E198DEFC5}" type="slidenum">
              <a:rPr lang="en-US" smtClean="0"/>
              <a:pPr/>
              <a:t>‹#›</a:t>
            </a:fld>
            <a:endParaRPr lang="en-US" dirty="0"/>
          </a:p>
        </p:txBody>
      </p:sp>
    </p:spTree>
    <p:extLst>
      <p:ext uri="{BB962C8B-B14F-4D97-AF65-F5344CB8AC3E}">
        <p14:creationId xmlns:p14="http://schemas.microsoft.com/office/powerpoint/2010/main" val="188108236"/>
      </p:ext>
    </p:extLst>
  </p:cSld>
  <p:clrMap bg1="lt1" tx1="dk1" bg2="lt2" tx2="dk2" accent1="accent1" accent2="accent2" accent3="accent3" accent4="accent4" accent5="accent5" accent6="accent6" hlink="hlink" folHlink="folHlink"/>
  <p:notesStyle>
    <a:lvl1pPr marL="0" algn="l" defTabSz="3697742" rtl="0" eaLnBrk="1" latinLnBrk="0" hangingPunct="1">
      <a:defRPr sz="4900" kern="1200">
        <a:solidFill>
          <a:schemeClr val="tx1"/>
        </a:solidFill>
        <a:latin typeface="+mn-lt"/>
        <a:ea typeface="+mn-ea"/>
        <a:cs typeface="+mn-cs"/>
      </a:defRPr>
    </a:lvl1pPr>
    <a:lvl2pPr marL="1848871" algn="l" defTabSz="3697742" rtl="0" eaLnBrk="1" latinLnBrk="0" hangingPunct="1">
      <a:defRPr sz="4900" kern="1200">
        <a:solidFill>
          <a:schemeClr val="tx1"/>
        </a:solidFill>
        <a:latin typeface="+mn-lt"/>
        <a:ea typeface="+mn-ea"/>
        <a:cs typeface="+mn-cs"/>
      </a:defRPr>
    </a:lvl2pPr>
    <a:lvl3pPr marL="3697742" algn="l" defTabSz="3697742" rtl="0" eaLnBrk="1" latinLnBrk="0" hangingPunct="1">
      <a:defRPr sz="4900" kern="1200">
        <a:solidFill>
          <a:schemeClr val="tx1"/>
        </a:solidFill>
        <a:latin typeface="+mn-lt"/>
        <a:ea typeface="+mn-ea"/>
        <a:cs typeface="+mn-cs"/>
      </a:defRPr>
    </a:lvl3pPr>
    <a:lvl4pPr marL="5546613" algn="l" defTabSz="3697742" rtl="0" eaLnBrk="1" latinLnBrk="0" hangingPunct="1">
      <a:defRPr sz="4900" kern="1200">
        <a:solidFill>
          <a:schemeClr val="tx1"/>
        </a:solidFill>
        <a:latin typeface="+mn-lt"/>
        <a:ea typeface="+mn-ea"/>
        <a:cs typeface="+mn-cs"/>
      </a:defRPr>
    </a:lvl4pPr>
    <a:lvl5pPr marL="7395484" algn="l" defTabSz="3697742" rtl="0" eaLnBrk="1" latinLnBrk="0" hangingPunct="1">
      <a:defRPr sz="4900" kern="1200">
        <a:solidFill>
          <a:schemeClr val="tx1"/>
        </a:solidFill>
        <a:latin typeface="+mn-lt"/>
        <a:ea typeface="+mn-ea"/>
        <a:cs typeface="+mn-cs"/>
      </a:defRPr>
    </a:lvl5pPr>
    <a:lvl6pPr marL="9244355" algn="l" defTabSz="3697742" rtl="0" eaLnBrk="1" latinLnBrk="0" hangingPunct="1">
      <a:defRPr sz="4900" kern="1200">
        <a:solidFill>
          <a:schemeClr val="tx1"/>
        </a:solidFill>
        <a:latin typeface="+mn-lt"/>
        <a:ea typeface="+mn-ea"/>
        <a:cs typeface="+mn-cs"/>
      </a:defRPr>
    </a:lvl6pPr>
    <a:lvl7pPr marL="11093226" algn="l" defTabSz="3697742" rtl="0" eaLnBrk="1" latinLnBrk="0" hangingPunct="1">
      <a:defRPr sz="4900" kern="1200">
        <a:solidFill>
          <a:schemeClr val="tx1"/>
        </a:solidFill>
        <a:latin typeface="+mn-lt"/>
        <a:ea typeface="+mn-ea"/>
        <a:cs typeface="+mn-cs"/>
      </a:defRPr>
    </a:lvl7pPr>
    <a:lvl8pPr marL="12942098" algn="l" defTabSz="3697742" rtl="0" eaLnBrk="1" latinLnBrk="0" hangingPunct="1">
      <a:defRPr sz="4900" kern="1200">
        <a:solidFill>
          <a:schemeClr val="tx1"/>
        </a:solidFill>
        <a:latin typeface="+mn-lt"/>
        <a:ea typeface="+mn-ea"/>
        <a:cs typeface="+mn-cs"/>
      </a:defRPr>
    </a:lvl8pPr>
    <a:lvl9pPr marL="14790969" algn="l" defTabSz="3697742"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0" y="514350"/>
            <a:ext cx="4000500" cy="2571750"/>
          </a:xfrm>
        </p:spPr>
      </p:sp>
      <p:sp>
        <p:nvSpPr>
          <p:cNvPr id="3" name="Notes Placeholder 2"/>
          <p:cNvSpPr>
            <a:spLocks noGrp="1"/>
          </p:cNvSpPr>
          <p:nvPr>
            <p:ph type="body" idx="1"/>
          </p:nvPr>
        </p:nvSpPr>
        <p:spPr/>
        <p:txBody>
          <a:bodyPr>
            <a:normAutofit/>
          </a:bodyPr>
          <a:lstStyle/>
          <a:p>
            <a:r>
              <a:rPr lang="en-US" dirty="0" smtClean="0"/>
              <a:t>6.79,1.64</a:t>
            </a:r>
          </a:p>
        </p:txBody>
      </p:sp>
      <p:sp>
        <p:nvSpPr>
          <p:cNvPr id="4" name="Slide Number Placeholder 3"/>
          <p:cNvSpPr>
            <a:spLocks noGrp="1"/>
          </p:cNvSpPr>
          <p:nvPr>
            <p:ph type="sldNum" sz="quarter" idx="10"/>
          </p:nvPr>
        </p:nvSpPr>
        <p:spPr/>
        <p:txBody>
          <a:bodyPr/>
          <a:lstStyle/>
          <a:p>
            <a:fld id="{9A13BE5B-3272-4F4B-8B3C-5F0E198DEFC5}"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63"/>
            <a:ext cx="4352544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1848871" indent="0" algn="ctr">
              <a:buNone/>
              <a:defRPr>
                <a:solidFill>
                  <a:schemeClr val="tx1">
                    <a:tint val="75000"/>
                  </a:schemeClr>
                </a:solidFill>
              </a:defRPr>
            </a:lvl2pPr>
            <a:lvl3pPr marL="3697742" indent="0" algn="ctr">
              <a:buNone/>
              <a:defRPr>
                <a:solidFill>
                  <a:schemeClr val="tx1">
                    <a:tint val="75000"/>
                  </a:schemeClr>
                </a:solidFill>
              </a:defRPr>
            </a:lvl3pPr>
            <a:lvl4pPr marL="5546613" indent="0" algn="ctr">
              <a:buNone/>
              <a:defRPr>
                <a:solidFill>
                  <a:schemeClr val="tx1">
                    <a:tint val="75000"/>
                  </a:schemeClr>
                </a:solidFill>
              </a:defRPr>
            </a:lvl4pPr>
            <a:lvl5pPr marL="7395484" indent="0" algn="ctr">
              <a:buNone/>
              <a:defRPr>
                <a:solidFill>
                  <a:schemeClr val="tx1">
                    <a:tint val="75000"/>
                  </a:schemeClr>
                </a:solidFill>
              </a:defRPr>
            </a:lvl5pPr>
            <a:lvl6pPr marL="9244355" indent="0" algn="ctr">
              <a:buNone/>
              <a:defRPr>
                <a:solidFill>
                  <a:schemeClr val="tx1">
                    <a:tint val="75000"/>
                  </a:schemeClr>
                </a:solidFill>
              </a:defRPr>
            </a:lvl6pPr>
            <a:lvl7pPr marL="11093226" indent="0" algn="ctr">
              <a:buNone/>
              <a:defRPr>
                <a:solidFill>
                  <a:schemeClr val="tx1">
                    <a:tint val="75000"/>
                  </a:schemeClr>
                </a:solidFill>
              </a:defRPr>
            </a:lvl7pPr>
            <a:lvl8pPr marL="12942098" indent="0" algn="ctr">
              <a:buNone/>
              <a:defRPr>
                <a:solidFill>
                  <a:schemeClr val="tx1">
                    <a:tint val="75000"/>
                  </a:schemeClr>
                </a:solidFill>
              </a:defRPr>
            </a:lvl8pPr>
            <a:lvl9pPr marL="147909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85"/>
            <a:ext cx="11521440" cy="28087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85"/>
            <a:ext cx="33710880" cy="28087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6" y="21153139"/>
            <a:ext cx="43525440" cy="6537962"/>
          </a:xfrm>
        </p:spPr>
        <p:txBody>
          <a:bodyPr anchor="t"/>
          <a:lstStyle>
            <a:lvl1pPr algn="l">
              <a:defRPr sz="16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6" y="13952238"/>
            <a:ext cx="43525440" cy="7200897"/>
          </a:xfrm>
        </p:spPr>
        <p:txBody>
          <a:bodyPr anchor="b"/>
          <a:lstStyle>
            <a:lvl1pPr marL="0" indent="0">
              <a:buNone/>
              <a:defRPr sz="8100">
                <a:solidFill>
                  <a:schemeClr val="tx1">
                    <a:tint val="75000"/>
                  </a:schemeClr>
                </a:solidFill>
              </a:defRPr>
            </a:lvl1pPr>
            <a:lvl2pPr marL="1848871" indent="0">
              <a:buNone/>
              <a:defRPr sz="7300">
                <a:solidFill>
                  <a:schemeClr val="tx1">
                    <a:tint val="75000"/>
                  </a:schemeClr>
                </a:solidFill>
              </a:defRPr>
            </a:lvl2pPr>
            <a:lvl3pPr marL="3697742" indent="0">
              <a:buNone/>
              <a:defRPr sz="6500">
                <a:solidFill>
                  <a:schemeClr val="tx1">
                    <a:tint val="75000"/>
                  </a:schemeClr>
                </a:solidFill>
              </a:defRPr>
            </a:lvl3pPr>
            <a:lvl4pPr marL="5546613" indent="0">
              <a:buNone/>
              <a:defRPr sz="5700">
                <a:solidFill>
                  <a:schemeClr val="tx1">
                    <a:tint val="75000"/>
                  </a:schemeClr>
                </a:solidFill>
              </a:defRPr>
            </a:lvl4pPr>
            <a:lvl5pPr marL="7395484" indent="0">
              <a:buNone/>
              <a:defRPr sz="5700">
                <a:solidFill>
                  <a:schemeClr val="tx1">
                    <a:tint val="75000"/>
                  </a:schemeClr>
                </a:solidFill>
              </a:defRPr>
            </a:lvl5pPr>
            <a:lvl6pPr marL="9244355" indent="0">
              <a:buNone/>
              <a:defRPr sz="5700">
                <a:solidFill>
                  <a:schemeClr val="tx1">
                    <a:tint val="75000"/>
                  </a:schemeClr>
                </a:solidFill>
              </a:defRPr>
            </a:lvl6pPr>
            <a:lvl7pPr marL="11093226" indent="0">
              <a:buNone/>
              <a:defRPr sz="5700">
                <a:solidFill>
                  <a:schemeClr val="tx1">
                    <a:tint val="75000"/>
                  </a:schemeClr>
                </a:solidFill>
              </a:defRPr>
            </a:lvl7pPr>
            <a:lvl8pPr marL="12942098" indent="0">
              <a:buNone/>
              <a:defRPr sz="5700">
                <a:solidFill>
                  <a:schemeClr val="tx1">
                    <a:tint val="75000"/>
                  </a:schemeClr>
                </a:solidFill>
              </a:defRPr>
            </a:lvl8pPr>
            <a:lvl9pPr marL="14790969" indent="0">
              <a:buNone/>
              <a:defRPr sz="5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80"/>
            <a:ext cx="22616160" cy="21724622"/>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80"/>
            <a:ext cx="22616160" cy="21724622"/>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6" y="7368544"/>
            <a:ext cx="22625052" cy="3070858"/>
          </a:xfrm>
        </p:spPr>
        <p:txBody>
          <a:bodyPr anchor="b"/>
          <a:lstStyle>
            <a:lvl1pPr marL="0" indent="0">
              <a:buNone/>
              <a:defRPr sz="9700" b="1"/>
            </a:lvl1pPr>
            <a:lvl2pPr marL="1848871" indent="0">
              <a:buNone/>
              <a:defRPr sz="8100" b="1"/>
            </a:lvl2pPr>
            <a:lvl3pPr marL="3697742" indent="0">
              <a:buNone/>
              <a:defRPr sz="7300" b="1"/>
            </a:lvl3pPr>
            <a:lvl4pPr marL="5546613" indent="0">
              <a:buNone/>
              <a:defRPr sz="6500" b="1"/>
            </a:lvl4pPr>
            <a:lvl5pPr marL="7395484" indent="0">
              <a:buNone/>
              <a:defRPr sz="6500" b="1"/>
            </a:lvl5pPr>
            <a:lvl6pPr marL="9244355" indent="0">
              <a:buNone/>
              <a:defRPr sz="6500" b="1"/>
            </a:lvl6pPr>
            <a:lvl7pPr marL="11093226" indent="0">
              <a:buNone/>
              <a:defRPr sz="6500" b="1"/>
            </a:lvl7pPr>
            <a:lvl8pPr marL="12942098" indent="0">
              <a:buNone/>
              <a:defRPr sz="6500" b="1"/>
            </a:lvl8pPr>
            <a:lvl9pPr marL="14790969" indent="0">
              <a:buNone/>
              <a:defRPr sz="6500" b="1"/>
            </a:lvl9pPr>
          </a:lstStyle>
          <a:p>
            <a:pPr lvl="0"/>
            <a:r>
              <a:rPr lang="en-US" smtClean="0"/>
              <a:t>Click to edit Master text styles</a:t>
            </a:r>
          </a:p>
        </p:txBody>
      </p:sp>
      <p:sp>
        <p:nvSpPr>
          <p:cNvPr id="4" name="Content Placeholder 3"/>
          <p:cNvSpPr>
            <a:spLocks noGrp="1"/>
          </p:cNvSpPr>
          <p:nvPr>
            <p:ph sz="half" idx="2"/>
          </p:nvPr>
        </p:nvSpPr>
        <p:spPr>
          <a:xfrm>
            <a:off x="2560326" y="10439400"/>
            <a:ext cx="22625052" cy="1896618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66" y="7368544"/>
            <a:ext cx="22633940" cy="3070858"/>
          </a:xfrm>
        </p:spPr>
        <p:txBody>
          <a:bodyPr anchor="b"/>
          <a:lstStyle>
            <a:lvl1pPr marL="0" indent="0">
              <a:buNone/>
              <a:defRPr sz="9700" b="1"/>
            </a:lvl1pPr>
            <a:lvl2pPr marL="1848871" indent="0">
              <a:buNone/>
              <a:defRPr sz="8100" b="1"/>
            </a:lvl2pPr>
            <a:lvl3pPr marL="3697742" indent="0">
              <a:buNone/>
              <a:defRPr sz="7300" b="1"/>
            </a:lvl3pPr>
            <a:lvl4pPr marL="5546613" indent="0">
              <a:buNone/>
              <a:defRPr sz="6500" b="1"/>
            </a:lvl4pPr>
            <a:lvl5pPr marL="7395484" indent="0">
              <a:buNone/>
              <a:defRPr sz="6500" b="1"/>
            </a:lvl5pPr>
            <a:lvl6pPr marL="9244355" indent="0">
              <a:buNone/>
              <a:defRPr sz="6500" b="1"/>
            </a:lvl6pPr>
            <a:lvl7pPr marL="11093226" indent="0">
              <a:buNone/>
              <a:defRPr sz="6500" b="1"/>
            </a:lvl7pPr>
            <a:lvl8pPr marL="12942098" indent="0">
              <a:buNone/>
              <a:defRPr sz="6500" b="1"/>
            </a:lvl8pPr>
            <a:lvl9pPr marL="14790969" indent="0">
              <a:buNone/>
              <a:defRPr sz="6500" b="1"/>
            </a:lvl9pPr>
          </a:lstStyle>
          <a:p>
            <a:pPr lvl="0"/>
            <a:r>
              <a:rPr lang="en-US" smtClean="0"/>
              <a:t>Click to edit Master text styles</a:t>
            </a:r>
          </a:p>
        </p:txBody>
      </p:sp>
      <p:sp>
        <p:nvSpPr>
          <p:cNvPr id="6" name="Content Placeholder 5"/>
          <p:cNvSpPr>
            <a:spLocks noGrp="1"/>
          </p:cNvSpPr>
          <p:nvPr>
            <p:ph sz="quarter" idx="4"/>
          </p:nvPr>
        </p:nvSpPr>
        <p:spPr>
          <a:xfrm>
            <a:off x="26012166" y="10439400"/>
            <a:ext cx="22633940" cy="18966182"/>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310641"/>
            <a:ext cx="16846556" cy="5577840"/>
          </a:xfrm>
        </p:spPr>
        <p:txBody>
          <a:bodyPr anchor="b"/>
          <a:lstStyle>
            <a:lvl1pPr algn="l">
              <a:defRPr sz="8100" b="1"/>
            </a:lvl1pPr>
          </a:lstStyle>
          <a:p>
            <a:r>
              <a:rPr lang="en-US" smtClean="0"/>
              <a:t>Click to edit Master title style</a:t>
            </a:r>
            <a:endParaRPr lang="en-US"/>
          </a:p>
        </p:txBody>
      </p:sp>
      <p:sp>
        <p:nvSpPr>
          <p:cNvPr id="3" name="Content Placeholder 2"/>
          <p:cNvSpPr>
            <a:spLocks noGrp="1"/>
          </p:cNvSpPr>
          <p:nvPr>
            <p:ph idx="1"/>
          </p:nvPr>
        </p:nvSpPr>
        <p:spPr>
          <a:xfrm>
            <a:off x="20020296" y="1310655"/>
            <a:ext cx="28625800" cy="28094943"/>
          </a:xfrm>
        </p:spPr>
        <p:txBody>
          <a:bodyPr/>
          <a:lstStyle>
            <a:lvl1pPr>
              <a:defRPr sz="129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0" y="6888497"/>
            <a:ext cx="16846556" cy="22517103"/>
          </a:xfrm>
        </p:spPr>
        <p:txBody>
          <a:bodyPr/>
          <a:lstStyle>
            <a:lvl1pPr marL="0" indent="0">
              <a:buNone/>
              <a:defRPr sz="5700"/>
            </a:lvl1pPr>
            <a:lvl2pPr marL="1848871" indent="0">
              <a:buNone/>
              <a:defRPr sz="4900"/>
            </a:lvl2pPr>
            <a:lvl3pPr marL="3697742" indent="0">
              <a:buNone/>
              <a:defRPr sz="4000"/>
            </a:lvl3pPr>
            <a:lvl4pPr marL="5546613" indent="0">
              <a:buNone/>
              <a:defRPr sz="3600"/>
            </a:lvl4pPr>
            <a:lvl5pPr marL="7395484" indent="0">
              <a:buNone/>
              <a:defRPr sz="3600"/>
            </a:lvl5pPr>
            <a:lvl6pPr marL="9244355" indent="0">
              <a:buNone/>
              <a:defRPr sz="3600"/>
            </a:lvl6pPr>
            <a:lvl7pPr marL="11093226" indent="0">
              <a:buNone/>
              <a:defRPr sz="3600"/>
            </a:lvl7pPr>
            <a:lvl8pPr marL="12942098" indent="0">
              <a:buNone/>
              <a:defRPr sz="3600"/>
            </a:lvl8pPr>
            <a:lvl9pPr marL="1479096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3042880"/>
            <a:ext cx="30723840" cy="2720341"/>
          </a:xfrm>
        </p:spPr>
        <p:txBody>
          <a:bodyPr anchor="b"/>
          <a:lstStyle>
            <a:lvl1pPr algn="l">
              <a:defRPr sz="8100" b="1"/>
            </a:lvl1pPr>
          </a:lstStyle>
          <a:p>
            <a:r>
              <a:rPr lang="en-US" smtClean="0"/>
              <a:t>Click to edit Master title style</a:t>
            </a:r>
            <a:endParaRPr lang="en-US"/>
          </a:p>
        </p:txBody>
      </p:sp>
      <p:sp>
        <p:nvSpPr>
          <p:cNvPr id="3" name="Picture Placeholder 2"/>
          <p:cNvSpPr>
            <a:spLocks noGrp="1"/>
          </p:cNvSpPr>
          <p:nvPr>
            <p:ph type="pic" idx="1"/>
          </p:nvPr>
        </p:nvSpPr>
        <p:spPr>
          <a:xfrm>
            <a:off x="10036812" y="2941319"/>
            <a:ext cx="30723840" cy="19751040"/>
          </a:xfrm>
        </p:spPr>
        <p:txBody>
          <a:bodyPr/>
          <a:lstStyle>
            <a:lvl1pPr marL="0" indent="0">
              <a:buNone/>
              <a:defRPr sz="12900"/>
            </a:lvl1pPr>
            <a:lvl2pPr marL="1848871" indent="0">
              <a:buNone/>
              <a:defRPr sz="11300"/>
            </a:lvl2pPr>
            <a:lvl3pPr marL="3697742" indent="0">
              <a:buNone/>
              <a:defRPr sz="9700"/>
            </a:lvl3pPr>
            <a:lvl4pPr marL="5546613" indent="0">
              <a:buNone/>
              <a:defRPr sz="8100"/>
            </a:lvl4pPr>
            <a:lvl5pPr marL="7395484" indent="0">
              <a:buNone/>
              <a:defRPr sz="8100"/>
            </a:lvl5pPr>
            <a:lvl6pPr marL="9244355" indent="0">
              <a:buNone/>
              <a:defRPr sz="8100"/>
            </a:lvl6pPr>
            <a:lvl7pPr marL="11093226" indent="0">
              <a:buNone/>
              <a:defRPr sz="8100"/>
            </a:lvl7pPr>
            <a:lvl8pPr marL="12942098" indent="0">
              <a:buNone/>
              <a:defRPr sz="8100"/>
            </a:lvl8pPr>
            <a:lvl9pPr marL="14790969" indent="0">
              <a:buNone/>
              <a:defRPr sz="8100"/>
            </a:lvl9pPr>
          </a:lstStyle>
          <a:p>
            <a:endParaRPr lang="en-US" dirty="0"/>
          </a:p>
        </p:txBody>
      </p:sp>
      <p:sp>
        <p:nvSpPr>
          <p:cNvPr id="4" name="Text Placeholder 3"/>
          <p:cNvSpPr>
            <a:spLocks noGrp="1"/>
          </p:cNvSpPr>
          <p:nvPr>
            <p:ph type="body" sz="half" idx="2"/>
          </p:nvPr>
        </p:nvSpPr>
        <p:spPr>
          <a:xfrm>
            <a:off x="10036812" y="25763221"/>
            <a:ext cx="30723840" cy="3863339"/>
          </a:xfrm>
        </p:spPr>
        <p:txBody>
          <a:bodyPr/>
          <a:lstStyle>
            <a:lvl1pPr marL="0" indent="0">
              <a:buNone/>
              <a:defRPr sz="5700"/>
            </a:lvl1pPr>
            <a:lvl2pPr marL="1848871" indent="0">
              <a:buNone/>
              <a:defRPr sz="4900"/>
            </a:lvl2pPr>
            <a:lvl3pPr marL="3697742" indent="0">
              <a:buNone/>
              <a:defRPr sz="4000"/>
            </a:lvl3pPr>
            <a:lvl4pPr marL="5546613" indent="0">
              <a:buNone/>
              <a:defRPr sz="3600"/>
            </a:lvl4pPr>
            <a:lvl5pPr marL="7395484" indent="0">
              <a:buNone/>
              <a:defRPr sz="3600"/>
            </a:lvl5pPr>
            <a:lvl6pPr marL="9244355" indent="0">
              <a:buNone/>
              <a:defRPr sz="3600"/>
            </a:lvl6pPr>
            <a:lvl7pPr marL="11093226" indent="0">
              <a:buNone/>
              <a:defRPr sz="3600"/>
            </a:lvl7pPr>
            <a:lvl8pPr marL="12942098" indent="0">
              <a:buNone/>
              <a:defRPr sz="3600"/>
            </a:lvl8pPr>
            <a:lvl9pPr marL="14790969"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32EDC-AD32-4CEB-8BDA-D7A2D8CF7644}" type="datetimeFigureOut">
              <a:rPr lang="en-US" smtClean="0"/>
              <a:pPr/>
              <a:t>12/12/14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A7D089-E678-4B08-B9EA-06A7D1F3CC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0000">
              <a:srgbClr val="8799D3"/>
            </a:gs>
            <a:gs pos="100000">
              <a:srgbClr val="1034A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369774" tIns="184887" rIns="369774" bIns="18488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80"/>
            <a:ext cx="46085760" cy="21724622"/>
          </a:xfrm>
          <a:prstGeom prst="rect">
            <a:avLst/>
          </a:prstGeom>
        </p:spPr>
        <p:txBody>
          <a:bodyPr vert="horz" lIns="369774" tIns="184887" rIns="369774" bIns="1848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504"/>
            <a:ext cx="11948160" cy="1752599"/>
          </a:xfrm>
          <a:prstGeom prst="rect">
            <a:avLst/>
          </a:prstGeom>
        </p:spPr>
        <p:txBody>
          <a:bodyPr vert="horz" lIns="369774" tIns="184887" rIns="369774" bIns="184887" rtlCol="0" anchor="ctr"/>
          <a:lstStyle>
            <a:lvl1pPr algn="l">
              <a:defRPr sz="4900">
                <a:solidFill>
                  <a:schemeClr val="tx1">
                    <a:tint val="75000"/>
                  </a:schemeClr>
                </a:solidFill>
              </a:defRPr>
            </a:lvl1pPr>
          </a:lstStyle>
          <a:p>
            <a:fld id="{8F132EDC-AD32-4CEB-8BDA-D7A2D8CF7644}" type="datetimeFigureOut">
              <a:rPr lang="en-US" smtClean="0"/>
              <a:pPr/>
              <a:t>12/12/14</a:t>
            </a:fld>
            <a:endParaRPr lang="en-US" dirty="0"/>
          </a:p>
        </p:txBody>
      </p:sp>
      <p:sp>
        <p:nvSpPr>
          <p:cNvPr id="5" name="Footer Placeholder 4"/>
          <p:cNvSpPr>
            <a:spLocks noGrp="1"/>
          </p:cNvSpPr>
          <p:nvPr>
            <p:ph type="ftr" sz="quarter" idx="3"/>
          </p:nvPr>
        </p:nvSpPr>
        <p:spPr>
          <a:xfrm>
            <a:off x="17495520" y="30510504"/>
            <a:ext cx="16215360" cy="1752599"/>
          </a:xfrm>
          <a:prstGeom prst="rect">
            <a:avLst/>
          </a:prstGeom>
        </p:spPr>
        <p:txBody>
          <a:bodyPr vert="horz" lIns="369774" tIns="184887" rIns="369774" bIns="184887" rtlCol="0" anchor="ctr"/>
          <a:lstStyle>
            <a:lvl1pPr algn="ctr">
              <a:defRPr sz="4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30510504"/>
            <a:ext cx="11948160" cy="1752599"/>
          </a:xfrm>
          <a:prstGeom prst="rect">
            <a:avLst/>
          </a:prstGeom>
        </p:spPr>
        <p:txBody>
          <a:bodyPr vert="horz" lIns="369774" tIns="184887" rIns="369774" bIns="184887" rtlCol="0" anchor="ctr"/>
          <a:lstStyle>
            <a:lvl1pPr algn="r">
              <a:defRPr sz="4900">
                <a:solidFill>
                  <a:schemeClr val="tx1">
                    <a:tint val="75000"/>
                  </a:schemeClr>
                </a:solidFill>
              </a:defRPr>
            </a:lvl1pPr>
          </a:lstStyle>
          <a:p>
            <a:fld id="{3AA7D089-E678-4B08-B9EA-06A7D1F3CC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97742" rtl="0" eaLnBrk="1" latinLnBrk="0" hangingPunct="1">
        <a:spcBef>
          <a:spcPct val="0"/>
        </a:spcBef>
        <a:buNone/>
        <a:defRPr sz="17800" kern="1200">
          <a:solidFill>
            <a:schemeClr val="tx1"/>
          </a:solidFill>
          <a:latin typeface="+mj-lt"/>
          <a:ea typeface="+mj-ea"/>
          <a:cs typeface="+mj-cs"/>
        </a:defRPr>
      </a:lvl1pPr>
    </p:titleStyle>
    <p:bodyStyle>
      <a:lvl1pPr marL="1386653" indent="-1386653" algn="l" defTabSz="3697742" rtl="0" eaLnBrk="1" latinLnBrk="0" hangingPunct="1">
        <a:spcBef>
          <a:spcPct val="20000"/>
        </a:spcBef>
        <a:buFont typeface="Arial" pitchFamily="34" charset="0"/>
        <a:buChar char="•"/>
        <a:defRPr sz="12900" kern="1200">
          <a:solidFill>
            <a:schemeClr val="tx1"/>
          </a:solidFill>
          <a:latin typeface="+mn-lt"/>
          <a:ea typeface="+mn-ea"/>
          <a:cs typeface="+mn-cs"/>
        </a:defRPr>
      </a:lvl1pPr>
      <a:lvl2pPr marL="3004416" indent="-1155544" algn="l" defTabSz="3697742" rtl="0" eaLnBrk="1" latinLnBrk="0" hangingPunct="1">
        <a:spcBef>
          <a:spcPct val="20000"/>
        </a:spcBef>
        <a:buFont typeface="Arial" pitchFamily="34" charset="0"/>
        <a:buChar char="–"/>
        <a:defRPr sz="11300" kern="1200">
          <a:solidFill>
            <a:schemeClr val="tx1"/>
          </a:solidFill>
          <a:latin typeface="+mn-lt"/>
          <a:ea typeface="+mn-ea"/>
          <a:cs typeface="+mn-cs"/>
        </a:defRPr>
      </a:lvl2pPr>
      <a:lvl3pPr marL="4622178" indent="-924436" algn="l" defTabSz="3697742" rtl="0" eaLnBrk="1" latinLnBrk="0" hangingPunct="1">
        <a:spcBef>
          <a:spcPct val="20000"/>
        </a:spcBef>
        <a:buFont typeface="Arial" pitchFamily="34" charset="0"/>
        <a:buChar char="•"/>
        <a:defRPr sz="9700" kern="1200">
          <a:solidFill>
            <a:schemeClr val="tx1"/>
          </a:solidFill>
          <a:latin typeface="+mn-lt"/>
          <a:ea typeface="+mn-ea"/>
          <a:cs typeface="+mn-cs"/>
        </a:defRPr>
      </a:lvl3pPr>
      <a:lvl4pPr marL="6471049"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4pPr>
      <a:lvl5pPr marL="8319920"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5pPr>
      <a:lvl6pPr marL="10168791"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6pPr>
      <a:lvl7pPr marL="12017662"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7pPr>
      <a:lvl8pPr marL="13866533"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8pPr>
      <a:lvl9pPr marL="15715404" indent="-924436" algn="l" defTabSz="3697742" rtl="0" eaLnBrk="1" latinLnBrk="0" hangingPunct="1">
        <a:spcBef>
          <a:spcPct val="20000"/>
        </a:spcBef>
        <a:buFont typeface="Arial" pitchFamily="34" charset="0"/>
        <a:buChar char="•"/>
        <a:defRPr sz="8100" kern="1200">
          <a:solidFill>
            <a:schemeClr val="tx1"/>
          </a:solidFill>
          <a:latin typeface="+mn-lt"/>
          <a:ea typeface="+mn-ea"/>
          <a:cs typeface="+mn-cs"/>
        </a:defRPr>
      </a:lvl9pPr>
    </p:bodyStyle>
    <p:otherStyle>
      <a:defPPr>
        <a:defRPr lang="en-US"/>
      </a:defPPr>
      <a:lvl1pPr marL="0" algn="l" defTabSz="3697742" rtl="0" eaLnBrk="1" latinLnBrk="0" hangingPunct="1">
        <a:defRPr sz="7300" kern="1200">
          <a:solidFill>
            <a:schemeClr val="tx1"/>
          </a:solidFill>
          <a:latin typeface="+mn-lt"/>
          <a:ea typeface="+mn-ea"/>
          <a:cs typeface="+mn-cs"/>
        </a:defRPr>
      </a:lvl1pPr>
      <a:lvl2pPr marL="1848871" algn="l" defTabSz="3697742" rtl="0" eaLnBrk="1" latinLnBrk="0" hangingPunct="1">
        <a:defRPr sz="7300" kern="1200">
          <a:solidFill>
            <a:schemeClr val="tx1"/>
          </a:solidFill>
          <a:latin typeface="+mn-lt"/>
          <a:ea typeface="+mn-ea"/>
          <a:cs typeface="+mn-cs"/>
        </a:defRPr>
      </a:lvl2pPr>
      <a:lvl3pPr marL="3697742" algn="l" defTabSz="3697742" rtl="0" eaLnBrk="1" latinLnBrk="0" hangingPunct="1">
        <a:defRPr sz="7300" kern="1200">
          <a:solidFill>
            <a:schemeClr val="tx1"/>
          </a:solidFill>
          <a:latin typeface="+mn-lt"/>
          <a:ea typeface="+mn-ea"/>
          <a:cs typeface="+mn-cs"/>
        </a:defRPr>
      </a:lvl3pPr>
      <a:lvl4pPr marL="5546613" algn="l" defTabSz="3697742" rtl="0" eaLnBrk="1" latinLnBrk="0" hangingPunct="1">
        <a:defRPr sz="7300" kern="1200">
          <a:solidFill>
            <a:schemeClr val="tx1"/>
          </a:solidFill>
          <a:latin typeface="+mn-lt"/>
          <a:ea typeface="+mn-ea"/>
          <a:cs typeface="+mn-cs"/>
        </a:defRPr>
      </a:lvl4pPr>
      <a:lvl5pPr marL="7395484" algn="l" defTabSz="3697742" rtl="0" eaLnBrk="1" latinLnBrk="0" hangingPunct="1">
        <a:defRPr sz="7300" kern="1200">
          <a:solidFill>
            <a:schemeClr val="tx1"/>
          </a:solidFill>
          <a:latin typeface="+mn-lt"/>
          <a:ea typeface="+mn-ea"/>
          <a:cs typeface="+mn-cs"/>
        </a:defRPr>
      </a:lvl5pPr>
      <a:lvl6pPr marL="9244355" algn="l" defTabSz="3697742" rtl="0" eaLnBrk="1" latinLnBrk="0" hangingPunct="1">
        <a:defRPr sz="7300" kern="1200">
          <a:solidFill>
            <a:schemeClr val="tx1"/>
          </a:solidFill>
          <a:latin typeface="+mn-lt"/>
          <a:ea typeface="+mn-ea"/>
          <a:cs typeface="+mn-cs"/>
        </a:defRPr>
      </a:lvl6pPr>
      <a:lvl7pPr marL="11093226" algn="l" defTabSz="3697742" rtl="0" eaLnBrk="1" latinLnBrk="0" hangingPunct="1">
        <a:defRPr sz="7300" kern="1200">
          <a:solidFill>
            <a:schemeClr val="tx1"/>
          </a:solidFill>
          <a:latin typeface="+mn-lt"/>
          <a:ea typeface="+mn-ea"/>
          <a:cs typeface="+mn-cs"/>
        </a:defRPr>
      </a:lvl7pPr>
      <a:lvl8pPr marL="12942098" algn="l" defTabSz="3697742" rtl="0" eaLnBrk="1" latinLnBrk="0" hangingPunct="1">
        <a:defRPr sz="7300" kern="1200">
          <a:solidFill>
            <a:schemeClr val="tx1"/>
          </a:solidFill>
          <a:latin typeface="+mn-lt"/>
          <a:ea typeface="+mn-ea"/>
          <a:cs typeface="+mn-cs"/>
        </a:defRPr>
      </a:lvl8pPr>
      <a:lvl9pPr marL="14790969" algn="l" defTabSz="3697742"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emf"/><Relationship Id="rId20" Type="http://schemas.openxmlformats.org/officeDocument/2006/relationships/image" Target="../media/image18.emf"/><Relationship Id="rId21" Type="http://schemas.openxmlformats.org/officeDocument/2006/relationships/image" Target="../media/image19.emf"/><Relationship Id="rId10" Type="http://schemas.openxmlformats.org/officeDocument/2006/relationships/image" Target="../media/image8.emf"/><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emf"/><Relationship Id="rId14" Type="http://schemas.openxmlformats.org/officeDocument/2006/relationships/image" Target="../media/image12.emf"/><Relationship Id="rId15" Type="http://schemas.openxmlformats.org/officeDocument/2006/relationships/image" Target="../media/image13.emf"/><Relationship Id="rId16" Type="http://schemas.openxmlformats.org/officeDocument/2006/relationships/image" Target="../media/image14.emf"/><Relationship Id="rId17" Type="http://schemas.openxmlformats.org/officeDocument/2006/relationships/image" Target="../media/image15.emf"/><Relationship Id="rId18" Type="http://schemas.openxmlformats.org/officeDocument/2006/relationships/image" Target="../media/image16.emf"/><Relationship Id="rId19" Type="http://schemas.openxmlformats.org/officeDocument/2006/relationships/image" Target="../media/image17.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5000">
              <a:srgbClr val="339999"/>
            </a:gs>
            <a:gs pos="100000">
              <a:srgbClr val="33999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6" name="TextBox 35"/>
          <p:cNvSpPr txBox="1"/>
          <p:nvPr/>
        </p:nvSpPr>
        <p:spPr>
          <a:xfrm>
            <a:off x="6766949" y="18470880"/>
            <a:ext cx="21899880" cy="1431036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sp>
        <p:nvSpPr>
          <p:cNvPr id="53" name="TextBox 52"/>
          <p:cNvSpPr txBox="1"/>
          <p:nvPr/>
        </p:nvSpPr>
        <p:spPr>
          <a:xfrm>
            <a:off x="6766949" y="6397300"/>
            <a:ext cx="21899880" cy="10789920"/>
          </a:xfrm>
          <a:prstGeom prst="rect">
            <a:avLst/>
          </a:prstGeom>
          <a:solidFill>
            <a:schemeClr val="bg1"/>
          </a:solidFill>
          <a:ln w="38100" cmpd="sng">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sp>
        <p:nvSpPr>
          <p:cNvPr id="2" name="Title 1"/>
          <p:cNvSpPr>
            <a:spLocks noGrp="1"/>
          </p:cNvSpPr>
          <p:nvPr>
            <p:ph type="ctrTitle"/>
          </p:nvPr>
        </p:nvSpPr>
        <p:spPr>
          <a:xfrm>
            <a:off x="409520" y="421276"/>
            <a:ext cx="50365152" cy="4819273"/>
          </a:xfrm>
          <a:solidFill>
            <a:schemeClr val="bg1"/>
          </a:solidFill>
          <a:ln>
            <a:solidFill>
              <a:srgbClr val="000000"/>
            </a:solidFill>
          </a:ln>
          <a:effectLst>
            <a:outerShdw blurRad="50800" dist="38100" dir="2700000" algn="tl" rotWithShape="0">
              <a:prstClr val="black">
                <a:alpha val="40000"/>
              </a:prstClr>
            </a:outerShdw>
          </a:effectLst>
        </p:spPr>
        <p:txBody>
          <a:bodyPr wrap="square" lIns="3327968" tIns="0" rIns="3327968" bIns="0">
            <a:noAutofit/>
          </a:bodyPr>
          <a:lstStyle/>
          <a:p>
            <a:pPr>
              <a:tabLst>
                <a:tab pos="28644662" algn="l"/>
              </a:tabLst>
            </a:pPr>
            <a:r>
              <a:rPr lang="en-US" sz="8800" dirty="0">
                <a:latin typeface="Helvetica"/>
                <a:cs typeface="Helvetica"/>
              </a:rPr>
              <a:t>A Composite Analysis of Cross-Equatorial </a:t>
            </a:r>
            <a:r>
              <a:rPr lang="en-US" sz="8800" dirty="0" smtClean="0">
                <a:latin typeface="Helvetica"/>
                <a:cs typeface="Helvetica"/>
              </a:rPr>
              <a:t>Heat Transport </a:t>
            </a:r>
            <a:r>
              <a:rPr lang="en-US" sz="8800" dirty="0">
                <a:latin typeface="Helvetica"/>
                <a:cs typeface="Helvetica"/>
              </a:rPr>
              <a:t>by Tropical Cyclones</a:t>
            </a:r>
            <a:r>
              <a:rPr lang="en-US" sz="9600" dirty="0"/>
              <a:t/>
            </a:r>
            <a:br>
              <a:rPr lang="en-US" sz="9600" dirty="0"/>
            </a:br>
            <a:r>
              <a:rPr lang="en-US" sz="2400" b="1" dirty="0">
                <a:solidFill>
                  <a:srgbClr val="000000"/>
                </a:solidFill>
                <a:latin typeface="Helvetica"/>
                <a:ea typeface="Verdana" pitchFamily="34" charset="0"/>
                <a:cs typeface="Helvetica"/>
              </a:rPr>
              <a:t/>
            </a:r>
            <a:br>
              <a:rPr lang="en-US" sz="2400" b="1" dirty="0">
                <a:solidFill>
                  <a:srgbClr val="000000"/>
                </a:solidFill>
                <a:latin typeface="Helvetica"/>
                <a:ea typeface="Verdana" pitchFamily="34" charset="0"/>
                <a:cs typeface="Helvetica"/>
              </a:rPr>
            </a:br>
            <a:r>
              <a:rPr lang="en-US" sz="5900" b="1" dirty="0">
                <a:solidFill>
                  <a:srgbClr val="000000"/>
                </a:solidFill>
                <a:latin typeface="Helvetica"/>
                <a:ea typeface="Verdana" pitchFamily="34" charset="0"/>
                <a:cs typeface="Helvetica"/>
              </a:rPr>
              <a:t>Benjamin A. Schenkel </a:t>
            </a:r>
            <a:r>
              <a:rPr lang="en-US" sz="5900" dirty="0">
                <a:solidFill>
                  <a:srgbClr val="000000"/>
                </a:solidFill>
                <a:latin typeface="Helvetica"/>
                <a:ea typeface="Verdana" pitchFamily="34" charset="0"/>
                <a:cs typeface="Helvetica"/>
              </a:rPr>
              <a:t>(bschenkel@albany.edu), Daniel Keyser, and Lance F. Bosart</a:t>
            </a:r>
            <a:br>
              <a:rPr lang="en-US" sz="5900" dirty="0">
                <a:solidFill>
                  <a:srgbClr val="000000"/>
                </a:solidFill>
                <a:latin typeface="Helvetica"/>
                <a:ea typeface="Verdana" pitchFamily="34" charset="0"/>
                <a:cs typeface="Helvetica"/>
              </a:rPr>
            </a:br>
            <a:r>
              <a:rPr lang="en-US" sz="5900" dirty="0">
                <a:solidFill>
                  <a:srgbClr val="000000"/>
                </a:solidFill>
                <a:latin typeface="Helvetica"/>
                <a:ea typeface="Verdana" pitchFamily="34" charset="0"/>
                <a:cs typeface="Helvetica"/>
              </a:rPr>
              <a:t>University at Albany, State University of New York</a:t>
            </a:r>
          </a:p>
        </p:txBody>
      </p:sp>
      <p:sp>
        <p:nvSpPr>
          <p:cNvPr id="4" name="TextBox 3"/>
          <p:cNvSpPr txBox="1"/>
          <p:nvPr/>
        </p:nvSpPr>
        <p:spPr>
          <a:xfrm>
            <a:off x="423095" y="6396845"/>
            <a:ext cx="6108192" cy="12436308"/>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lnSpc>
                <a:spcPct val="110000"/>
              </a:lnSpc>
            </a:pPr>
            <a:r>
              <a:rPr lang="en-US" sz="3600" b="1" dirty="0" smtClean="0">
                <a:solidFill>
                  <a:srgbClr val="3366FF"/>
                </a:solidFill>
                <a:latin typeface="Helvetica"/>
                <a:cs typeface="Helvetica"/>
              </a:rPr>
              <a:t>Motivation</a:t>
            </a:r>
          </a:p>
          <a:p>
            <a:pPr algn="just">
              <a:lnSpc>
                <a:spcPct val="110000"/>
              </a:lnSpc>
            </a:pPr>
            <a:endParaRPr lang="en-US" sz="3600" b="1" dirty="0" smtClean="0">
              <a:solidFill>
                <a:srgbClr val="000000"/>
              </a:solidFill>
              <a:latin typeface="Helvetica"/>
              <a:cs typeface="Helvetica"/>
            </a:endParaRPr>
          </a:p>
          <a:p>
            <a:pPr marL="342900" indent="-342900" algn="just">
              <a:lnSpc>
                <a:spcPct val="110000"/>
              </a:lnSpc>
              <a:buFont typeface="Wingdings" charset="2"/>
              <a:buChar char="§"/>
            </a:pPr>
            <a:r>
              <a:rPr lang="en-US" sz="2400" dirty="0" smtClean="0">
                <a:solidFill>
                  <a:srgbClr val="000000"/>
                </a:solidFill>
                <a:latin typeface="Helvetica"/>
                <a:cs typeface="Helvetica"/>
              </a:rPr>
              <a:t>Upper-tropospheric outflow of tropical cyclones (TCs) is confined to outflow jets that can extend thousands of km from the TC (Frank 1982)</a:t>
            </a:r>
            <a:endParaRPr lang="en-US" sz="2400" dirty="0">
              <a:solidFill>
                <a:srgbClr val="000000"/>
              </a:solidFill>
              <a:latin typeface="Helvetica"/>
              <a:cs typeface="Helvetica"/>
            </a:endParaRPr>
          </a:p>
          <a:p>
            <a:pPr marL="342900" indent="-342900" algn="just">
              <a:lnSpc>
                <a:spcPct val="110000"/>
              </a:lnSpc>
              <a:buFont typeface="Wingdings" charset="2"/>
              <a:buChar char="§"/>
            </a:pPr>
            <a:endParaRPr lang="en-US" sz="2400" dirty="0" smtClean="0">
              <a:solidFill>
                <a:srgbClr val="000000"/>
              </a:solidFill>
              <a:latin typeface="Helvetica"/>
              <a:cs typeface="Helvetica"/>
            </a:endParaRPr>
          </a:p>
          <a:p>
            <a:pPr marL="342900" indent="-342900" algn="just">
              <a:lnSpc>
                <a:spcPct val="110000"/>
              </a:lnSpc>
              <a:buFont typeface="Wingdings" charset="2"/>
              <a:buChar char="§"/>
            </a:pPr>
            <a:r>
              <a:rPr lang="en-US" sz="2400" dirty="0" smtClean="0">
                <a:solidFill>
                  <a:srgbClr val="000000"/>
                </a:solidFill>
                <a:latin typeface="Helvetica"/>
                <a:cs typeface="Helvetica"/>
              </a:rPr>
              <a:t>Low-latitude TCs generally characterized by equatorward directed outflow jets </a:t>
            </a:r>
            <a:r>
              <a:rPr lang="en-US" sz="2400" dirty="0" smtClean="0">
                <a:latin typeface="Helvetica"/>
                <a:cs typeface="Helvetica"/>
              </a:rPr>
              <a:t>(</a:t>
            </a:r>
            <a:r>
              <a:rPr lang="en-US" sz="2400" dirty="0" smtClean="0">
                <a:solidFill>
                  <a:srgbClr val="000000"/>
                </a:solidFill>
                <a:latin typeface="Helvetica"/>
                <a:cs typeface="Helvetica"/>
              </a:rPr>
              <a:t>Frank </a:t>
            </a:r>
            <a:r>
              <a:rPr lang="en-US" sz="2400" dirty="0">
                <a:solidFill>
                  <a:srgbClr val="000000"/>
                </a:solidFill>
                <a:latin typeface="Helvetica"/>
                <a:cs typeface="Helvetica"/>
              </a:rPr>
              <a:t>1982</a:t>
            </a:r>
            <a:r>
              <a:rPr lang="en-US" sz="2400" dirty="0" smtClean="0">
                <a:solidFill>
                  <a:srgbClr val="000000"/>
                </a:solidFill>
                <a:latin typeface="Helvetica"/>
                <a:cs typeface="Helvetica"/>
              </a:rPr>
              <a:t>) that may </a:t>
            </a:r>
            <a:r>
              <a:rPr lang="en-US" sz="2400" dirty="0" smtClean="0">
                <a:latin typeface="Helvetica"/>
                <a:cs typeface="Helvetica"/>
              </a:rPr>
              <a:t>transport heat from Northern Hemisphere (NH) TC </a:t>
            </a:r>
            <a:r>
              <a:rPr lang="en-US" sz="2400" dirty="0" smtClean="0">
                <a:solidFill>
                  <a:srgbClr val="000000"/>
                </a:solidFill>
                <a:latin typeface="Helvetica"/>
                <a:cs typeface="Helvetica"/>
              </a:rPr>
              <a:t>into Southern Hemisphere (SH)</a:t>
            </a:r>
          </a:p>
          <a:p>
            <a:pPr marL="342900" indent="-342900" algn="just">
              <a:lnSpc>
                <a:spcPct val="110000"/>
              </a:lnSpc>
              <a:buFont typeface="Wingdings" charset="2"/>
              <a:buChar char="§"/>
            </a:pPr>
            <a:endParaRPr lang="en-US" sz="2400" dirty="0">
              <a:solidFill>
                <a:srgbClr val="000000"/>
              </a:solidFill>
              <a:latin typeface="Helvetica"/>
              <a:cs typeface="Helvetica"/>
            </a:endParaRPr>
          </a:p>
          <a:p>
            <a:pPr marL="342900" indent="-342900" algn="just">
              <a:lnSpc>
                <a:spcPct val="110000"/>
              </a:lnSpc>
              <a:buFont typeface="Wingdings" charset="2"/>
              <a:buChar char="§"/>
            </a:pPr>
            <a:r>
              <a:rPr lang="en-US" sz="2400" dirty="0">
                <a:solidFill>
                  <a:srgbClr val="000000"/>
                </a:solidFill>
                <a:latin typeface="Helvetica"/>
                <a:cs typeface="Helvetica"/>
              </a:rPr>
              <a:t>C</a:t>
            </a:r>
            <a:r>
              <a:rPr lang="en-US" sz="2400" dirty="0" smtClean="0">
                <a:solidFill>
                  <a:srgbClr val="000000"/>
                </a:solidFill>
                <a:latin typeface="Helvetica"/>
                <a:cs typeface="Helvetica"/>
              </a:rPr>
              <a:t>ross-equatorial heat transport by TC outflow jet may alter SH subtropical </a:t>
            </a:r>
            <a:r>
              <a:rPr lang="en-US" sz="2400" dirty="0">
                <a:solidFill>
                  <a:srgbClr val="000000"/>
                </a:solidFill>
                <a:latin typeface="Helvetica"/>
                <a:cs typeface="Helvetica"/>
              </a:rPr>
              <a:t>jet through thermal wind </a:t>
            </a:r>
            <a:r>
              <a:rPr lang="en-US" sz="2400" dirty="0" smtClean="0">
                <a:solidFill>
                  <a:srgbClr val="000000"/>
                </a:solidFill>
                <a:latin typeface="Helvetica"/>
                <a:cs typeface="Helvetica"/>
              </a:rPr>
              <a:t>considerations by altering tropical and subtropical SH meridional temperature gradient</a:t>
            </a:r>
          </a:p>
          <a:p>
            <a:pPr marL="342900" indent="-342900" algn="just">
              <a:lnSpc>
                <a:spcPct val="110000"/>
              </a:lnSpc>
              <a:buFont typeface="Wingdings" charset="2"/>
              <a:buChar char="§"/>
            </a:pPr>
            <a:endParaRPr lang="en-US" sz="2400" b="1" dirty="0" smtClean="0">
              <a:solidFill>
                <a:srgbClr val="3366FF"/>
              </a:solidFill>
              <a:latin typeface="Helvetica"/>
              <a:cs typeface="Helvetica"/>
            </a:endParaRPr>
          </a:p>
          <a:p>
            <a:pPr algn="ctr">
              <a:lnSpc>
                <a:spcPct val="110000"/>
              </a:lnSpc>
            </a:pPr>
            <a:r>
              <a:rPr lang="en-US" sz="3600" b="1" dirty="0" smtClean="0">
                <a:solidFill>
                  <a:srgbClr val="3366FF"/>
                </a:solidFill>
                <a:latin typeface="Helvetica"/>
                <a:cs typeface="Helvetica"/>
              </a:rPr>
              <a:t>Objective</a:t>
            </a:r>
            <a:endParaRPr lang="en-US" sz="3600" b="1" dirty="0">
              <a:solidFill>
                <a:srgbClr val="3366FF"/>
              </a:solidFill>
              <a:latin typeface="Helvetica"/>
              <a:cs typeface="Helvetica"/>
            </a:endParaRPr>
          </a:p>
          <a:p>
            <a:pPr marL="224691" indent="-224691" algn="just">
              <a:lnSpc>
                <a:spcPct val="110000"/>
              </a:lnSpc>
              <a:buFont typeface="Arial"/>
              <a:buChar char="•"/>
            </a:pPr>
            <a:endParaRPr lang="en-US" sz="3600" b="1" dirty="0">
              <a:solidFill>
                <a:srgbClr val="000000"/>
              </a:solidFill>
              <a:latin typeface="Helvetica"/>
              <a:cs typeface="Helvetica"/>
            </a:endParaRPr>
          </a:p>
          <a:p>
            <a:pPr algn="just">
              <a:lnSpc>
                <a:spcPct val="110000"/>
              </a:lnSpc>
            </a:pPr>
            <a:r>
              <a:rPr lang="en-US" sz="2400" b="1" dirty="0" smtClean="0">
                <a:solidFill>
                  <a:srgbClr val="000000"/>
                </a:solidFill>
                <a:latin typeface="Helvetica"/>
                <a:cs typeface="Helvetica"/>
              </a:rPr>
              <a:t>Examine whether western North Pacific (WPAC) TCs yield significant upper-tropospheric cross-equatorial heat transport from NH to SH</a:t>
            </a:r>
            <a:endParaRPr lang="en-US" sz="2400" b="1" dirty="0">
              <a:solidFill>
                <a:srgbClr val="000000"/>
              </a:solidFill>
              <a:latin typeface="Helvetica"/>
              <a:cs typeface="Helvetica"/>
            </a:endParaRPr>
          </a:p>
        </p:txBody>
      </p:sp>
      <p:sp>
        <p:nvSpPr>
          <p:cNvPr id="16" name="TextBox 15"/>
          <p:cNvSpPr txBox="1"/>
          <p:nvPr/>
        </p:nvSpPr>
        <p:spPr>
          <a:xfrm>
            <a:off x="28870189" y="31765282"/>
            <a:ext cx="21899880" cy="988938"/>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just"/>
            <a:r>
              <a:rPr lang="en-US" sz="2000" dirty="0">
                <a:latin typeface="Helvetica"/>
                <a:ea typeface="Verdana" pitchFamily="34" charset="0"/>
                <a:cs typeface="Helvetica"/>
              </a:rPr>
              <a:t>This research is sponsored by an NSF Atmospheric and Geospace Sciences Postdoctoral Research Fellowship.  The authors thank Robert Hart (FSU), Ming Cai (FSU), </a:t>
            </a:r>
            <a:r>
              <a:rPr lang="en-US" sz="2000" dirty="0" smtClean="0">
                <a:latin typeface="Helvetica"/>
                <a:ea typeface="Verdana" pitchFamily="34" charset="0"/>
                <a:cs typeface="Helvetica"/>
              </a:rPr>
              <a:t>Aiguo Dai (</a:t>
            </a:r>
            <a:r>
              <a:rPr lang="en-US" sz="2000" dirty="0">
                <a:latin typeface="Helvetica"/>
                <a:ea typeface="Verdana" pitchFamily="34" charset="0"/>
                <a:cs typeface="Helvetica"/>
              </a:rPr>
              <a:t>U</a:t>
            </a:r>
            <a:r>
              <a:rPr lang="en-US" sz="2000" dirty="0" smtClean="0">
                <a:latin typeface="Helvetica"/>
                <a:ea typeface="Verdana" pitchFamily="34" charset="0"/>
                <a:cs typeface="Helvetica"/>
              </a:rPr>
              <a:t>Albany), and </a:t>
            </a:r>
            <a:r>
              <a:rPr lang="en-US" sz="2000" dirty="0">
                <a:latin typeface="Helvetica"/>
                <a:ea typeface="Verdana" pitchFamily="34" charset="0"/>
                <a:cs typeface="Helvetica"/>
              </a:rPr>
              <a:t>Aaron Donohoe </a:t>
            </a:r>
            <a:r>
              <a:rPr lang="en-US" sz="2000" dirty="0" smtClean="0">
                <a:latin typeface="Helvetica"/>
                <a:ea typeface="Verdana" pitchFamily="34" charset="0"/>
                <a:cs typeface="Helvetica"/>
              </a:rPr>
              <a:t>(UW) </a:t>
            </a:r>
            <a:r>
              <a:rPr lang="en-US" sz="2000" dirty="0">
                <a:latin typeface="Helvetica"/>
                <a:ea typeface="Verdana" pitchFamily="34" charset="0"/>
                <a:cs typeface="Helvetica"/>
              </a:rPr>
              <a:t>for fruitful discussions.</a:t>
            </a:r>
            <a:r>
              <a:rPr lang="en-US" sz="2000" dirty="0">
                <a:latin typeface="Helvetica"/>
                <a:cs typeface="Helvetica"/>
              </a:rPr>
              <a:t> </a:t>
            </a:r>
          </a:p>
        </p:txBody>
      </p:sp>
      <p:pic>
        <p:nvPicPr>
          <p:cNvPr id="6" name="ualbanylogo.eps" descr="/Users/benschenkel/Desktop/postdoc/ualbanylogo.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566" y="1420120"/>
            <a:ext cx="2675540" cy="2821577"/>
          </a:xfrm>
          <a:prstGeom prst="rect">
            <a:avLst/>
          </a:prstGeom>
        </p:spPr>
      </p:pic>
      <p:pic>
        <p:nvPicPr>
          <p:cNvPr id="59" name="ualbanylogo.eps" descr="/Users/benschenkel/Desktop/postdoc/ualbanylogo.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0942" y="1420120"/>
            <a:ext cx="2675540" cy="2821577"/>
          </a:xfrm>
          <a:prstGeom prst="rect">
            <a:avLst/>
          </a:prstGeom>
        </p:spPr>
      </p:pic>
      <p:sp>
        <p:nvSpPr>
          <p:cNvPr id="20" name="TextBox 19"/>
          <p:cNvSpPr txBox="1"/>
          <p:nvPr/>
        </p:nvSpPr>
        <p:spPr>
          <a:xfrm>
            <a:off x="423095" y="5428274"/>
            <a:ext cx="6108192"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1.  Introduction</a:t>
            </a:r>
            <a:endParaRPr lang="en-US" sz="3200" b="1" dirty="0">
              <a:latin typeface="Helvetica"/>
              <a:cs typeface="Helvetica"/>
            </a:endParaRPr>
          </a:p>
        </p:txBody>
      </p:sp>
      <p:sp>
        <p:nvSpPr>
          <p:cNvPr id="79" name="TextBox 78"/>
          <p:cNvSpPr txBox="1"/>
          <p:nvPr/>
        </p:nvSpPr>
        <p:spPr>
          <a:xfrm>
            <a:off x="6602303" y="15863235"/>
            <a:ext cx="22075861" cy="1296715"/>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1:  </a:t>
            </a:r>
            <a:r>
              <a:rPr lang="en-US" sz="2000" dirty="0" smtClean="0">
                <a:latin typeface="Helvetica"/>
                <a:ea typeface="Verdana" pitchFamily="34" charset="0"/>
                <a:cs typeface="Helvetica"/>
              </a:rPr>
              <a:t> Composite 150-hPa temperature anomalies (K; shaded), wind speed anomalies (kt; black contours), and vector wind anomalies (kt; black arrows) for (a) three days prior to TC passage, (b) during TC passage, (c) two days after TC passage, (d) four days after TC passage, and (e) seven days after TC passage at domain center.  Anomalies are only shown if they are statistically significant at 95% confidence level.  TC position is denoted by black TC symbol.</a:t>
            </a:r>
            <a:endParaRPr lang="en-US" sz="2000" dirty="0">
              <a:latin typeface="Helvetica"/>
              <a:ea typeface="Verdana" pitchFamily="34" charset="0"/>
              <a:cs typeface="Helvetica"/>
            </a:endParaRPr>
          </a:p>
        </p:txBody>
      </p:sp>
      <p:sp>
        <p:nvSpPr>
          <p:cNvPr id="118" name="TextBox 117"/>
          <p:cNvSpPr txBox="1"/>
          <p:nvPr/>
        </p:nvSpPr>
        <p:spPr>
          <a:xfrm>
            <a:off x="6766949" y="17413903"/>
            <a:ext cx="21913138"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4.  Results: Trajectory Analysis of Parcel Source Region for Warm Temperature Anomalies</a:t>
            </a:r>
            <a:endParaRPr lang="en-US" sz="3200" b="1" dirty="0">
              <a:latin typeface="Helvetica"/>
              <a:cs typeface="Helvetica"/>
            </a:endParaRPr>
          </a:p>
        </p:txBody>
      </p:sp>
      <p:sp>
        <p:nvSpPr>
          <p:cNvPr id="123" name="TextBox 122"/>
          <p:cNvSpPr txBox="1"/>
          <p:nvPr/>
        </p:nvSpPr>
        <p:spPr>
          <a:xfrm>
            <a:off x="484217" y="22273303"/>
            <a:ext cx="4806112" cy="88639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2.  Methodology</a:t>
            </a:r>
            <a:endParaRPr lang="en-US" sz="3200" b="1" dirty="0">
              <a:latin typeface="Helvetica"/>
              <a:cs typeface="Helvetica"/>
            </a:endParaRPr>
          </a:p>
        </p:txBody>
      </p:sp>
      <p:sp>
        <p:nvSpPr>
          <p:cNvPr id="124" name="TextBox 123"/>
          <p:cNvSpPr txBox="1"/>
          <p:nvPr/>
        </p:nvSpPr>
        <p:spPr>
          <a:xfrm>
            <a:off x="28870189" y="30762118"/>
            <a:ext cx="21899880" cy="88639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7.  Acknowledgments</a:t>
            </a:r>
            <a:endParaRPr lang="en-US" sz="3200" b="1" dirty="0">
              <a:latin typeface="Helvetica"/>
              <a:cs typeface="Helvetica"/>
            </a:endParaRPr>
          </a:p>
        </p:txBody>
      </p:sp>
      <p:sp>
        <p:nvSpPr>
          <p:cNvPr id="122" name="TextBox 121"/>
          <p:cNvSpPr txBox="1"/>
          <p:nvPr/>
        </p:nvSpPr>
        <p:spPr>
          <a:xfrm>
            <a:off x="28870189" y="20785591"/>
            <a:ext cx="2189988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smtClean="0">
                <a:latin typeface="Helvetica"/>
                <a:cs typeface="Helvetica"/>
              </a:rPr>
              <a:t>6. Summary</a:t>
            </a:r>
            <a:endParaRPr lang="en-US" sz="3200" b="1" dirty="0">
              <a:latin typeface="Helvetica"/>
              <a:cs typeface="Helvetica"/>
            </a:endParaRPr>
          </a:p>
        </p:txBody>
      </p:sp>
      <p:sp>
        <p:nvSpPr>
          <p:cNvPr id="21" name="TextBox 20"/>
          <p:cNvSpPr txBox="1"/>
          <p:nvPr/>
        </p:nvSpPr>
        <p:spPr>
          <a:xfrm>
            <a:off x="423095" y="20009488"/>
            <a:ext cx="6106395" cy="12746736"/>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lnSpc>
                <a:spcPct val="110000"/>
              </a:lnSpc>
            </a:pPr>
            <a:r>
              <a:rPr lang="en-US" sz="3600" b="1" dirty="0" smtClean="0">
                <a:solidFill>
                  <a:srgbClr val="3366FF"/>
                </a:solidFill>
                <a:latin typeface="Helvetica"/>
                <a:cs typeface="Helvetica"/>
              </a:rPr>
              <a:t>Data</a:t>
            </a:r>
            <a:endParaRPr lang="en-US" sz="2400" b="1" dirty="0" smtClean="0">
              <a:latin typeface="Helvetica"/>
              <a:ea typeface="Verdana" pitchFamily="34" charset="0"/>
              <a:cs typeface="Helvetica"/>
            </a:endParaRPr>
          </a:p>
          <a:p>
            <a:pPr marL="224691" indent="-224691" algn="just">
              <a:lnSpc>
                <a:spcPct val="110000"/>
              </a:lnSpc>
              <a:buFont typeface="Arial"/>
              <a:buChar char="•"/>
            </a:pPr>
            <a:endParaRPr lang="en-US" sz="3600" b="1" dirty="0" smtClean="0">
              <a:latin typeface="Helvetica"/>
              <a:ea typeface="Verdana" pitchFamily="34" charset="0"/>
              <a:cs typeface="Helvetica"/>
            </a:endParaRPr>
          </a:p>
          <a:p>
            <a:pPr marL="224691" indent="-224691" algn="just">
              <a:lnSpc>
                <a:spcPct val="110000"/>
              </a:lnSpc>
              <a:buFont typeface="Arial"/>
              <a:buChar char="•"/>
            </a:pPr>
            <a:r>
              <a:rPr lang="en-US" sz="2280" dirty="0">
                <a:latin typeface="Helvetica"/>
                <a:ea typeface="Verdana" pitchFamily="34" charset="0"/>
                <a:cs typeface="Helvetica"/>
              </a:rPr>
              <a:t>WPAC TCs </a:t>
            </a:r>
            <a:r>
              <a:rPr lang="en-US" sz="2280" dirty="0" smtClean="0">
                <a:latin typeface="Helvetica"/>
                <a:ea typeface="Verdana" pitchFamily="34" charset="0"/>
                <a:cs typeface="Helvetica"/>
              </a:rPr>
              <a:t>with maximum </a:t>
            </a:r>
            <a:r>
              <a:rPr lang="en-US" sz="2280" dirty="0">
                <a:latin typeface="Helvetica"/>
                <a:ea typeface="Verdana" pitchFamily="34" charset="0"/>
                <a:cs typeface="Helvetica"/>
              </a:rPr>
              <a:t>10-m wind </a:t>
            </a:r>
            <a:r>
              <a:rPr lang="en-US" sz="2280" dirty="0" smtClean="0">
                <a:latin typeface="Helvetica"/>
                <a:ea typeface="Verdana" pitchFamily="34" charset="0"/>
                <a:cs typeface="Helvetica"/>
              </a:rPr>
              <a:t>speeds greater than or equal to </a:t>
            </a:r>
            <a:r>
              <a:rPr lang="en-US" sz="2280" dirty="0">
                <a:latin typeface="Helvetica"/>
                <a:ea typeface="Verdana" pitchFamily="34" charset="0"/>
                <a:cs typeface="Helvetica"/>
              </a:rPr>
              <a:t>64 </a:t>
            </a:r>
            <a:r>
              <a:rPr lang="en-US" sz="2280" dirty="0" smtClean="0">
                <a:latin typeface="Helvetica"/>
                <a:ea typeface="Verdana" pitchFamily="34" charset="0"/>
                <a:cs typeface="Helvetica"/>
              </a:rPr>
              <a:t>kt </a:t>
            </a:r>
            <a:r>
              <a:rPr lang="en-US" sz="2280" dirty="0">
                <a:latin typeface="Helvetica"/>
                <a:ea typeface="Verdana" pitchFamily="34" charset="0"/>
                <a:cs typeface="Helvetica"/>
              </a:rPr>
              <a:t>at or equatorward of 20°N during 1979</a:t>
            </a:r>
            <a:r>
              <a:rPr lang="en-US" sz="2280" dirty="0">
                <a:latin typeface="Helvetica"/>
                <a:cs typeface="Helvetica"/>
              </a:rPr>
              <a:t>–2010 (N = </a:t>
            </a:r>
            <a:r>
              <a:rPr lang="en-US" sz="2280" dirty="0" smtClean="0">
                <a:latin typeface="Helvetica"/>
                <a:cs typeface="Helvetica"/>
              </a:rPr>
              <a:t>422) </a:t>
            </a:r>
            <a:r>
              <a:rPr lang="en-US" sz="2280" dirty="0">
                <a:latin typeface="Helvetica"/>
                <a:cs typeface="Helvetica"/>
              </a:rPr>
              <a:t>in </a:t>
            </a:r>
            <a:r>
              <a:rPr lang="en-US" sz="2280" dirty="0" smtClean="0">
                <a:latin typeface="Helvetica"/>
                <a:cs typeface="Helvetica"/>
              </a:rPr>
              <a:t>Joint Typhoon Warning Center </a:t>
            </a:r>
            <a:r>
              <a:rPr lang="en-US" sz="2280" dirty="0">
                <a:latin typeface="Helvetica"/>
                <a:cs typeface="Helvetica"/>
              </a:rPr>
              <a:t>Best-Track (Chu et al. 2002) are examined</a:t>
            </a:r>
          </a:p>
          <a:p>
            <a:pPr marL="224691" indent="-224691" algn="just">
              <a:lnSpc>
                <a:spcPct val="110000"/>
              </a:lnSpc>
              <a:buFont typeface="Arial"/>
              <a:buChar char="•"/>
            </a:pPr>
            <a:endParaRPr lang="en-US" sz="2280" dirty="0" smtClean="0">
              <a:latin typeface="Helvetica"/>
              <a:ea typeface="Verdana" pitchFamily="34" charset="0"/>
              <a:cs typeface="Helvetica"/>
            </a:endParaRPr>
          </a:p>
          <a:p>
            <a:pPr marL="224691" indent="-224691" algn="just">
              <a:lnSpc>
                <a:spcPct val="110000"/>
              </a:lnSpc>
              <a:buFont typeface="Arial"/>
              <a:buChar char="•"/>
            </a:pPr>
            <a:r>
              <a:rPr lang="en-US" sz="2280" dirty="0" smtClean="0">
                <a:latin typeface="Helvetica"/>
                <a:ea typeface="Verdana" pitchFamily="34" charset="0"/>
                <a:cs typeface="Helvetica"/>
              </a:rPr>
              <a:t>6-h 0.5</a:t>
            </a:r>
            <a:r>
              <a:rPr lang="en-US" sz="2280" dirty="0">
                <a:latin typeface="Helvetica"/>
                <a:cs typeface="Helvetica"/>
              </a:rPr>
              <a:t>°</a:t>
            </a:r>
            <a:r>
              <a:rPr lang="en-US" sz="2280" dirty="0" smtClean="0">
                <a:latin typeface="Helvetica"/>
                <a:ea typeface="Verdana" pitchFamily="34" charset="0"/>
                <a:cs typeface="Helvetica"/>
              </a:rPr>
              <a:t> NCEP Climate Forecast System Reanalysis (CFSR; Saha et al. 2010) are used to represent TC and its environment</a:t>
            </a:r>
          </a:p>
          <a:p>
            <a:pPr algn="just">
              <a:lnSpc>
                <a:spcPct val="110000"/>
              </a:lnSpc>
            </a:pPr>
            <a:endParaRPr lang="en-US" sz="2400" dirty="0" smtClean="0">
              <a:latin typeface="Helvetica"/>
              <a:ea typeface="Verdana" pitchFamily="34" charset="0"/>
              <a:cs typeface="Helvetica"/>
            </a:endParaRPr>
          </a:p>
          <a:p>
            <a:pPr algn="ctr">
              <a:lnSpc>
                <a:spcPct val="110000"/>
              </a:lnSpc>
            </a:pPr>
            <a:r>
              <a:rPr lang="en-US" sz="3600" b="1" dirty="0" smtClean="0">
                <a:solidFill>
                  <a:srgbClr val="3366FF"/>
                </a:solidFill>
                <a:latin typeface="Helvetica"/>
                <a:cs typeface="Helvetica"/>
              </a:rPr>
              <a:t>Methods</a:t>
            </a:r>
            <a:endParaRPr lang="en-US" sz="3600" b="1" dirty="0">
              <a:solidFill>
                <a:srgbClr val="3366FF"/>
              </a:solidFill>
              <a:latin typeface="Helvetica"/>
              <a:cs typeface="Helvetica"/>
            </a:endParaRPr>
          </a:p>
          <a:p>
            <a:pPr algn="just">
              <a:lnSpc>
                <a:spcPct val="110000"/>
              </a:lnSpc>
            </a:pPr>
            <a:endParaRPr lang="en-US" sz="3600" dirty="0" smtClean="0">
              <a:latin typeface="Helvetica"/>
              <a:ea typeface="Verdana" pitchFamily="34" charset="0"/>
              <a:cs typeface="Helvetica"/>
            </a:endParaRPr>
          </a:p>
          <a:p>
            <a:pPr marL="224691" indent="-224691" algn="just">
              <a:lnSpc>
                <a:spcPct val="110000"/>
              </a:lnSpc>
              <a:buFont typeface="Arial"/>
              <a:buChar char="•"/>
            </a:pPr>
            <a:r>
              <a:rPr lang="en-US" sz="2280" dirty="0" smtClean="0">
                <a:latin typeface="Helvetica"/>
                <a:ea typeface="Verdana" pitchFamily="34" charset="0"/>
                <a:cs typeface="Helvetica"/>
              </a:rPr>
              <a:t>Composite analyses centered at TC longitude during TC passage constructed from CFSR</a:t>
            </a:r>
          </a:p>
          <a:p>
            <a:pPr algn="just">
              <a:lnSpc>
                <a:spcPct val="110000"/>
              </a:lnSpc>
            </a:pPr>
            <a:endParaRPr lang="en-US" sz="2280" dirty="0">
              <a:latin typeface="Helvetica"/>
              <a:ea typeface="Verdana" pitchFamily="34" charset="0"/>
              <a:cs typeface="Helvetica"/>
            </a:endParaRPr>
          </a:p>
          <a:p>
            <a:pPr marL="224691" indent="-224691" algn="just">
              <a:lnSpc>
                <a:spcPct val="110000"/>
              </a:lnSpc>
              <a:buFont typeface="Arial"/>
              <a:buChar char="•"/>
              <a:tabLst>
                <a:tab pos="699748" algn="l"/>
              </a:tabLst>
            </a:pPr>
            <a:r>
              <a:rPr lang="en-US" sz="2280" dirty="0" smtClean="0">
                <a:latin typeface="Helvetica"/>
                <a:ea typeface="Verdana" pitchFamily="34" charset="0"/>
                <a:cs typeface="Helvetica"/>
              </a:rPr>
              <a:t>1,000-sample bootstrap resampling test used to determine statistical significance of anomalies at 95% confidence level</a:t>
            </a:r>
          </a:p>
          <a:p>
            <a:pPr marL="224691" indent="-224691" algn="just">
              <a:lnSpc>
                <a:spcPct val="110000"/>
              </a:lnSpc>
              <a:buFont typeface="Arial"/>
              <a:buChar char="•"/>
              <a:tabLst>
                <a:tab pos="699748" algn="l"/>
              </a:tabLst>
            </a:pPr>
            <a:endParaRPr lang="en-US" sz="2280" dirty="0" smtClean="0">
              <a:latin typeface="Helvetica"/>
              <a:ea typeface="Verdana" pitchFamily="34" charset="0"/>
              <a:cs typeface="Helvetica"/>
            </a:endParaRPr>
          </a:p>
          <a:p>
            <a:pPr marL="224691" indent="-224691" algn="just">
              <a:lnSpc>
                <a:spcPct val="110000"/>
              </a:lnSpc>
              <a:buFont typeface="Arial"/>
              <a:buChar char="•"/>
              <a:tabLst>
                <a:tab pos="699748" algn="l"/>
              </a:tabLst>
            </a:pPr>
            <a:r>
              <a:rPr lang="en-US" sz="2280" dirty="0" smtClean="0">
                <a:latin typeface="Helvetica"/>
                <a:cs typeface="Helvetica"/>
              </a:rPr>
              <a:t>Version 4.0 of NOAA </a:t>
            </a:r>
            <a:r>
              <a:rPr lang="en-US" sz="2280" dirty="0">
                <a:latin typeface="Helvetica"/>
                <a:cs typeface="Helvetica"/>
              </a:rPr>
              <a:t>Hybrid Single Particle Lagrangian Integrated </a:t>
            </a:r>
            <a:r>
              <a:rPr lang="en-US" sz="2280" dirty="0" smtClean="0">
                <a:latin typeface="Helvetica"/>
                <a:cs typeface="Helvetica"/>
              </a:rPr>
              <a:t>Trajectory (</a:t>
            </a:r>
            <a:r>
              <a:rPr lang="en-US" sz="2280" dirty="0">
                <a:latin typeface="Helvetica"/>
                <a:cs typeface="Helvetica"/>
              </a:rPr>
              <a:t>HYSPLIT) model (Draxler 1999) </a:t>
            </a:r>
            <a:r>
              <a:rPr lang="en-US" sz="2280" dirty="0" smtClean="0">
                <a:latin typeface="Helvetica"/>
                <a:cs typeface="Helvetica"/>
              </a:rPr>
              <a:t>used to study life cycle of temperature anomalies induced by TC</a:t>
            </a:r>
            <a:endParaRPr lang="en-US" sz="2280" dirty="0">
              <a:latin typeface="Helvetica"/>
              <a:ea typeface="Verdana" pitchFamily="34" charset="0"/>
              <a:cs typeface="Helvetica"/>
            </a:endParaRPr>
          </a:p>
        </p:txBody>
      </p:sp>
      <p:sp>
        <p:nvSpPr>
          <p:cNvPr id="19" name="TextBox 18"/>
          <p:cNvSpPr txBox="1"/>
          <p:nvPr/>
        </p:nvSpPr>
        <p:spPr>
          <a:xfrm>
            <a:off x="6766949" y="5428274"/>
            <a:ext cx="2189988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3</a:t>
            </a:r>
            <a:r>
              <a:rPr lang="en-US" sz="3200" b="1" dirty="0" smtClean="0">
                <a:latin typeface="Helvetica"/>
                <a:cs typeface="Helvetica"/>
              </a:rPr>
              <a:t>.  Results: Structure of Composite Anomalies </a:t>
            </a:r>
            <a:endParaRPr lang="en-US" sz="3200" b="1" dirty="0">
              <a:latin typeface="Helvetica"/>
              <a:cs typeface="Helvetica"/>
            </a:endParaRPr>
          </a:p>
        </p:txBody>
      </p:sp>
      <p:pic>
        <p:nvPicPr>
          <p:cNvPr id="3" name="planplot2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189591" y="11487889"/>
            <a:ext cx="3647295" cy="4343399"/>
          </a:xfrm>
          <a:prstGeom prst="rect">
            <a:avLst/>
          </a:prstGeom>
        </p:spPr>
      </p:pic>
      <p:pic>
        <p:nvPicPr>
          <p:cNvPr id="5" name="planplot29.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1539646" y="11487889"/>
            <a:ext cx="3647295" cy="4343399"/>
          </a:xfrm>
          <a:prstGeom prst="rect">
            <a:avLst/>
          </a:prstGeom>
        </p:spPr>
      </p:pic>
      <p:pic>
        <p:nvPicPr>
          <p:cNvPr id="7" name="planplot37.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5889701" y="11487889"/>
            <a:ext cx="3647294" cy="4343399"/>
          </a:xfrm>
          <a:prstGeom prst="rect">
            <a:avLst/>
          </a:prstGeom>
        </p:spPr>
      </p:pic>
      <p:sp>
        <p:nvSpPr>
          <p:cNvPr id="26" name="TextBox 25"/>
          <p:cNvSpPr txBox="1"/>
          <p:nvPr/>
        </p:nvSpPr>
        <p:spPr>
          <a:xfrm>
            <a:off x="6741481" y="6436530"/>
            <a:ext cx="5844987" cy="3100286"/>
          </a:xfrm>
          <a:prstGeom prst="rect">
            <a:avLst/>
          </a:prstGeom>
          <a:noFill/>
        </p:spPr>
        <p:txBody>
          <a:bodyPr wrap="square" lIns="369774" tIns="184887" rIns="369774" bIns="184887" rtlCol="0">
            <a:spAutoFit/>
          </a:bodyPr>
          <a:lstStyle/>
          <a:p>
            <a:pPr algn="ctr"/>
            <a:r>
              <a:rPr lang="en-US" sz="3600" b="1" dirty="0" smtClean="0">
                <a:solidFill>
                  <a:schemeClr val="tx2">
                    <a:lumMod val="60000"/>
                    <a:lumOff val="40000"/>
                  </a:schemeClr>
                </a:solidFill>
                <a:latin typeface="Helvetica"/>
                <a:ea typeface="Verdana" pitchFamily="34" charset="0"/>
                <a:cs typeface="Helvetica"/>
              </a:rPr>
              <a:t>Overview</a:t>
            </a:r>
          </a:p>
          <a:p>
            <a:pPr algn="ctr"/>
            <a:endParaRPr lang="en-US" sz="3600" b="1" dirty="0">
              <a:solidFill>
                <a:schemeClr val="tx2">
                  <a:lumMod val="60000"/>
                  <a:lumOff val="40000"/>
                </a:schemeClr>
              </a:solidFill>
              <a:latin typeface="Helvetica"/>
              <a:ea typeface="Verdana" pitchFamily="34" charset="0"/>
              <a:cs typeface="Helvetica"/>
            </a:endParaRPr>
          </a:p>
          <a:p>
            <a:pPr algn="just">
              <a:lnSpc>
                <a:spcPct val="110000"/>
              </a:lnSpc>
            </a:pPr>
            <a:r>
              <a:rPr lang="en-US" sz="2400" b="1" dirty="0" smtClean="0">
                <a:solidFill>
                  <a:srgbClr val="000000"/>
                </a:solidFill>
                <a:latin typeface="Helvetica"/>
                <a:ea typeface="Verdana" pitchFamily="34" charset="0"/>
                <a:cs typeface="Helvetica"/>
              </a:rPr>
              <a:t>Analysis of structure of composite upper-tropospheric temperature and wind anomalies for TC and its environment during TC passage</a:t>
            </a:r>
            <a:endParaRPr lang="en-US" sz="3600" b="1" dirty="0" smtClean="0">
              <a:solidFill>
                <a:schemeClr val="tx2">
                  <a:lumMod val="60000"/>
                  <a:lumOff val="40000"/>
                </a:schemeClr>
              </a:solidFill>
              <a:latin typeface="Helvetica"/>
              <a:ea typeface="Verdana" pitchFamily="34" charset="0"/>
              <a:cs typeface="Helvetica"/>
            </a:endParaRPr>
          </a:p>
        </p:txBody>
      </p:sp>
      <p:sp>
        <p:nvSpPr>
          <p:cNvPr id="31" name="TextBox 30"/>
          <p:cNvSpPr txBox="1"/>
          <p:nvPr/>
        </p:nvSpPr>
        <p:spPr>
          <a:xfrm>
            <a:off x="13170218" y="6436530"/>
            <a:ext cx="16389643" cy="5209068"/>
          </a:xfrm>
          <a:prstGeom prst="rect">
            <a:avLst/>
          </a:prstGeom>
          <a:noFill/>
        </p:spPr>
        <p:txBody>
          <a:bodyPr wrap="square" lIns="369774" tIns="184887" rIns="369774" bIns="184887" rtlCol="0">
            <a:spAutoFit/>
          </a:bodyPr>
          <a:lstStyle/>
          <a:p>
            <a:pPr algn="ctr">
              <a:lnSpc>
                <a:spcPct val="110000"/>
              </a:lnSpc>
            </a:pPr>
            <a:r>
              <a:rPr lang="en-US" sz="3600" b="1" dirty="0" smtClean="0">
                <a:solidFill>
                  <a:srgbClr val="FF0000"/>
                </a:solidFill>
                <a:latin typeface="Helvetica"/>
                <a:ea typeface="Verdana" pitchFamily="34" charset="0"/>
                <a:cs typeface="Helvetica"/>
              </a:rPr>
              <a:t>Synopsis</a:t>
            </a:r>
          </a:p>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nSpc>
                <a:spcPct val="110000"/>
              </a:lnSpc>
              <a:buFont typeface="Wingdings" charset="2"/>
              <a:buChar char="§"/>
            </a:pPr>
            <a:r>
              <a:rPr lang="en-US" sz="2400" dirty="0" smtClean="0">
                <a:latin typeface="Helvetica"/>
                <a:ea typeface="Verdana" pitchFamily="34" charset="0"/>
                <a:cs typeface="Helvetica"/>
              </a:rPr>
              <a:t>Upper-tropospheric warm temperature anomalies and TC outflow jet extend from TC into SH during and immediately after TC passage (Figs. 1b,c)</a:t>
            </a:r>
          </a:p>
          <a:p>
            <a:pPr marL="342900" indent="-342900">
              <a:lnSpc>
                <a:spcPct val="110000"/>
              </a:lnSpc>
              <a:buFont typeface="Wingdings" charset="2"/>
              <a:buChar char="§"/>
            </a:pPr>
            <a:endParaRPr lang="en-US" sz="2400" dirty="0">
              <a:latin typeface="Helvetica"/>
              <a:ea typeface="Verdana" pitchFamily="34" charset="0"/>
              <a:cs typeface="Helvetica"/>
            </a:endParaRPr>
          </a:p>
          <a:p>
            <a:pPr marL="342900" indent="-342900">
              <a:lnSpc>
                <a:spcPct val="110000"/>
              </a:lnSpc>
              <a:buFont typeface="Wingdings" charset="2"/>
              <a:buChar char="§"/>
            </a:pPr>
            <a:r>
              <a:rPr lang="en-US" sz="2400" dirty="0" smtClean="0">
                <a:latin typeface="Helvetica"/>
                <a:ea typeface="Verdana" pitchFamily="34" charset="0"/>
                <a:cs typeface="Helvetica"/>
              </a:rPr>
              <a:t>Upper-tropospheric warm temperature anomalies maximized immediately after TC passage (Fig. 1c)</a:t>
            </a:r>
          </a:p>
          <a:p>
            <a:pPr marL="342900" indent="-342900">
              <a:lnSpc>
                <a:spcPct val="110000"/>
              </a:lnSpc>
              <a:buFont typeface="Wingdings" charset="2"/>
              <a:buChar char="§"/>
            </a:pPr>
            <a:endParaRPr lang="en-US" sz="2400" dirty="0" smtClean="0">
              <a:latin typeface="Helvetica"/>
              <a:ea typeface="Verdana" pitchFamily="34" charset="0"/>
              <a:cs typeface="Helvetica"/>
            </a:endParaRPr>
          </a:p>
          <a:p>
            <a:pPr marL="342900" indent="-342900">
              <a:lnSpc>
                <a:spcPct val="110000"/>
              </a:lnSpc>
              <a:buFont typeface="Wingdings" charset="2"/>
              <a:buChar char="§"/>
            </a:pPr>
            <a:r>
              <a:rPr lang="en-US" sz="2400" dirty="0" smtClean="0">
                <a:latin typeface="Helvetica"/>
                <a:ea typeface="Verdana" pitchFamily="34" charset="0"/>
                <a:cs typeface="Helvetica"/>
              </a:rPr>
              <a:t>Upper-tropospheric warm temperature anomalies dissipate several days after TC passage (Fig. 1d,e)</a:t>
            </a:r>
          </a:p>
          <a:p>
            <a:pPr marL="342900" indent="-342900">
              <a:lnSpc>
                <a:spcPct val="110000"/>
              </a:lnSpc>
              <a:buFont typeface="Wingdings" charset="2"/>
              <a:buChar char="§"/>
            </a:pPr>
            <a:endParaRPr lang="en-US" sz="2400" dirty="0">
              <a:latin typeface="Helvetica"/>
              <a:ea typeface="Verdana" pitchFamily="34" charset="0"/>
              <a:cs typeface="Helvetica"/>
            </a:endParaRPr>
          </a:p>
          <a:p>
            <a:pPr marL="342900" indent="-342900">
              <a:lnSpc>
                <a:spcPct val="110000"/>
              </a:lnSpc>
              <a:buFont typeface="Wingdings" charset="2"/>
              <a:buChar char="§"/>
            </a:pPr>
            <a:r>
              <a:rPr lang="en-US" sz="2400" dirty="0" smtClean="0">
                <a:latin typeface="Helvetica"/>
                <a:ea typeface="Verdana" pitchFamily="34" charset="0"/>
                <a:cs typeface="Helvetica"/>
              </a:rPr>
              <a:t>Timing and location of upper-tropospheric warm temperature anomalies suggests anomalies forced by TC </a:t>
            </a:r>
            <a:endParaRPr lang="en-US" sz="2400" dirty="0">
              <a:latin typeface="Helvetica"/>
              <a:ea typeface="Verdana" pitchFamily="34" charset="0"/>
              <a:cs typeface="Helvetica"/>
            </a:endParaRPr>
          </a:p>
          <a:p>
            <a:pPr algn="ctr">
              <a:lnSpc>
                <a:spcPct val="110000"/>
              </a:lnSpc>
            </a:pPr>
            <a:endParaRPr lang="en-US" sz="2200" b="1" dirty="0" smtClean="0">
              <a:solidFill>
                <a:schemeClr val="tx2">
                  <a:lumMod val="60000"/>
                  <a:lumOff val="40000"/>
                </a:schemeClr>
              </a:solidFill>
              <a:latin typeface="Helvetica"/>
              <a:ea typeface="Verdana" pitchFamily="34" charset="0"/>
              <a:cs typeface="Helvetica"/>
            </a:endParaRPr>
          </a:p>
        </p:txBody>
      </p:sp>
      <p:sp>
        <p:nvSpPr>
          <p:cNvPr id="33" name="TextBox 32"/>
          <p:cNvSpPr txBox="1"/>
          <p:nvPr/>
        </p:nvSpPr>
        <p:spPr>
          <a:xfrm>
            <a:off x="6787314" y="25611978"/>
            <a:ext cx="13441750" cy="1604491"/>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2</a:t>
            </a:r>
            <a:r>
              <a:rPr lang="en-US" sz="2000" dirty="0" smtClean="0">
                <a:latin typeface="Helvetica"/>
                <a:ea typeface="Verdana" pitchFamily="34" charset="0"/>
                <a:cs typeface="Helvetica"/>
              </a:rPr>
              <a:t>:  48-h backward trajectories (shaded by pressure) starting at 150 hPa in region of warm temperature anomalies two days after TC passage calculated from composites of (a) TC passage and (b) climatology.  Trajectories are overlaid upon 175–150-hPa layer-averaged wind speed (kt, shaded) and wind vectors (kt; black arrows) at end of trajectory (i.e., 48 h prior to trajectory start).  </a:t>
            </a:r>
            <a:r>
              <a:rPr lang="en-US" sz="2000" dirty="0">
                <a:latin typeface="Helvetica"/>
                <a:ea typeface="Verdana" pitchFamily="34" charset="0"/>
                <a:cs typeface="Helvetica"/>
              </a:rPr>
              <a:t>B</a:t>
            </a:r>
            <a:r>
              <a:rPr lang="en-US" sz="2000" dirty="0" smtClean="0">
                <a:latin typeface="Helvetica"/>
                <a:ea typeface="Verdana" pitchFamily="34" charset="0"/>
                <a:cs typeface="Helvetica"/>
              </a:rPr>
              <a:t>lack TC symbol denotes TC location.</a:t>
            </a:r>
            <a:endParaRPr lang="en-US" sz="2000" dirty="0">
              <a:latin typeface="Helvetica"/>
              <a:ea typeface="Verdana" pitchFamily="34" charset="0"/>
              <a:cs typeface="Helvetica"/>
            </a:endParaRPr>
          </a:p>
        </p:txBody>
      </p:sp>
      <p:sp>
        <p:nvSpPr>
          <p:cNvPr id="34" name="TextBox 33"/>
          <p:cNvSpPr txBox="1"/>
          <p:nvPr/>
        </p:nvSpPr>
        <p:spPr>
          <a:xfrm>
            <a:off x="6748908" y="18417855"/>
            <a:ext cx="13710585" cy="2388475"/>
          </a:xfrm>
          <a:prstGeom prst="rect">
            <a:avLst/>
          </a:prstGeom>
          <a:noFill/>
        </p:spPr>
        <p:txBody>
          <a:bodyPr wrap="square" lIns="369774" tIns="184887" rIns="369774" bIns="184887" rtlCol="0">
            <a:spAutoFit/>
          </a:bodyPr>
          <a:lstStyle/>
          <a:p>
            <a:pPr algn="ctr">
              <a:lnSpc>
                <a:spcPct val="110000"/>
              </a:lnSpc>
            </a:pPr>
            <a:r>
              <a:rPr lang="en-US" sz="3600" b="1" dirty="0" smtClean="0">
                <a:solidFill>
                  <a:schemeClr val="tx2">
                    <a:lumMod val="60000"/>
                    <a:lumOff val="40000"/>
                  </a:schemeClr>
                </a:solidFill>
                <a:latin typeface="Helvetica"/>
                <a:ea typeface="Verdana" pitchFamily="34" charset="0"/>
                <a:cs typeface="Helvetica"/>
              </a:rPr>
              <a:t>Overview</a:t>
            </a:r>
          </a:p>
          <a:p>
            <a:pPr algn="ctr">
              <a:lnSpc>
                <a:spcPct val="110000"/>
              </a:lnSpc>
            </a:pPr>
            <a:endParaRPr lang="en-US" sz="3600" b="1" dirty="0">
              <a:solidFill>
                <a:schemeClr val="tx2">
                  <a:lumMod val="60000"/>
                  <a:lumOff val="40000"/>
                </a:schemeClr>
              </a:solidFill>
              <a:latin typeface="Helvetica"/>
              <a:ea typeface="Verdana" pitchFamily="34" charset="0"/>
              <a:cs typeface="Helvetica"/>
            </a:endParaRPr>
          </a:p>
          <a:p>
            <a:pPr algn="just">
              <a:lnSpc>
                <a:spcPct val="110000"/>
              </a:lnSpc>
            </a:pPr>
            <a:r>
              <a:rPr lang="en-US" sz="2370" b="1" dirty="0" smtClean="0">
                <a:latin typeface="Helvetica"/>
                <a:ea typeface="Verdana" pitchFamily="34" charset="0"/>
                <a:cs typeface="Helvetica"/>
              </a:rPr>
              <a:t>Determine parcel source region and processes responsible for forcing upper</a:t>
            </a:r>
            <a:r>
              <a:rPr lang="en-US" sz="2370" b="1" dirty="0">
                <a:latin typeface="Helvetica"/>
                <a:ea typeface="Verdana" pitchFamily="34" charset="0"/>
                <a:cs typeface="Helvetica"/>
              </a:rPr>
              <a:t>-</a:t>
            </a:r>
            <a:r>
              <a:rPr lang="en-US" sz="2370" b="1" dirty="0" smtClean="0">
                <a:latin typeface="Helvetica"/>
                <a:ea typeface="Verdana" pitchFamily="34" charset="0"/>
                <a:cs typeface="Helvetica"/>
              </a:rPr>
              <a:t>tropospheric warm temperature anomalies during TC passage </a:t>
            </a:r>
            <a:r>
              <a:rPr lang="en-US" sz="2370" b="1" dirty="0">
                <a:latin typeface="Helvetica"/>
                <a:ea typeface="Verdana" pitchFamily="34" charset="0"/>
                <a:cs typeface="Helvetica"/>
              </a:rPr>
              <a:t>using </a:t>
            </a:r>
            <a:r>
              <a:rPr lang="en-US" sz="2370" b="1" dirty="0" smtClean="0">
                <a:latin typeface="Helvetica"/>
                <a:ea typeface="Verdana" pitchFamily="34" charset="0"/>
                <a:cs typeface="Helvetica"/>
              </a:rPr>
              <a:t>backward trajectories</a:t>
            </a:r>
            <a:endParaRPr lang="en-US" sz="2370" b="1" dirty="0" smtClean="0">
              <a:solidFill>
                <a:schemeClr val="tx2">
                  <a:lumMod val="60000"/>
                  <a:lumOff val="40000"/>
                </a:schemeClr>
              </a:solidFill>
              <a:latin typeface="Helvetica"/>
              <a:ea typeface="Verdana" pitchFamily="34" charset="0"/>
              <a:cs typeface="Helvetica"/>
            </a:endParaRPr>
          </a:p>
        </p:txBody>
      </p:sp>
      <p:sp>
        <p:nvSpPr>
          <p:cNvPr id="35" name="TextBox 34"/>
          <p:cNvSpPr txBox="1"/>
          <p:nvPr/>
        </p:nvSpPr>
        <p:spPr>
          <a:xfrm>
            <a:off x="20382684" y="18494665"/>
            <a:ext cx="8449100" cy="9373028"/>
          </a:xfrm>
          <a:prstGeom prst="rect">
            <a:avLst/>
          </a:prstGeom>
          <a:noFill/>
        </p:spPr>
        <p:txBody>
          <a:bodyPr wrap="square" lIns="369774" tIns="184887" rIns="369774" bIns="184887" rtlCol="0">
            <a:spAutoFit/>
          </a:bodyPr>
          <a:lstStyle/>
          <a:p>
            <a:pPr algn="ctr">
              <a:lnSpc>
                <a:spcPct val="110000"/>
              </a:lnSpc>
            </a:pPr>
            <a:r>
              <a:rPr lang="en-US" sz="3600" b="1" dirty="0" smtClean="0">
                <a:solidFill>
                  <a:srgbClr val="FF0000"/>
                </a:solidFill>
                <a:latin typeface="Helvetica"/>
                <a:ea typeface="Verdana" pitchFamily="34" charset="0"/>
                <a:cs typeface="Helvetica"/>
              </a:rPr>
              <a:t>Synopsis</a:t>
            </a:r>
          </a:p>
          <a:p>
            <a:pPr algn="ctr">
              <a:lnSpc>
                <a:spcPct val="110000"/>
              </a:lnSpc>
            </a:pPr>
            <a:endParaRPr lang="en-US" sz="3600" b="1" dirty="0" smtClean="0">
              <a:solidFill>
                <a:schemeClr val="tx2">
                  <a:lumMod val="60000"/>
                  <a:lumOff val="40000"/>
                </a:schemeClr>
              </a:solidFill>
              <a:latin typeface="Helvetica"/>
              <a:ea typeface="Verdana" pitchFamily="34" charset="0"/>
              <a:cs typeface="Helvetica"/>
            </a:endParaRPr>
          </a:p>
          <a:p>
            <a:pPr marL="342900" indent="-342900">
              <a:lnSpc>
                <a:spcPct val="110000"/>
              </a:lnSpc>
              <a:buFont typeface="Wingdings" charset="2"/>
              <a:buChar char="§"/>
            </a:pPr>
            <a:r>
              <a:rPr lang="en-US" sz="2300" dirty="0">
                <a:latin typeface="Helvetica"/>
                <a:ea typeface="Verdana" pitchFamily="34" charset="0"/>
                <a:cs typeface="Helvetica"/>
              </a:rPr>
              <a:t>D</a:t>
            </a:r>
            <a:r>
              <a:rPr lang="en-US" sz="2300" dirty="0" smtClean="0">
                <a:latin typeface="Helvetica"/>
                <a:ea typeface="Verdana" pitchFamily="34" charset="0"/>
                <a:cs typeface="Helvetica"/>
              </a:rPr>
              <a:t>uring TC passage, parcels originating from TC and immediate upper-tropospheric environment are advected southwestward by upper-tropospheric TC outflow jet and tropical easterly jet (Figs. </a:t>
            </a:r>
            <a:r>
              <a:rPr lang="en-US" sz="2300" dirty="0">
                <a:latin typeface="Helvetica"/>
                <a:ea typeface="Verdana" pitchFamily="34" charset="0"/>
                <a:cs typeface="Helvetica"/>
              </a:rPr>
              <a:t>2</a:t>
            </a:r>
            <a:r>
              <a:rPr lang="en-US" sz="2300" dirty="0" smtClean="0">
                <a:latin typeface="Helvetica"/>
                <a:ea typeface="Verdana" pitchFamily="34" charset="0"/>
                <a:cs typeface="Helvetica"/>
              </a:rPr>
              <a:t>a, 3a)</a:t>
            </a:r>
          </a:p>
          <a:p>
            <a:pPr marL="342900" indent="-342900">
              <a:lnSpc>
                <a:spcPct val="110000"/>
              </a:lnSpc>
              <a:buFont typeface="Wingdings" charset="2"/>
              <a:buChar char="§"/>
            </a:pPr>
            <a:endParaRPr lang="en-US" sz="2300" dirty="0">
              <a:latin typeface="Helvetica"/>
              <a:ea typeface="Verdana" pitchFamily="34" charset="0"/>
              <a:cs typeface="Helvetica"/>
            </a:endParaRPr>
          </a:p>
          <a:p>
            <a:pPr marL="342900" indent="-342900">
              <a:lnSpc>
                <a:spcPct val="110000"/>
              </a:lnSpc>
              <a:buFont typeface="Wingdings" charset="2"/>
              <a:buChar char="§"/>
            </a:pPr>
            <a:r>
              <a:rPr lang="en-US" sz="2300" dirty="0" smtClean="0">
                <a:latin typeface="Helvetica"/>
                <a:ea typeface="Verdana" pitchFamily="34" charset="0"/>
                <a:cs typeface="Helvetica"/>
              </a:rPr>
              <a:t>Climatological parcels advected slowly west-southwestward intro tropical easterly jet (Figs. 2b, 3b)</a:t>
            </a:r>
          </a:p>
          <a:p>
            <a:pPr marL="342900" indent="-342900">
              <a:lnSpc>
                <a:spcPct val="110000"/>
              </a:lnSpc>
              <a:buFont typeface="Wingdings" charset="2"/>
              <a:buChar char="§"/>
            </a:pPr>
            <a:endParaRPr lang="en-US" sz="2300" dirty="0">
              <a:latin typeface="Helvetica"/>
              <a:ea typeface="Verdana" pitchFamily="34" charset="0"/>
              <a:cs typeface="Helvetica"/>
            </a:endParaRPr>
          </a:p>
          <a:p>
            <a:pPr marL="342900" indent="-342900">
              <a:lnSpc>
                <a:spcPct val="110000"/>
              </a:lnSpc>
              <a:buFont typeface="Wingdings" charset="2"/>
              <a:buChar char="§"/>
            </a:pPr>
            <a:r>
              <a:rPr lang="en-US" sz="2300" dirty="0" smtClean="0">
                <a:latin typeface="Helvetica"/>
                <a:ea typeface="Verdana" pitchFamily="34" charset="0"/>
                <a:cs typeface="Helvetica"/>
              </a:rPr>
              <a:t>Mean trajectory equivalent potential temperature is consistently higher during TC passage compared to climatology (Fig. </a:t>
            </a:r>
            <a:r>
              <a:rPr lang="en-US" sz="2300" dirty="0">
                <a:latin typeface="Helvetica"/>
                <a:ea typeface="Verdana" pitchFamily="34" charset="0"/>
                <a:cs typeface="Helvetica"/>
              </a:rPr>
              <a:t>4</a:t>
            </a:r>
            <a:r>
              <a:rPr lang="en-US" sz="2300" dirty="0" smtClean="0">
                <a:latin typeface="Helvetica"/>
                <a:ea typeface="Verdana" pitchFamily="34" charset="0"/>
                <a:cs typeface="Helvetica"/>
              </a:rPr>
              <a:t>b) due to high equivalent potential temperature parcel source region of TC and immediate environment</a:t>
            </a:r>
          </a:p>
          <a:p>
            <a:pPr marL="342900" indent="-342900">
              <a:lnSpc>
                <a:spcPct val="110000"/>
              </a:lnSpc>
              <a:buFont typeface="Wingdings" charset="2"/>
              <a:buChar char="§"/>
            </a:pPr>
            <a:endParaRPr lang="en-US" sz="2300" dirty="0" smtClean="0">
              <a:latin typeface="Helvetica"/>
              <a:ea typeface="Verdana" pitchFamily="34" charset="0"/>
              <a:cs typeface="Helvetica"/>
            </a:endParaRPr>
          </a:p>
          <a:p>
            <a:pPr marL="342900" indent="-342900">
              <a:lnSpc>
                <a:spcPct val="110000"/>
              </a:lnSpc>
              <a:buFont typeface="Wingdings" charset="2"/>
              <a:buChar char="§"/>
            </a:pPr>
            <a:r>
              <a:rPr lang="en-US" sz="2300" dirty="0" smtClean="0">
                <a:latin typeface="Helvetica"/>
                <a:ea typeface="Verdana" pitchFamily="34" charset="0"/>
                <a:cs typeface="Helvetica"/>
              </a:rPr>
              <a:t>Results suggest upper-tropospheric warm temperature anomalies result from southwestward advection of relatively high equivalent potential temperature parcels from TC and its immediate environment by TC and tropical easterly jet</a:t>
            </a:r>
          </a:p>
          <a:p>
            <a:pPr algn="ctr">
              <a:lnSpc>
                <a:spcPct val="110000"/>
              </a:lnSpc>
            </a:pPr>
            <a:endParaRPr lang="en-US" sz="2300" b="1" dirty="0" smtClean="0">
              <a:solidFill>
                <a:schemeClr val="tx2">
                  <a:lumMod val="60000"/>
                  <a:lumOff val="40000"/>
                </a:schemeClr>
              </a:solidFill>
              <a:latin typeface="Helvetica"/>
              <a:ea typeface="Verdana" pitchFamily="34" charset="0"/>
              <a:cs typeface="Helvetica"/>
            </a:endParaRPr>
          </a:p>
        </p:txBody>
      </p:sp>
      <p:pic>
        <p:nvPicPr>
          <p:cNvPr id="17" name="planplottrajclim.eps"/>
          <p:cNvPicPr>
            <a:picLocks noChangeAspect="1"/>
          </p:cNvPicPr>
          <p:nvPr/>
        </p:nvPicPr>
        <p:blipFill>
          <a:blip r:embed="rId7"/>
          <a:stretch>
            <a:fillRect/>
          </a:stretch>
        </p:blipFill>
        <p:spPr>
          <a:xfrm rot="5400000">
            <a:off x="8110685" y="19559753"/>
            <a:ext cx="4080758" cy="6647688"/>
          </a:xfrm>
          <a:prstGeom prst="rect">
            <a:avLst/>
          </a:prstGeom>
        </p:spPr>
      </p:pic>
      <p:pic>
        <p:nvPicPr>
          <p:cNvPr id="18" name="plevtraj.eps"/>
          <p:cNvPicPr>
            <a:picLocks noChangeAspect="1"/>
          </p:cNvPicPr>
          <p:nvPr/>
        </p:nvPicPr>
        <p:blipFill>
          <a:blip r:embed="rId8"/>
          <a:stretch>
            <a:fillRect/>
          </a:stretch>
        </p:blipFill>
        <p:spPr>
          <a:xfrm rot="5400000">
            <a:off x="20791250" y="27580820"/>
            <a:ext cx="3767328" cy="3822832"/>
          </a:xfrm>
          <a:prstGeom prst="rect">
            <a:avLst/>
          </a:prstGeom>
        </p:spPr>
      </p:pic>
      <p:pic>
        <p:nvPicPr>
          <p:cNvPr id="23" name="tpotetraj.eps"/>
          <p:cNvPicPr>
            <a:picLocks noChangeAspect="1"/>
          </p:cNvPicPr>
          <p:nvPr/>
        </p:nvPicPr>
        <p:blipFill>
          <a:blip r:embed="rId9"/>
          <a:stretch>
            <a:fillRect/>
          </a:stretch>
        </p:blipFill>
        <p:spPr>
          <a:xfrm rot="5400000">
            <a:off x="24781956" y="27584334"/>
            <a:ext cx="3767328" cy="3815805"/>
          </a:xfrm>
          <a:prstGeom prst="rect">
            <a:avLst/>
          </a:prstGeom>
        </p:spPr>
      </p:pic>
      <p:sp>
        <p:nvSpPr>
          <p:cNvPr id="41" name="TextBox 40"/>
          <p:cNvSpPr txBox="1"/>
          <p:nvPr/>
        </p:nvSpPr>
        <p:spPr>
          <a:xfrm>
            <a:off x="20202444" y="31264298"/>
            <a:ext cx="8717936" cy="1530624"/>
          </a:xfrm>
          <a:prstGeom prst="rect">
            <a:avLst/>
          </a:prstGeom>
          <a:noFill/>
        </p:spPr>
        <p:txBody>
          <a:bodyPr wrap="square" lIns="369774" tIns="184887" rIns="369774" bIns="184887" rtlCol="0">
            <a:spAutoFit/>
          </a:bodyPr>
          <a:lstStyle/>
          <a:p>
            <a:pPr algn="just"/>
            <a:r>
              <a:rPr lang="en-US" sz="1880" dirty="0">
                <a:latin typeface="Helvetica"/>
                <a:ea typeface="Verdana" pitchFamily="34" charset="0"/>
                <a:cs typeface="Helvetica"/>
              </a:rPr>
              <a:t>Fig. 4</a:t>
            </a:r>
            <a:r>
              <a:rPr lang="en-US" sz="1880" dirty="0" smtClean="0">
                <a:latin typeface="Helvetica"/>
                <a:ea typeface="Verdana" pitchFamily="34" charset="0"/>
                <a:cs typeface="Helvetica"/>
              </a:rPr>
              <a:t>: Time series of mean trajectory (a) pressure (hPa) and (b) equivalent potential temperature (K) for backward trajectories in Fig. 3 calculated from composites during TC passage and climatology.  </a:t>
            </a:r>
            <a:r>
              <a:rPr lang="en-US" sz="1880" dirty="0">
                <a:latin typeface="Helvetica"/>
                <a:ea typeface="Verdana" pitchFamily="34" charset="0"/>
                <a:cs typeface="Helvetica"/>
              </a:rPr>
              <a:t>S</a:t>
            </a:r>
            <a:r>
              <a:rPr lang="en-US" sz="1880" dirty="0" smtClean="0">
                <a:latin typeface="Helvetica"/>
                <a:ea typeface="Verdana" pitchFamily="34" charset="0"/>
                <a:cs typeface="Helvetica"/>
              </a:rPr>
              <a:t>hading denotes standard deviation of pressure and equivalent potential temperature.</a:t>
            </a:r>
            <a:endParaRPr lang="en-US" sz="1880" dirty="0">
              <a:latin typeface="Helvetica"/>
              <a:ea typeface="Verdana" pitchFamily="34" charset="0"/>
              <a:cs typeface="Helvetica"/>
            </a:endParaRPr>
          </a:p>
        </p:txBody>
      </p:sp>
      <p:sp>
        <p:nvSpPr>
          <p:cNvPr id="69" name="TextBox 68"/>
          <p:cNvSpPr txBox="1"/>
          <p:nvPr/>
        </p:nvSpPr>
        <p:spPr>
          <a:xfrm>
            <a:off x="28908595" y="21787527"/>
            <a:ext cx="21861474" cy="886968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cxnSp>
        <p:nvCxnSpPr>
          <p:cNvPr id="11" name="Straight Connector 10"/>
          <p:cNvCxnSpPr/>
          <p:nvPr/>
        </p:nvCxnSpPr>
        <p:spPr>
          <a:xfrm>
            <a:off x="727152" y="16896988"/>
            <a:ext cx="54864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056148" y="19648095"/>
            <a:ext cx="1316736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0672998" y="19648095"/>
            <a:ext cx="786384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57698" y="7552098"/>
            <a:ext cx="54864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049232" y="7552098"/>
            <a:ext cx="530352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3460169" y="7552098"/>
            <a:ext cx="14813281"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83598" y="21185281"/>
            <a:ext cx="54864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45193" y="27085428"/>
            <a:ext cx="54864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23095" y="18982538"/>
            <a:ext cx="6108192"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2</a:t>
            </a:r>
            <a:r>
              <a:rPr lang="en-US" sz="3200" b="1" dirty="0" smtClean="0">
                <a:latin typeface="Helvetica"/>
                <a:cs typeface="Helvetica"/>
              </a:rPr>
              <a:t>.  Methodology</a:t>
            </a:r>
            <a:endParaRPr lang="en-US" sz="3200" b="1" dirty="0">
              <a:latin typeface="Helvetica"/>
              <a:cs typeface="Helvetica"/>
            </a:endParaRPr>
          </a:p>
        </p:txBody>
      </p:sp>
      <p:sp>
        <p:nvSpPr>
          <p:cNvPr id="58" name="TextBox 57"/>
          <p:cNvSpPr txBox="1"/>
          <p:nvPr/>
        </p:nvSpPr>
        <p:spPr>
          <a:xfrm>
            <a:off x="41989864" y="29425865"/>
            <a:ext cx="8923352" cy="1296715"/>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8</a:t>
            </a:r>
            <a:r>
              <a:rPr lang="en-US" sz="2000" dirty="0" smtClean="0">
                <a:latin typeface="Helvetica"/>
                <a:ea typeface="Verdana" pitchFamily="34" charset="0"/>
                <a:cs typeface="Helvetica"/>
              </a:rPr>
              <a:t>: Schematic depicting the salient processes and features associated with cross-equatorial heat transport by WPAC TCs.  The numbers in schematic correspond to numbers in discussion to left.</a:t>
            </a:r>
            <a:endParaRPr lang="en-US" sz="2000" dirty="0">
              <a:latin typeface="Helvetica"/>
              <a:ea typeface="Verdana" pitchFamily="34" charset="0"/>
              <a:cs typeface="Helvetica"/>
            </a:endParaRPr>
          </a:p>
        </p:txBody>
      </p:sp>
      <p:sp>
        <p:nvSpPr>
          <p:cNvPr id="64" name="TextBox 63"/>
          <p:cNvSpPr txBox="1"/>
          <p:nvPr/>
        </p:nvSpPr>
        <p:spPr>
          <a:xfrm>
            <a:off x="28859406" y="21802543"/>
            <a:ext cx="12904080" cy="8855706"/>
          </a:xfrm>
          <a:prstGeom prst="rect">
            <a:avLst/>
          </a:prstGeom>
          <a:noFill/>
          <a:ln>
            <a:noFill/>
          </a:ln>
        </p:spPr>
        <p:txBody>
          <a:bodyPr wrap="square" lIns="369774" tIns="184887" rIns="369774" bIns="184887" rtlCol="0">
            <a:spAutoFit/>
          </a:bodyPr>
          <a:lstStyle/>
          <a:p>
            <a:pPr algn="ctr">
              <a:lnSpc>
                <a:spcPct val="110000"/>
              </a:lnSpc>
              <a:spcBef>
                <a:spcPts val="600"/>
              </a:spcBef>
            </a:pPr>
            <a:r>
              <a:rPr lang="en-US" sz="3600" b="1" dirty="0" smtClean="0">
                <a:solidFill>
                  <a:srgbClr val="3366FF"/>
                </a:solidFill>
                <a:latin typeface="Helvetica"/>
                <a:ea typeface="Verdana" pitchFamily="34" charset="0"/>
                <a:cs typeface="Helvetica"/>
              </a:rPr>
              <a:t>Discussion</a:t>
            </a:r>
          </a:p>
          <a:p>
            <a:pPr algn="ctr">
              <a:lnSpc>
                <a:spcPct val="110000"/>
              </a:lnSpc>
              <a:spcBef>
                <a:spcPts val="600"/>
              </a:spcBef>
            </a:pPr>
            <a:endParaRPr lang="en-US" sz="3600" b="1" dirty="0" smtClean="0">
              <a:solidFill>
                <a:schemeClr val="tx2">
                  <a:lumMod val="60000"/>
                  <a:lumOff val="40000"/>
                </a:schemeClr>
              </a:solidFill>
              <a:latin typeface="Helvetica"/>
              <a:ea typeface="Verdana" pitchFamily="34" charset="0"/>
              <a:cs typeface="Helvetica"/>
            </a:endParaRPr>
          </a:p>
          <a:p>
            <a:pPr marL="342900" indent="-342900">
              <a:lnSpc>
                <a:spcPct val="110000"/>
              </a:lnSpc>
              <a:spcBef>
                <a:spcPts val="600"/>
              </a:spcBef>
              <a:buFont typeface="Wingdings" charset="2"/>
              <a:buChar char="§"/>
            </a:pPr>
            <a:r>
              <a:rPr lang="en-US" sz="2400" dirty="0" smtClean="0">
                <a:latin typeface="Helvetica"/>
                <a:ea typeface="Verdana" pitchFamily="34" charset="0"/>
                <a:cs typeface="Helvetica"/>
              </a:rPr>
              <a:t>Life cycle of upper-tropospheric warm temperature anomalies in SH during TC passage summarized by following points corresponding to schematic on right (Fig. 8):</a:t>
            </a:r>
          </a:p>
          <a:p>
            <a:pPr marL="342900" indent="-342900">
              <a:lnSpc>
                <a:spcPct val="110000"/>
              </a:lnSpc>
              <a:spcBef>
                <a:spcPts val="600"/>
              </a:spcBef>
              <a:buFont typeface="Wingdings" charset="2"/>
              <a:buChar char="§"/>
            </a:pPr>
            <a:endParaRPr lang="en-US" sz="2400" dirty="0">
              <a:latin typeface="Helvetica"/>
              <a:ea typeface="Verdana" pitchFamily="34" charset="0"/>
              <a:cs typeface="Helvetica"/>
            </a:endParaRPr>
          </a:p>
          <a:p>
            <a:pPr marL="960438" lvl="1" indent="-514350">
              <a:lnSpc>
                <a:spcPct val="110000"/>
              </a:lnSpc>
              <a:spcBef>
                <a:spcPts val="600"/>
              </a:spcBef>
              <a:buFont typeface="+mj-lt"/>
              <a:buAutoNum type="arabicPeriod"/>
            </a:pPr>
            <a:r>
              <a:rPr lang="en-US" sz="2400" dirty="0" smtClean="0">
                <a:latin typeface="Helvetica"/>
                <a:ea typeface="Verdana" pitchFamily="34" charset="0"/>
                <a:cs typeface="Helvetica"/>
              </a:rPr>
              <a:t>High equivalent potential temperature parcels from TC and immediate environment advected southwestward by upper-tropospheric TC outflow jet as TC moves west-northwestward</a:t>
            </a:r>
          </a:p>
          <a:p>
            <a:pPr marL="960438" lvl="1" indent="-514350">
              <a:lnSpc>
                <a:spcPct val="110000"/>
              </a:lnSpc>
              <a:spcBef>
                <a:spcPts val="600"/>
              </a:spcBef>
              <a:buFont typeface="+mj-lt"/>
              <a:buAutoNum type="arabicPeriod"/>
            </a:pPr>
            <a:endParaRPr lang="en-US" sz="2400" dirty="0">
              <a:latin typeface="Helvetica"/>
              <a:ea typeface="Verdana" pitchFamily="34" charset="0"/>
              <a:cs typeface="Helvetica"/>
            </a:endParaRPr>
          </a:p>
          <a:p>
            <a:pPr marL="960438" lvl="1" indent="-514350">
              <a:lnSpc>
                <a:spcPct val="110000"/>
              </a:lnSpc>
              <a:spcBef>
                <a:spcPts val="600"/>
              </a:spcBef>
              <a:buFont typeface="+mj-lt"/>
              <a:buAutoNum type="arabicPeriod"/>
            </a:pPr>
            <a:r>
              <a:rPr lang="en-US" sz="2400" dirty="0" smtClean="0">
                <a:latin typeface="Helvetica"/>
                <a:ea typeface="Verdana" pitchFamily="34" charset="0"/>
                <a:cs typeface="Helvetica"/>
              </a:rPr>
              <a:t>Southwestward advection by TC yields upper-tropospheric warm temperature anomalies extending from TC into SH</a:t>
            </a:r>
          </a:p>
          <a:p>
            <a:pPr marL="960438" lvl="1" indent="-514350">
              <a:lnSpc>
                <a:spcPct val="110000"/>
              </a:lnSpc>
              <a:spcBef>
                <a:spcPts val="600"/>
              </a:spcBef>
              <a:buFont typeface="+mj-lt"/>
              <a:buAutoNum type="arabicPeriod"/>
            </a:pPr>
            <a:endParaRPr lang="en-US" sz="2400" dirty="0">
              <a:latin typeface="Helvetica"/>
              <a:ea typeface="Verdana" pitchFamily="34" charset="0"/>
              <a:cs typeface="Helvetica"/>
            </a:endParaRPr>
          </a:p>
          <a:p>
            <a:pPr marL="960438" lvl="1" indent="-514350">
              <a:lnSpc>
                <a:spcPct val="110000"/>
              </a:lnSpc>
              <a:spcBef>
                <a:spcPts val="600"/>
              </a:spcBef>
              <a:buFont typeface="+mj-lt"/>
              <a:buAutoNum type="arabicPeriod"/>
            </a:pPr>
            <a:r>
              <a:rPr lang="en-US" sz="2400" dirty="0">
                <a:latin typeface="Helvetica"/>
                <a:ea typeface="Verdana" pitchFamily="34" charset="0"/>
                <a:cs typeface="Helvetica"/>
              </a:rPr>
              <a:t>U</a:t>
            </a:r>
            <a:r>
              <a:rPr lang="en-US" sz="2400" dirty="0" smtClean="0">
                <a:latin typeface="Helvetica"/>
                <a:ea typeface="Verdana" pitchFamily="34" charset="0"/>
                <a:cs typeface="Helvetica"/>
              </a:rPr>
              <a:t>pper-tropospheric warm temperature anomalies dissipate upon moving farther southward, likely due to suppressed radiative heating as parcels turn eastward into equatorward flank of SH subtropical jet</a:t>
            </a:r>
          </a:p>
          <a:p>
            <a:pPr marL="960438" lvl="1" indent="-514350">
              <a:lnSpc>
                <a:spcPct val="110000"/>
              </a:lnSpc>
              <a:spcBef>
                <a:spcPts val="600"/>
              </a:spcBef>
              <a:buFont typeface="+mj-lt"/>
              <a:buAutoNum type="arabicPeriod"/>
            </a:pPr>
            <a:endParaRPr lang="en-US" sz="2400" dirty="0">
              <a:latin typeface="Helvetica"/>
              <a:ea typeface="Verdana" pitchFamily="34" charset="0"/>
              <a:cs typeface="Helvetica"/>
            </a:endParaRPr>
          </a:p>
          <a:p>
            <a:pPr marL="342900" indent="-342900">
              <a:lnSpc>
                <a:spcPct val="110000"/>
              </a:lnSpc>
              <a:spcBef>
                <a:spcPts val="600"/>
              </a:spcBef>
              <a:buFont typeface="Wingdings" charset="2"/>
              <a:buChar char="§"/>
            </a:pPr>
            <a:r>
              <a:rPr lang="en-US" sz="2400" dirty="0" smtClean="0">
                <a:latin typeface="Helvetica"/>
                <a:ea typeface="Verdana" pitchFamily="34" charset="0"/>
                <a:cs typeface="Helvetica"/>
              </a:rPr>
              <a:t>Present study suggests TCs can have significant cross-equatorial thermodynamic impacts due to advection by upper-tropospheric TC outflow jet</a:t>
            </a:r>
          </a:p>
        </p:txBody>
      </p:sp>
      <p:sp>
        <p:nvSpPr>
          <p:cNvPr id="65" name="TextBox 64"/>
          <p:cNvSpPr txBox="1"/>
          <p:nvPr/>
        </p:nvSpPr>
        <p:spPr>
          <a:xfrm>
            <a:off x="28870189" y="6397090"/>
            <a:ext cx="21899880" cy="14264640"/>
          </a:xfrm>
          <a:prstGeom prst="rect">
            <a:avLst/>
          </a:prstGeom>
          <a:solidFill>
            <a:schemeClr val="bg1"/>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u="sng" dirty="0">
              <a:latin typeface="Helvetica"/>
              <a:ea typeface="Verdana" pitchFamily="34" charset="0"/>
              <a:cs typeface="Helvetica"/>
            </a:endParaRPr>
          </a:p>
          <a:p>
            <a:pPr algn="ctr"/>
            <a:endParaRPr lang="en-US" sz="2400" dirty="0">
              <a:latin typeface="Helvetica"/>
              <a:ea typeface="Verdana" pitchFamily="34" charset="0"/>
              <a:cs typeface="Helvetica"/>
            </a:endParaRPr>
          </a:p>
        </p:txBody>
      </p:sp>
      <p:sp>
        <p:nvSpPr>
          <p:cNvPr id="66" name="TextBox 65"/>
          <p:cNvSpPr txBox="1"/>
          <p:nvPr/>
        </p:nvSpPr>
        <p:spPr>
          <a:xfrm>
            <a:off x="28874792" y="5428274"/>
            <a:ext cx="21899880" cy="865828"/>
          </a:xfrm>
          <a:prstGeom prst="rect">
            <a:avLst/>
          </a:prstGeom>
          <a:solidFill>
            <a:srgbClr val="FFFFFF"/>
          </a:solidFill>
          <a:ln>
            <a:solidFill>
              <a:srgbClr val="000000"/>
            </a:solidFill>
          </a:ln>
          <a:effectLst>
            <a:outerShdw blurRad="50800" dist="38100" dir="2700000" algn="tl" rotWithShape="0">
              <a:prstClr val="black">
                <a:alpha val="40000"/>
              </a:prstClr>
            </a:outerShdw>
          </a:effectLst>
        </p:spPr>
        <p:txBody>
          <a:bodyPr wrap="square" lIns="369774" tIns="184887" rIns="369774" bIns="184887" rtlCol="0">
            <a:spAutoFit/>
          </a:bodyPr>
          <a:lstStyle/>
          <a:p>
            <a:pPr algn="ctr"/>
            <a:r>
              <a:rPr lang="en-US" sz="3200" b="1" dirty="0">
                <a:latin typeface="Helvetica"/>
                <a:cs typeface="Helvetica"/>
              </a:rPr>
              <a:t>5</a:t>
            </a:r>
            <a:r>
              <a:rPr lang="en-US" sz="3200" b="1" dirty="0" smtClean="0">
                <a:latin typeface="Helvetica"/>
                <a:cs typeface="Helvetica"/>
              </a:rPr>
              <a:t>.  Results: Trajectory Analysis of Dissipation of Warm Temperature Anomalies</a:t>
            </a:r>
            <a:endParaRPr lang="en-US" sz="3200" b="1" dirty="0">
              <a:latin typeface="Helvetica"/>
              <a:cs typeface="Helvetica"/>
            </a:endParaRPr>
          </a:p>
        </p:txBody>
      </p:sp>
      <p:sp>
        <p:nvSpPr>
          <p:cNvPr id="68" name="TextBox 67"/>
          <p:cNvSpPr txBox="1"/>
          <p:nvPr/>
        </p:nvSpPr>
        <p:spPr>
          <a:xfrm>
            <a:off x="28870188" y="6435495"/>
            <a:ext cx="13716000" cy="2404872"/>
          </a:xfrm>
          <a:prstGeom prst="rect">
            <a:avLst/>
          </a:prstGeom>
          <a:noFill/>
        </p:spPr>
        <p:txBody>
          <a:bodyPr wrap="square" lIns="369774" tIns="184887" rIns="369774" bIns="184887" rtlCol="0">
            <a:spAutoFit/>
          </a:bodyPr>
          <a:lstStyle/>
          <a:p>
            <a:pPr algn="ctr">
              <a:lnSpc>
                <a:spcPct val="110000"/>
              </a:lnSpc>
            </a:pPr>
            <a:r>
              <a:rPr lang="en-US" sz="3600" b="1" dirty="0" smtClean="0">
                <a:solidFill>
                  <a:schemeClr val="tx2">
                    <a:lumMod val="60000"/>
                    <a:lumOff val="40000"/>
                  </a:schemeClr>
                </a:solidFill>
                <a:latin typeface="Helvetica"/>
                <a:ea typeface="Verdana" pitchFamily="34" charset="0"/>
                <a:cs typeface="Helvetica"/>
              </a:rPr>
              <a:t>Overview</a:t>
            </a:r>
          </a:p>
          <a:p>
            <a:pPr algn="just">
              <a:lnSpc>
                <a:spcPct val="110000"/>
              </a:lnSpc>
            </a:pPr>
            <a:endParaRPr lang="en-US" sz="3600" b="1" dirty="0">
              <a:solidFill>
                <a:schemeClr val="tx2">
                  <a:lumMod val="60000"/>
                  <a:lumOff val="40000"/>
                </a:schemeClr>
              </a:solidFill>
              <a:latin typeface="Helvetica"/>
              <a:ea typeface="Verdana" pitchFamily="34" charset="0"/>
              <a:cs typeface="Helvetica"/>
            </a:endParaRPr>
          </a:p>
          <a:p>
            <a:pPr algn="just">
              <a:lnSpc>
                <a:spcPct val="110000"/>
              </a:lnSpc>
            </a:pPr>
            <a:r>
              <a:rPr lang="en-US" sz="2400" b="1" dirty="0" smtClean="0">
                <a:latin typeface="Helvetica"/>
                <a:ea typeface="Verdana" pitchFamily="34" charset="0"/>
                <a:cs typeface="Helvetica"/>
              </a:rPr>
              <a:t>Examine dissipation of upper-tropospheric warm temperature anomalies after TC passage using forward trajectories</a:t>
            </a:r>
            <a:endParaRPr lang="en-US" sz="2400" b="1" dirty="0" smtClean="0">
              <a:solidFill>
                <a:schemeClr val="tx2">
                  <a:lumMod val="60000"/>
                  <a:lumOff val="40000"/>
                </a:schemeClr>
              </a:solidFill>
              <a:latin typeface="Helvetica"/>
              <a:ea typeface="Verdana" pitchFamily="34" charset="0"/>
              <a:cs typeface="Helvetica"/>
            </a:endParaRPr>
          </a:p>
        </p:txBody>
      </p:sp>
      <p:sp>
        <p:nvSpPr>
          <p:cNvPr id="70" name="TextBox 69"/>
          <p:cNvSpPr txBox="1"/>
          <p:nvPr/>
        </p:nvSpPr>
        <p:spPr>
          <a:xfrm>
            <a:off x="42677350" y="6445035"/>
            <a:ext cx="8092440" cy="8314019"/>
          </a:xfrm>
          <a:prstGeom prst="rect">
            <a:avLst/>
          </a:prstGeom>
          <a:noFill/>
        </p:spPr>
        <p:txBody>
          <a:bodyPr wrap="square" lIns="369774" tIns="184887" rIns="369774" bIns="184887" rtlCol="0">
            <a:spAutoFit/>
          </a:bodyPr>
          <a:lstStyle/>
          <a:p>
            <a:pPr algn="ctr"/>
            <a:r>
              <a:rPr lang="en-US" sz="3600" b="1" dirty="0" smtClean="0">
                <a:solidFill>
                  <a:srgbClr val="FF0000"/>
                </a:solidFill>
                <a:latin typeface="Helvetica"/>
                <a:ea typeface="Verdana" pitchFamily="34" charset="0"/>
                <a:cs typeface="Helvetica"/>
              </a:rPr>
              <a:t>Synopsis</a:t>
            </a:r>
          </a:p>
          <a:p>
            <a:pPr algn="ctr"/>
            <a:endParaRPr lang="en-US" sz="3600" b="1" dirty="0" smtClean="0">
              <a:solidFill>
                <a:schemeClr val="tx2">
                  <a:lumMod val="60000"/>
                  <a:lumOff val="40000"/>
                </a:schemeClr>
              </a:solidFill>
              <a:latin typeface="Helvetica"/>
              <a:ea typeface="Verdana" pitchFamily="34" charset="0"/>
              <a:cs typeface="Helvetica"/>
            </a:endParaRPr>
          </a:p>
          <a:p>
            <a:pPr marL="342900" indent="-342900">
              <a:buFont typeface="Wingdings" charset="2"/>
              <a:buChar char="§"/>
            </a:pPr>
            <a:r>
              <a:rPr lang="en-US" sz="2400" dirty="0" smtClean="0">
                <a:latin typeface="Helvetica"/>
                <a:ea typeface="Verdana" pitchFamily="34" charset="0"/>
                <a:cs typeface="Helvetica"/>
              </a:rPr>
              <a:t>During TC passage, parcels move southwestward more rapidly compared </a:t>
            </a:r>
            <a:r>
              <a:rPr lang="en-US" sz="2400" dirty="0">
                <a:latin typeface="Helvetica"/>
                <a:ea typeface="Verdana" pitchFamily="34" charset="0"/>
                <a:cs typeface="Helvetica"/>
              </a:rPr>
              <a:t>to </a:t>
            </a:r>
            <a:r>
              <a:rPr lang="en-US" sz="2400" dirty="0" smtClean="0">
                <a:latin typeface="Helvetica"/>
                <a:ea typeface="Verdana" pitchFamily="34" charset="0"/>
                <a:cs typeface="Helvetica"/>
              </a:rPr>
              <a:t>climatology due to TC outflow jet (Fig. 5)</a:t>
            </a:r>
          </a:p>
          <a:p>
            <a:pPr marL="342900" indent="-342900">
              <a:buFont typeface="Wingdings" charset="2"/>
              <a:buChar char="§"/>
            </a:pPr>
            <a:endParaRPr lang="en-US" sz="2400" dirty="0">
              <a:latin typeface="Helvetica"/>
              <a:ea typeface="Verdana" pitchFamily="34" charset="0"/>
              <a:cs typeface="Helvetica"/>
            </a:endParaRPr>
          </a:p>
          <a:p>
            <a:pPr marL="342900" indent="-342900">
              <a:buFont typeface="Wingdings" charset="2"/>
              <a:buChar char="§"/>
            </a:pPr>
            <a:r>
              <a:rPr lang="en-US" sz="2400" dirty="0" smtClean="0">
                <a:latin typeface="Helvetica"/>
                <a:ea typeface="Verdana" pitchFamily="34" charset="0"/>
                <a:cs typeface="Helvetica"/>
              </a:rPr>
              <a:t>Stronger initial southwestward motion during TC passage relative to climatology causes parcels to turn eastward more rapidly into SH subtropical jet (Figs. 5, 6)</a:t>
            </a:r>
          </a:p>
          <a:p>
            <a:endParaRPr lang="en-US" sz="2400" dirty="0">
              <a:latin typeface="Helvetica"/>
              <a:ea typeface="Verdana" pitchFamily="34" charset="0"/>
              <a:cs typeface="Helvetica"/>
            </a:endParaRPr>
          </a:p>
          <a:p>
            <a:pPr marL="342900" indent="-342900">
              <a:lnSpc>
                <a:spcPct val="110000"/>
              </a:lnSpc>
              <a:buFont typeface="Wingdings" charset="2"/>
              <a:buChar char="§"/>
            </a:pPr>
            <a:r>
              <a:rPr lang="en-US" sz="2400" dirty="0" smtClean="0">
                <a:latin typeface="Helvetica"/>
                <a:ea typeface="Verdana" pitchFamily="34" charset="0"/>
                <a:cs typeface="Helvetica"/>
              </a:rPr>
              <a:t>During TC passage, equivalent potential temperature of parcels increases less rapidly than climatology, causing equivalent potential temperature of parcels to return back to climatology (Fig. 7b)</a:t>
            </a:r>
          </a:p>
          <a:p>
            <a:pPr marL="342900" indent="-342900">
              <a:buFont typeface="Wingdings" charset="2"/>
              <a:buChar char="§"/>
            </a:pPr>
            <a:endParaRPr lang="en-US" sz="2400" dirty="0">
              <a:latin typeface="Helvetica"/>
              <a:ea typeface="Verdana" pitchFamily="34" charset="0"/>
              <a:cs typeface="Helvetica"/>
            </a:endParaRPr>
          </a:p>
          <a:p>
            <a:pPr marL="342900" indent="-342900">
              <a:buFont typeface="Wingdings" charset="2"/>
              <a:buChar char="§"/>
            </a:pPr>
            <a:r>
              <a:rPr lang="en-US" sz="2400" dirty="0">
                <a:latin typeface="Helvetica"/>
                <a:ea typeface="Verdana" pitchFamily="34" charset="0"/>
                <a:cs typeface="Helvetica"/>
              </a:rPr>
              <a:t>R</a:t>
            </a:r>
            <a:r>
              <a:rPr lang="en-US" sz="2400" dirty="0" smtClean="0">
                <a:latin typeface="Helvetica"/>
                <a:ea typeface="Verdana" pitchFamily="34" charset="0"/>
                <a:cs typeface="Helvetica"/>
              </a:rPr>
              <a:t>eturn of upper-tropospheric warm temperature anomalies during TC passage to climatology possibly due to suppressed radiative heating</a:t>
            </a:r>
          </a:p>
        </p:txBody>
      </p:sp>
      <p:cxnSp>
        <p:nvCxnSpPr>
          <p:cNvPr id="76" name="Straight Connector 75"/>
          <p:cNvCxnSpPr/>
          <p:nvPr/>
        </p:nvCxnSpPr>
        <p:spPr>
          <a:xfrm>
            <a:off x="29215834" y="7552098"/>
            <a:ext cx="1307592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2964824" y="7552098"/>
            <a:ext cx="731520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3" name="fwdtpotetraj.eps"/>
          <p:cNvPicPr>
            <a:picLocks noChangeAspect="1"/>
          </p:cNvPicPr>
          <p:nvPr/>
        </p:nvPicPr>
        <p:blipFill>
          <a:blip r:embed="rId10"/>
          <a:stretch>
            <a:fillRect/>
          </a:stretch>
        </p:blipFill>
        <p:spPr>
          <a:xfrm rot="5400000">
            <a:off x="46865055" y="15857100"/>
            <a:ext cx="3767328" cy="3822731"/>
          </a:xfrm>
          <a:prstGeom prst="rect">
            <a:avLst/>
          </a:prstGeom>
        </p:spPr>
      </p:pic>
      <p:pic>
        <p:nvPicPr>
          <p:cNvPr id="24" name="fwdplevtraj.eps"/>
          <p:cNvPicPr>
            <a:picLocks noChangeAspect="1"/>
          </p:cNvPicPr>
          <p:nvPr/>
        </p:nvPicPr>
        <p:blipFill>
          <a:blip r:embed="rId11"/>
          <a:stretch>
            <a:fillRect/>
          </a:stretch>
        </p:blipFill>
        <p:spPr>
          <a:xfrm rot="5400000">
            <a:off x="42863202" y="15847403"/>
            <a:ext cx="3767328" cy="3829771"/>
          </a:xfrm>
          <a:prstGeom prst="rect">
            <a:avLst/>
          </a:prstGeom>
        </p:spPr>
      </p:pic>
      <p:cxnSp>
        <p:nvCxnSpPr>
          <p:cNvPr id="62" name="Straight Connector 61"/>
          <p:cNvCxnSpPr/>
          <p:nvPr/>
        </p:nvCxnSpPr>
        <p:spPr>
          <a:xfrm>
            <a:off x="29274063" y="23138318"/>
            <a:ext cx="12161520"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622387" y="4535609"/>
            <a:ext cx="5137870" cy="646331"/>
          </a:xfrm>
          <a:prstGeom prst="rect">
            <a:avLst/>
          </a:prstGeom>
          <a:noFill/>
        </p:spPr>
        <p:txBody>
          <a:bodyPr wrap="none" rtlCol="0">
            <a:spAutoFit/>
          </a:bodyPr>
          <a:lstStyle/>
          <a:p>
            <a:r>
              <a:rPr lang="en-US" sz="3600" dirty="0" smtClean="0">
                <a:latin typeface="Helvetica"/>
                <a:cs typeface="Helvetica"/>
              </a:rPr>
              <a:t>AGU Poster: A33L-3383</a:t>
            </a:r>
            <a:endParaRPr lang="en-US" sz="3600" dirty="0">
              <a:latin typeface="Helvetica"/>
              <a:cs typeface="Helvetica"/>
            </a:endParaRPr>
          </a:p>
        </p:txBody>
      </p:sp>
      <p:sp>
        <p:nvSpPr>
          <p:cNvPr id="61" name="TextBox 60"/>
          <p:cNvSpPr txBox="1"/>
          <p:nvPr/>
        </p:nvSpPr>
        <p:spPr>
          <a:xfrm>
            <a:off x="28923452" y="13435921"/>
            <a:ext cx="13902610" cy="1604491"/>
          </a:xfrm>
          <a:prstGeom prst="rect">
            <a:avLst/>
          </a:prstGeom>
          <a:noFill/>
        </p:spPr>
        <p:txBody>
          <a:bodyPr wrap="square" lIns="369774" tIns="184887" rIns="369774" bIns="184887" rtlCol="0">
            <a:spAutoFit/>
          </a:bodyPr>
          <a:lstStyle/>
          <a:p>
            <a:pPr algn="just"/>
            <a:r>
              <a:rPr lang="en-US" sz="2000" dirty="0" smtClean="0">
                <a:latin typeface="Helvetica"/>
                <a:ea typeface="Verdana" pitchFamily="34" charset="0"/>
                <a:cs typeface="Helvetica"/>
              </a:rPr>
              <a:t>Fig</a:t>
            </a:r>
            <a:r>
              <a:rPr lang="en-US" sz="2000" dirty="0">
                <a:latin typeface="Helvetica"/>
                <a:ea typeface="Verdana" pitchFamily="34" charset="0"/>
                <a:cs typeface="Helvetica"/>
              </a:rPr>
              <a:t>. </a:t>
            </a:r>
            <a:r>
              <a:rPr lang="en-US" sz="2000" dirty="0" smtClean="0">
                <a:latin typeface="Helvetica"/>
                <a:ea typeface="Verdana" pitchFamily="34" charset="0"/>
                <a:cs typeface="Helvetica"/>
              </a:rPr>
              <a:t>5:  </a:t>
            </a:r>
            <a:r>
              <a:rPr lang="en-US" sz="2000" dirty="0">
                <a:latin typeface="Helvetica"/>
                <a:ea typeface="Verdana" pitchFamily="34" charset="0"/>
                <a:cs typeface="Helvetica"/>
              </a:rPr>
              <a:t>48-h </a:t>
            </a:r>
            <a:r>
              <a:rPr lang="en-US" sz="2000" dirty="0" smtClean="0">
                <a:latin typeface="Helvetica"/>
                <a:ea typeface="Verdana" pitchFamily="34" charset="0"/>
                <a:cs typeface="Helvetica"/>
              </a:rPr>
              <a:t>forward </a:t>
            </a:r>
            <a:r>
              <a:rPr lang="en-US" sz="2000" dirty="0">
                <a:latin typeface="Helvetica"/>
                <a:ea typeface="Verdana" pitchFamily="34" charset="0"/>
                <a:cs typeface="Helvetica"/>
              </a:rPr>
              <a:t>trajectories </a:t>
            </a:r>
            <a:r>
              <a:rPr lang="en-US" sz="2000" dirty="0" smtClean="0">
                <a:latin typeface="Helvetica"/>
                <a:ea typeface="Verdana" pitchFamily="34" charset="0"/>
                <a:cs typeface="Helvetica"/>
              </a:rPr>
              <a:t>(shaded </a:t>
            </a:r>
            <a:r>
              <a:rPr lang="en-US" sz="2000" dirty="0">
                <a:latin typeface="Helvetica"/>
                <a:ea typeface="Verdana" pitchFamily="34" charset="0"/>
                <a:cs typeface="Helvetica"/>
              </a:rPr>
              <a:t>by pressure) </a:t>
            </a:r>
            <a:r>
              <a:rPr lang="en-US" sz="2000" dirty="0" smtClean="0">
                <a:latin typeface="Helvetica"/>
                <a:ea typeface="Verdana" pitchFamily="34" charset="0"/>
                <a:cs typeface="Helvetica"/>
              </a:rPr>
              <a:t>starting </a:t>
            </a:r>
            <a:r>
              <a:rPr lang="en-US" sz="2000" dirty="0">
                <a:latin typeface="Helvetica"/>
                <a:ea typeface="Verdana" pitchFamily="34" charset="0"/>
                <a:cs typeface="Helvetica"/>
              </a:rPr>
              <a:t>at 150 hPa in region of warm temperature anomalies two days after TC passage calculated from composites </a:t>
            </a:r>
            <a:r>
              <a:rPr lang="en-US" sz="2000" dirty="0" smtClean="0">
                <a:latin typeface="Helvetica"/>
                <a:ea typeface="Verdana" pitchFamily="34" charset="0"/>
                <a:cs typeface="Helvetica"/>
              </a:rPr>
              <a:t>of (a) </a:t>
            </a:r>
            <a:r>
              <a:rPr lang="en-US" sz="2000" dirty="0">
                <a:latin typeface="Helvetica"/>
                <a:ea typeface="Verdana" pitchFamily="34" charset="0"/>
                <a:cs typeface="Helvetica"/>
              </a:rPr>
              <a:t>TC passage and (b) climatology.  Trajectories are overlaid upon </a:t>
            </a:r>
            <a:r>
              <a:rPr lang="en-US" sz="2000" dirty="0" smtClean="0">
                <a:latin typeface="Helvetica"/>
                <a:ea typeface="Verdana" pitchFamily="34" charset="0"/>
                <a:cs typeface="Helvetica"/>
              </a:rPr>
              <a:t>150–125-</a:t>
            </a:r>
            <a:r>
              <a:rPr lang="en-US" sz="2000" dirty="0">
                <a:latin typeface="Helvetica"/>
                <a:ea typeface="Verdana" pitchFamily="34" charset="0"/>
                <a:cs typeface="Helvetica"/>
              </a:rPr>
              <a:t>hPa layer-averaged wind speed (kt, shaded</a:t>
            </a:r>
            <a:r>
              <a:rPr lang="en-US" sz="2000" dirty="0" smtClean="0">
                <a:latin typeface="Helvetica"/>
                <a:ea typeface="Verdana" pitchFamily="34" charset="0"/>
                <a:cs typeface="Helvetica"/>
              </a:rPr>
              <a:t>) </a:t>
            </a:r>
            <a:r>
              <a:rPr lang="en-US" sz="2000" dirty="0">
                <a:latin typeface="Helvetica"/>
                <a:ea typeface="Verdana" pitchFamily="34" charset="0"/>
                <a:cs typeface="Helvetica"/>
              </a:rPr>
              <a:t>and wind vectors (kt; black arrows) at </a:t>
            </a:r>
            <a:r>
              <a:rPr lang="en-US" sz="2000" dirty="0" smtClean="0">
                <a:latin typeface="Helvetica"/>
                <a:ea typeface="Verdana" pitchFamily="34" charset="0"/>
                <a:cs typeface="Helvetica"/>
              </a:rPr>
              <a:t>start </a:t>
            </a:r>
            <a:r>
              <a:rPr lang="en-US" sz="2000" dirty="0">
                <a:latin typeface="Helvetica"/>
                <a:ea typeface="Verdana" pitchFamily="34" charset="0"/>
                <a:cs typeface="Helvetica"/>
              </a:rPr>
              <a:t>of </a:t>
            </a:r>
            <a:r>
              <a:rPr lang="en-US" sz="2000" dirty="0" smtClean="0">
                <a:latin typeface="Helvetica"/>
                <a:ea typeface="Verdana" pitchFamily="34" charset="0"/>
                <a:cs typeface="Helvetica"/>
              </a:rPr>
              <a:t>trajectory.</a:t>
            </a:r>
            <a:endParaRPr lang="en-US" sz="2000" dirty="0">
              <a:latin typeface="Helvetica"/>
              <a:ea typeface="Verdana" pitchFamily="34" charset="0"/>
              <a:cs typeface="Helvetica"/>
            </a:endParaRPr>
          </a:p>
        </p:txBody>
      </p:sp>
      <p:sp>
        <p:nvSpPr>
          <p:cNvPr id="63" name="TextBox 62"/>
          <p:cNvSpPr txBox="1"/>
          <p:nvPr/>
        </p:nvSpPr>
        <p:spPr>
          <a:xfrm>
            <a:off x="42849608" y="19729898"/>
            <a:ext cx="7911431" cy="681162"/>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a:t>
            </a:r>
            <a:r>
              <a:rPr lang="en-US" sz="2000" dirty="0" smtClean="0">
                <a:latin typeface="Helvetica"/>
                <a:ea typeface="Verdana" pitchFamily="34" charset="0"/>
                <a:cs typeface="Helvetica"/>
              </a:rPr>
              <a:t>7: As in Fig. 4, but for 120-h forward trajectories in Fig. 6.</a:t>
            </a:r>
            <a:endParaRPr lang="en-US" sz="2000" dirty="0">
              <a:latin typeface="Helvetica"/>
              <a:ea typeface="Verdana" pitchFamily="34" charset="0"/>
              <a:cs typeface="Helvetica"/>
            </a:endParaRPr>
          </a:p>
        </p:txBody>
      </p:sp>
      <p:sp>
        <p:nvSpPr>
          <p:cNvPr id="71" name="TextBox 70"/>
          <p:cNvSpPr txBox="1"/>
          <p:nvPr/>
        </p:nvSpPr>
        <p:spPr>
          <a:xfrm>
            <a:off x="6787313" y="31853956"/>
            <a:ext cx="13441680" cy="988938"/>
          </a:xfrm>
          <a:prstGeom prst="rect">
            <a:avLst/>
          </a:prstGeom>
          <a:noFill/>
        </p:spPr>
        <p:txBody>
          <a:bodyPr wrap="square" lIns="369774" tIns="184887" rIns="369774" bIns="184887" rtlCol="0">
            <a:spAutoFit/>
          </a:bodyPr>
          <a:lstStyle/>
          <a:p>
            <a:pPr algn="just"/>
            <a:r>
              <a:rPr lang="en-US" sz="2000" dirty="0">
                <a:latin typeface="Helvetica"/>
                <a:ea typeface="Verdana" pitchFamily="34" charset="0"/>
                <a:cs typeface="Helvetica"/>
              </a:rPr>
              <a:t>Fig. </a:t>
            </a:r>
            <a:r>
              <a:rPr lang="en-US" sz="2000" dirty="0" smtClean="0">
                <a:latin typeface="Helvetica"/>
                <a:ea typeface="Verdana" pitchFamily="34" charset="0"/>
                <a:cs typeface="Helvetica"/>
              </a:rPr>
              <a:t>3:  As in Fig. 2, but for 120-h backward trajectories overlaid upon 300–</a:t>
            </a:r>
            <a:r>
              <a:rPr lang="en-US" sz="2000" dirty="0">
                <a:latin typeface="Helvetica"/>
                <a:ea typeface="Verdana" pitchFamily="34" charset="0"/>
                <a:cs typeface="Helvetica"/>
              </a:rPr>
              <a:t>150-hPa layer-averaged wind speed (kt, shaded</a:t>
            </a:r>
            <a:r>
              <a:rPr lang="en-US" sz="2000" dirty="0" smtClean="0">
                <a:latin typeface="Helvetica"/>
                <a:ea typeface="Verdana" pitchFamily="34" charset="0"/>
                <a:cs typeface="Helvetica"/>
              </a:rPr>
              <a:t>) </a:t>
            </a:r>
            <a:r>
              <a:rPr lang="en-US" sz="2000" dirty="0">
                <a:latin typeface="Helvetica"/>
                <a:ea typeface="Verdana" pitchFamily="34" charset="0"/>
                <a:cs typeface="Helvetica"/>
              </a:rPr>
              <a:t>and wind vectors (kt; black arrows) at end of trajectory (i.e., </a:t>
            </a:r>
            <a:r>
              <a:rPr lang="en-US" sz="2000" dirty="0" smtClean="0">
                <a:latin typeface="Helvetica"/>
                <a:ea typeface="Verdana" pitchFamily="34" charset="0"/>
                <a:cs typeface="Helvetica"/>
              </a:rPr>
              <a:t>120 </a:t>
            </a:r>
            <a:r>
              <a:rPr lang="en-US" sz="2000" dirty="0">
                <a:latin typeface="Helvetica"/>
                <a:ea typeface="Verdana" pitchFamily="34" charset="0"/>
                <a:cs typeface="Helvetica"/>
              </a:rPr>
              <a:t>h prior to trajectory start</a:t>
            </a:r>
            <a:r>
              <a:rPr lang="en-US" sz="2000" dirty="0" smtClean="0">
                <a:latin typeface="Helvetica"/>
                <a:ea typeface="Verdana" pitchFamily="34" charset="0"/>
                <a:cs typeface="Helvetica"/>
              </a:rPr>
              <a:t>).</a:t>
            </a:r>
            <a:endParaRPr lang="en-US" sz="2000" dirty="0">
              <a:latin typeface="Helvetica"/>
              <a:ea typeface="Verdana" pitchFamily="34" charset="0"/>
              <a:cs typeface="Helvetica"/>
            </a:endParaRPr>
          </a:p>
        </p:txBody>
      </p:sp>
      <p:pic>
        <p:nvPicPr>
          <p:cNvPr id="27" name="bwdplanplottrajclim29.eps"/>
          <p:cNvPicPr>
            <a:picLocks noChangeAspect="1"/>
          </p:cNvPicPr>
          <p:nvPr/>
        </p:nvPicPr>
        <p:blipFill>
          <a:blip r:embed="rId12"/>
          <a:stretch>
            <a:fillRect/>
          </a:stretch>
        </p:blipFill>
        <p:spPr>
          <a:xfrm rot="5400000">
            <a:off x="14543400" y="19545425"/>
            <a:ext cx="4765332" cy="7360918"/>
          </a:xfrm>
          <a:prstGeom prst="rect">
            <a:avLst/>
          </a:prstGeom>
        </p:spPr>
      </p:pic>
      <p:pic>
        <p:nvPicPr>
          <p:cNvPr id="80" name="planplottrajclim.eps"/>
          <p:cNvPicPr>
            <a:picLocks noChangeAspect="1"/>
          </p:cNvPicPr>
          <p:nvPr/>
        </p:nvPicPr>
        <p:blipFill>
          <a:blip r:embed="rId13"/>
          <a:stretch>
            <a:fillRect/>
          </a:stretch>
        </p:blipFill>
        <p:spPr>
          <a:xfrm rot="5400000">
            <a:off x="8104838" y="25988764"/>
            <a:ext cx="4092452" cy="6647688"/>
          </a:xfrm>
          <a:prstGeom prst="rect">
            <a:avLst/>
          </a:prstGeom>
        </p:spPr>
      </p:pic>
      <p:pic>
        <p:nvPicPr>
          <p:cNvPr id="81" name="bwdplanplottrajclim29.eps"/>
          <p:cNvPicPr>
            <a:picLocks noChangeAspect="1"/>
          </p:cNvPicPr>
          <p:nvPr/>
        </p:nvPicPr>
        <p:blipFill>
          <a:blip r:embed="rId14"/>
          <a:stretch>
            <a:fillRect/>
          </a:stretch>
        </p:blipFill>
        <p:spPr>
          <a:xfrm rot="5400000">
            <a:off x="14561971" y="25968589"/>
            <a:ext cx="4765332" cy="7360918"/>
          </a:xfrm>
          <a:prstGeom prst="rect">
            <a:avLst/>
          </a:prstGeom>
        </p:spPr>
      </p:pic>
      <p:pic>
        <p:nvPicPr>
          <p:cNvPr id="84" name="planplottrajclim.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30184712" y="7535216"/>
            <a:ext cx="4096511" cy="6562571"/>
          </a:xfrm>
          <a:prstGeom prst="rect">
            <a:avLst/>
          </a:prstGeom>
        </p:spPr>
      </p:pic>
      <p:pic>
        <p:nvPicPr>
          <p:cNvPr id="85" name="bwdplanplottrajclim29.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5400000">
            <a:off x="36666357" y="7470452"/>
            <a:ext cx="4765332" cy="7360917"/>
          </a:xfrm>
          <a:prstGeom prst="rect">
            <a:avLst/>
          </a:prstGeom>
        </p:spPr>
      </p:pic>
      <p:pic>
        <p:nvPicPr>
          <p:cNvPr id="86" name="planplottrajclim.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30184712" y="13789558"/>
            <a:ext cx="4096511" cy="6562571"/>
          </a:xfrm>
          <a:prstGeom prst="rect">
            <a:avLst/>
          </a:prstGeom>
        </p:spPr>
      </p:pic>
      <p:pic>
        <p:nvPicPr>
          <p:cNvPr id="87" name="bwdplanplottrajclim29.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36666357" y="13724795"/>
            <a:ext cx="4765332" cy="7360918"/>
          </a:xfrm>
          <a:prstGeom prst="rect">
            <a:avLst/>
          </a:prstGeom>
        </p:spPr>
      </p:pic>
      <p:sp>
        <p:nvSpPr>
          <p:cNvPr id="89" name="TextBox 88"/>
          <p:cNvSpPr txBox="1"/>
          <p:nvPr/>
        </p:nvSpPr>
        <p:spPr>
          <a:xfrm>
            <a:off x="28908594" y="19651107"/>
            <a:ext cx="13902610" cy="988938"/>
          </a:xfrm>
          <a:prstGeom prst="rect">
            <a:avLst/>
          </a:prstGeom>
          <a:noFill/>
        </p:spPr>
        <p:txBody>
          <a:bodyPr wrap="square" lIns="369774" tIns="184887" rIns="369774" bIns="184887" rtlCol="0">
            <a:spAutoFit/>
          </a:bodyPr>
          <a:lstStyle/>
          <a:p>
            <a:pPr algn="just"/>
            <a:r>
              <a:rPr lang="en-US" sz="2000" dirty="0" smtClean="0">
                <a:latin typeface="Helvetica"/>
                <a:ea typeface="Verdana" pitchFamily="34" charset="0"/>
                <a:cs typeface="Helvetica"/>
              </a:rPr>
              <a:t>Fig. 6</a:t>
            </a:r>
            <a:r>
              <a:rPr lang="en-US" sz="2000" dirty="0">
                <a:latin typeface="Helvetica"/>
                <a:ea typeface="Verdana" pitchFamily="34" charset="0"/>
                <a:cs typeface="Helvetica"/>
              </a:rPr>
              <a:t>:  As in Fig. </a:t>
            </a:r>
            <a:r>
              <a:rPr lang="en-US" sz="2000" dirty="0" smtClean="0">
                <a:latin typeface="Helvetica"/>
                <a:ea typeface="Verdana" pitchFamily="34" charset="0"/>
                <a:cs typeface="Helvetica"/>
              </a:rPr>
              <a:t>5, </a:t>
            </a:r>
            <a:r>
              <a:rPr lang="en-US" sz="2000" dirty="0">
                <a:latin typeface="Helvetica"/>
                <a:ea typeface="Verdana" pitchFamily="34" charset="0"/>
                <a:cs typeface="Helvetica"/>
              </a:rPr>
              <a:t>but for 120-h </a:t>
            </a:r>
            <a:r>
              <a:rPr lang="en-US" sz="2000" dirty="0" smtClean="0">
                <a:latin typeface="Helvetica"/>
                <a:ea typeface="Verdana" pitchFamily="34" charset="0"/>
                <a:cs typeface="Helvetica"/>
              </a:rPr>
              <a:t>forward </a:t>
            </a:r>
            <a:r>
              <a:rPr lang="en-US" sz="2000" dirty="0">
                <a:latin typeface="Helvetica"/>
                <a:ea typeface="Verdana" pitchFamily="34" charset="0"/>
                <a:cs typeface="Helvetica"/>
              </a:rPr>
              <a:t>trajectories overlaid upon </a:t>
            </a:r>
            <a:r>
              <a:rPr lang="en-US" sz="2000" dirty="0" smtClean="0">
                <a:latin typeface="Helvetica"/>
                <a:ea typeface="Verdana" pitchFamily="34" charset="0"/>
                <a:cs typeface="Helvetica"/>
              </a:rPr>
              <a:t>150–125-</a:t>
            </a:r>
            <a:r>
              <a:rPr lang="en-US" sz="2000" dirty="0">
                <a:latin typeface="Helvetica"/>
                <a:ea typeface="Verdana" pitchFamily="34" charset="0"/>
                <a:cs typeface="Helvetica"/>
              </a:rPr>
              <a:t>hPa layer-averaged wind speed (kt, shaded</a:t>
            </a:r>
            <a:r>
              <a:rPr lang="en-US" sz="2000" dirty="0" smtClean="0">
                <a:latin typeface="Helvetica"/>
                <a:ea typeface="Verdana" pitchFamily="34" charset="0"/>
                <a:cs typeface="Helvetica"/>
              </a:rPr>
              <a:t>) </a:t>
            </a:r>
            <a:r>
              <a:rPr lang="en-US" sz="2000" dirty="0">
                <a:latin typeface="Helvetica"/>
                <a:ea typeface="Verdana" pitchFamily="34" charset="0"/>
                <a:cs typeface="Helvetica"/>
              </a:rPr>
              <a:t>and wind vectors (kt; black arrows) at </a:t>
            </a:r>
            <a:r>
              <a:rPr lang="en-US" sz="2000" dirty="0" smtClean="0">
                <a:latin typeface="Helvetica"/>
                <a:ea typeface="Verdana" pitchFamily="34" charset="0"/>
                <a:cs typeface="Helvetica"/>
              </a:rPr>
              <a:t>48 h after trajectory start.</a:t>
            </a:r>
            <a:endParaRPr lang="en-US" sz="2000" dirty="0">
              <a:latin typeface="Helvetica"/>
              <a:ea typeface="Verdana" pitchFamily="34" charset="0"/>
              <a:cs typeface="Helvetica"/>
            </a:endParaRPr>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2470228" y="21911209"/>
            <a:ext cx="7808007" cy="7704761"/>
          </a:xfrm>
          <a:prstGeom prst="rect">
            <a:avLst/>
          </a:prstGeom>
        </p:spPr>
      </p:pic>
      <p:pic>
        <p:nvPicPr>
          <p:cNvPr id="67" name="planplot37.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5400000">
            <a:off x="20239756" y="11487889"/>
            <a:ext cx="3647294" cy="4343399"/>
          </a:xfrm>
          <a:prstGeom prst="rect">
            <a:avLst/>
          </a:prstGeom>
        </p:spPr>
      </p:pic>
      <p:pic>
        <p:nvPicPr>
          <p:cNvPr id="72" name="planplot37.eps"/>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5400000">
            <a:off x="24355683" y="11759805"/>
            <a:ext cx="4115548" cy="434339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536B3"/>
      </a:dk2>
      <a:lt2>
        <a:srgbClr val="B2D8F4"/>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27378</TotalTime>
  <Words>1342</Words>
  <Application>Microsoft Macintosh PowerPoint</Application>
  <PresentationFormat>Custom</PresentationFormat>
  <Paragraphs>172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Composite Analysis of Cross-Equatorial Heat Transport by Tropical Cyclones  Benjamin A. Schenkel (bschenkel@albany.edu), Daniel Keyser, and Lance F. Bosart University at Albany, State University of New York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examination of the spatial and temporal extent of the climate memory of tropical cyclones</dc:title>
  <dc:creator>Benjamin A Schenkel</dc:creator>
  <cp:lastModifiedBy>ben</cp:lastModifiedBy>
  <cp:revision>637</cp:revision>
  <cp:lastPrinted>2014-12-12T21:28:00Z</cp:lastPrinted>
  <dcterms:created xsi:type="dcterms:W3CDTF">2010-01-06T22:49:50Z</dcterms:created>
  <dcterms:modified xsi:type="dcterms:W3CDTF">2014-12-13T15:47:11Z</dcterms:modified>
</cp:coreProperties>
</file>