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82" r:id="rId2"/>
    <p:sldId id="557" r:id="rId3"/>
    <p:sldId id="547" r:id="rId4"/>
    <p:sldId id="553" r:id="rId5"/>
    <p:sldId id="550" r:id="rId6"/>
    <p:sldId id="566" r:id="rId7"/>
    <p:sldId id="565" r:id="rId8"/>
    <p:sldId id="542" r:id="rId9"/>
    <p:sldId id="543" r:id="rId10"/>
    <p:sldId id="272" r:id="rId11"/>
    <p:sldId id="402" r:id="rId12"/>
    <p:sldId id="363" r:id="rId13"/>
    <p:sldId id="369" r:id="rId14"/>
    <p:sldId id="366" r:id="rId15"/>
    <p:sldId id="541" r:id="rId16"/>
    <p:sldId id="563" r:id="rId17"/>
    <p:sldId id="437" r:id="rId18"/>
    <p:sldId id="520" r:id="rId19"/>
    <p:sldId id="403" r:id="rId20"/>
    <p:sldId id="521" r:id="rId21"/>
    <p:sldId id="422" r:id="rId22"/>
    <p:sldId id="522" r:id="rId23"/>
    <p:sldId id="535" r:id="rId24"/>
    <p:sldId id="555" r:id="rId25"/>
    <p:sldId id="568" r:id="rId26"/>
    <p:sldId id="559" r:id="rId27"/>
    <p:sldId id="560" r:id="rId28"/>
    <p:sldId id="56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9900"/>
    <a:srgbClr val="FF6600"/>
    <a:srgbClr val="000000"/>
    <a:srgbClr val="6666FF"/>
    <a:srgbClr val="FFCC00"/>
    <a:srgbClr val="FFFF66"/>
    <a:srgbClr val="FFFF33"/>
    <a:srgbClr val="FF0000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4" autoAdjust="0"/>
    <p:restoredTop sz="90596" autoAdjust="0"/>
  </p:normalViewPr>
  <p:slideViewPr>
    <p:cSldViewPr snapToGrid="0" snapToObjects="1">
      <p:cViewPr>
        <p:scale>
          <a:sx n="152" d="100"/>
          <a:sy n="152" d="100"/>
        </p:scale>
        <p:origin x="-1312" y="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B1D80-9FA7-694F-88FB-4E0C9AFB566B}" type="datetimeFigureOut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DF5AD-BEE5-064A-BE16-B9A4D1098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9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Benjamin A. Schenkel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Benjamin A. Schenkel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Add streamlines</a:t>
            </a: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Remove</a:t>
            </a:r>
            <a:r>
              <a:rPr lang="en-US" baseline="0" dirty="0" smtClean="0"/>
              <a:t> slide and switch out with case study, look at </a:t>
            </a:r>
            <a:r>
              <a:rPr lang="en-US" baseline="0" dirty="0" err="1" smtClean="0"/>
              <a:t>merrill</a:t>
            </a:r>
            <a:r>
              <a:rPr lang="en-US" baseline="0" dirty="0" smtClean="0"/>
              <a:t> figure for reference latitude</a:t>
            </a: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Insert case study into</a:t>
            </a:r>
            <a:r>
              <a:rPr lang="en-US" baseline="0" dirty="0" smtClean="0"/>
              <a:t> talk</a:t>
            </a: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Benjamin Schenkel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2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2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6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6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3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3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4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8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D57-F457-ED4D-ADB6-951E3F82205A}" type="datetimeFigureOut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DD57-F457-ED4D-ADB6-951E3F82205A}" type="datetimeFigureOut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8156C-9703-264D-A54B-E32B8B148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1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schenkel@albany.edu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tags" Target="../tags/tag10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oleObject" Target="../embeddings/oleObject1.bin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3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4.emf"/><Relationship Id="rId10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6.png"/><Relationship Id="rId5" Type="http://schemas.openxmlformats.org/officeDocument/2006/relationships/image" Target="file://localhost/Users/benschenkel/Desktop/postdoc/ams2014/tctwpaceqplanplot.png" TargetMode="Externa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6.png"/><Relationship Id="rId5" Type="http://schemas.openxmlformats.org/officeDocument/2006/relationships/image" Target="file://localhost/Users/benschenkel/Desktop/postdoc/ams2014/tctwpaceqplanplot.png" TargetMode="External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6.png"/><Relationship Id="rId5" Type="http://schemas.openxmlformats.org/officeDocument/2006/relationships/image" Target="file://localhost/Users/benschenkel/Desktop/postdoc/ams2014/tctwpaceqplanplot.png" TargetMode="External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6.png"/><Relationship Id="rId5" Type="http://schemas.openxmlformats.org/officeDocument/2006/relationships/image" Target="file://localhost/Users/benschenkel/Desktop/postdoc/ams2014/tctwpaceqplanplot.png" TargetMode="Externa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benschenkel/Desktop/postdoc/ams2014/unzoomtctwpaceqplanplo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benschenkel/Desktop/postdoc/ams2014/unzoomtctwpaceqplanplo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benschenkel/Desktop/postdoc/ams2014/unzoomtctwpaceqplanplo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file://localhost/Users/benschenkel/Desktop/postdoc/ams2014/firsttctwpaceqintplo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benschenkel/Desktop/postdoc/ams2014/unzoomtctwpaceqplanplo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file://localhost/Users/benschenkel/Desktop/postdoc/ams2014/secondtctwpaceqintplo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benschenkel/Desktop/postdoc/ams2014/unzoomtctwpaceqplanplo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file://localhost/Users/benschenkel/Desktop/postdoc/ams2014/tctwpaceqintplot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.png"/><Relationship Id="rId5" Type="http://schemas.openxmlformats.org/officeDocument/2006/relationships/image" Target="file://localhost/Users/benschenkel/Desktop/postdoc/amstropical2014/test.png" TargetMode="External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.png"/><Relationship Id="rId5" Type="http://schemas.openxmlformats.org/officeDocument/2006/relationships/image" Target="file://localhost/Users/benschenkel/Desktop/postdoc/amstropical2014/test.png" TargetMode="Externa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Subtitle 2"/>
          <p:cNvSpPr>
            <a:spLocks noGrp="1"/>
          </p:cNvSpPr>
          <p:nvPr>
            <p:ph type="subTitle" idx="1"/>
          </p:nvPr>
        </p:nvSpPr>
        <p:spPr>
          <a:xfrm>
            <a:off x="0" y="2436091"/>
            <a:ext cx="9144000" cy="282055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5000"/>
              </a:lnSpc>
            </a:pPr>
            <a:r>
              <a:rPr lang="en-US" sz="2400" b="1" dirty="0">
                <a:solidFill>
                  <a:schemeClr val="tx1"/>
                </a:solidFill>
                <a:latin typeface="Helvetica"/>
                <a:cs typeface="Helvetica"/>
              </a:rPr>
              <a:t>Benjamin A. Schenkel (</a:t>
            </a:r>
            <a:r>
              <a:rPr lang="en-US" sz="2400" b="1" dirty="0">
                <a:solidFill>
                  <a:schemeClr val="tx1"/>
                </a:solidFill>
                <a:latin typeface="Helvetica"/>
                <a:cs typeface="Helvetica"/>
                <a:hlinkClick r:id="rId3"/>
              </a:rPr>
              <a:t>bschenkel@albany.edu</a:t>
            </a:r>
            <a:r>
              <a:rPr lang="en-US" sz="2400" b="1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r>
              <a:rPr lang="en-US" sz="2400" b="1" baseline="30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Helvetica"/>
                <a:cs typeface="Helvetica"/>
              </a:rPr>
              <a:t>,</a:t>
            </a:r>
          </a:p>
          <a:p>
            <a:pPr>
              <a:lnSpc>
                <a:spcPct val="125000"/>
              </a:lnSpc>
            </a:pP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Daniel Keyser, Lance F. Bosart, </a:t>
            </a:r>
            <a:r>
              <a:rPr lang="en-US" sz="2400" dirty="0">
                <a:solidFill>
                  <a:schemeClr val="tx1"/>
                </a:solidFill>
                <a:latin typeface="Helvetica"/>
                <a:cs typeface="Helvetica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Robert E. Hart</a:t>
            </a:r>
            <a:r>
              <a:rPr lang="en-US" sz="2400" baseline="30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endParaRPr lang="en-US" sz="24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eaLnBrk="1" hangingPunct="1">
              <a:spcBef>
                <a:spcPts val="1800"/>
              </a:spcBef>
            </a:pPr>
            <a:r>
              <a:rPr lang="en-US" sz="2400" baseline="30000" dirty="0" smtClean="0">
                <a:solidFill>
                  <a:schemeClr val="tx1"/>
                </a:solidFill>
                <a:latin typeface="Helvetica"/>
                <a:cs typeface="Helvetica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University at Albany, SUNY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aseline="30000" dirty="0" smtClean="0">
                <a:solidFill>
                  <a:schemeClr val="tx1"/>
                </a:solidFill>
                <a:latin typeface="Helvetica"/>
                <a:cs typeface="Helvetica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The Florida State University</a:t>
            </a:r>
          </a:p>
          <a:p>
            <a:pPr eaLnBrk="1" hangingPunct="1">
              <a:spcBef>
                <a:spcPts val="1825"/>
              </a:spcBef>
            </a:pP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31</a:t>
            </a:r>
            <a:r>
              <a:rPr lang="en-US" sz="2400" baseline="30000" dirty="0" smtClean="0">
                <a:solidFill>
                  <a:schemeClr val="tx1"/>
                </a:solidFill>
                <a:latin typeface="Helvetica"/>
                <a:cs typeface="Helvetica"/>
              </a:rPr>
              <a:t>st</a:t>
            </a: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 AMS Conference on Hurricanes and Tropical Meteorology</a:t>
            </a:r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507996"/>
            <a:ext cx="8534400" cy="1674091"/>
          </a:xfrm>
          <a:prstGeom prst="rect">
            <a:avLst/>
          </a:prstGeom>
          <a:solidFill>
            <a:srgbClr val="0033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Helvetica"/>
                <a:cs typeface="Helvetica"/>
              </a:rPr>
              <a:t>The Role of Tropical Cyclones in Cross-Equatorial Total Energy Transport</a:t>
            </a:r>
            <a:endParaRPr lang="en-US" sz="3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052" name="Picture 7" descr="suny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5175766"/>
            <a:ext cx="1133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382639"/>
            <a:ext cx="9144000" cy="3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50" dirty="0">
                <a:latin typeface="Helvetica"/>
                <a:cs typeface="Helvetica"/>
              </a:rPr>
              <a:t>Research Sponsored by </a:t>
            </a:r>
            <a:r>
              <a:rPr lang="en-US" sz="1550" dirty="0" smtClean="0">
                <a:latin typeface="Helvetica"/>
                <a:cs typeface="Helvetica"/>
              </a:rPr>
              <a:t>NSF Atmospheric and Geospace Sciences Postdoctoral Research Fellowship</a:t>
            </a:r>
            <a:endParaRPr lang="en-US" sz="155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46946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411163"/>
            <a:ext cx="9144000" cy="579437"/>
          </a:xfrm>
          <a:prstGeom prst="rect">
            <a:avLst/>
          </a:prstGeom>
          <a:solidFill>
            <a:srgbClr val="00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90" dirty="0" smtClean="0">
                <a:solidFill>
                  <a:schemeClr val="bg1"/>
                </a:solidFill>
                <a:latin typeface="Helvetica"/>
                <a:cs typeface="Helvetica"/>
              </a:rPr>
              <a:t>Methodology: Quantifying Southward Total Energy Transport Across Equator by TCs</a:t>
            </a:r>
            <a:endParaRPr lang="en-US" sz="189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293306"/>
            <a:ext cx="8503920" cy="5438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600"/>
              </a:spcAft>
            </a:pPr>
            <a:r>
              <a:rPr lang="en-US" sz="1900" dirty="0" smtClean="0">
                <a:latin typeface="Helvetica"/>
                <a:cs typeface="Helvetica"/>
              </a:rPr>
              <a:t>Evaluation </a:t>
            </a:r>
            <a:r>
              <a:rPr lang="en-US" sz="1900" dirty="0">
                <a:latin typeface="Helvetica"/>
                <a:cs typeface="Helvetica"/>
              </a:rPr>
              <a:t>of mean </a:t>
            </a:r>
            <a:r>
              <a:rPr lang="en-US" sz="1900" dirty="0" smtClean="0">
                <a:latin typeface="Helvetica"/>
                <a:cs typeface="Helvetica"/>
              </a:rPr>
              <a:t>meridional total energy </a:t>
            </a:r>
            <a:r>
              <a:rPr lang="en-US" sz="1900" smtClean="0">
                <a:latin typeface="Helvetica"/>
                <a:cs typeface="Helvetica"/>
              </a:rPr>
              <a:t>transport by </a:t>
            </a:r>
            <a:r>
              <a:rPr lang="en-US" sz="1900" dirty="0" smtClean="0">
                <a:latin typeface="Helvetica"/>
                <a:cs typeface="Helvetica"/>
              </a:rPr>
              <a:t>TCs utilizes three-</a:t>
            </a:r>
            <a:r>
              <a:rPr lang="en-US" sz="1900" dirty="0">
                <a:latin typeface="Helvetica"/>
                <a:cs typeface="Helvetica"/>
              </a:rPr>
              <a:t>dimensional </a:t>
            </a:r>
            <a:r>
              <a:rPr lang="en-US" sz="1900" dirty="0" smtClean="0">
                <a:latin typeface="Helvetica"/>
                <a:cs typeface="Helvetica"/>
              </a:rPr>
              <a:t>composites centered on TC longitude</a:t>
            </a:r>
          </a:p>
          <a:p>
            <a:pPr marL="342900" lvl="2" indent="-342900">
              <a:lnSpc>
                <a:spcPts val="3600"/>
              </a:lnSpc>
              <a:spcBef>
                <a:spcPct val="0"/>
              </a:spcBef>
              <a:spcAft>
                <a:spcPts val="3600"/>
              </a:spcAft>
            </a:pPr>
            <a:r>
              <a:rPr lang="en-US" sz="1900" dirty="0" smtClean="0">
                <a:latin typeface="Helvetica"/>
                <a:cs typeface="Helvetica"/>
              </a:rPr>
              <a:t>Composites are constructed using NCEP Climate Forecast System Reanalysis (</a:t>
            </a:r>
            <a:r>
              <a:rPr lang="en-US" sz="1900" dirty="0" err="1" smtClean="0">
                <a:latin typeface="Helvetica"/>
                <a:cs typeface="Helvetica"/>
              </a:rPr>
              <a:t>Saha</a:t>
            </a:r>
            <a:r>
              <a:rPr lang="en-US" sz="1900" dirty="0" smtClean="0">
                <a:latin typeface="Helvetica"/>
                <a:cs typeface="Helvetica"/>
              </a:rPr>
              <a:t> et al. 2010) for TCs (maximum 10-m wind speed ≥ </a:t>
            </a:r>
            <a:r>
              <a:rPr lang="en-US" sz="1900" dirty="0" smtClean="0">
                <a:latin typeface="Helvetica"/>
                <a:cs typeface="Helvetica"/>
                <a:sym typeface="Symbol" charset="0"/>
              </a:rPr>
              <a:t>34 </a:t>
            </a:r>
            <a:r>
              <a:rPr lang="en-US" sz="1900" dirty="0" err="1" smtClean="0">
                <a:latin typeface="Helvetica"/>
                <a:cs typeface="Helvetica"/>
                <a:sym typeface="Symbol" charset="0"/>
              </a:rPr>
              <a:t>kt</a:t>
            </a:r>
            <a:r>
              <a:rPr lang="en-US" sz="1900" dirty="0" smtClean="0">
                <a:latin typeface="Helvetica"/>
                <a:cs typeface="Helvetica"/>
                <a:sym typeface="Symbol" charset="0"/>
              </a:rPr>
              <a:t>) </a:t>
            </a:r>
            <a:r>
              <a:rPr lang="en-US" sz="1900" dirty="0" smtClean="0">
                <a:latin typeface="Helvetica"/>
                <a:cs typeface="Helvetica"/>
              </a:rPr>
              <a:t>in western North Pacific at or equatorward of 20°N during 1979–2010 (N = 696 TCs)</a:t>
            </a:r>
          </a:p>
          <a:p>
            <a:pPr marL="342900" lvl="2" indent="-342900">
              <a:lnSpc>
                <a:spcPts val="3600"/>
              </a:lnSpc>
              <a:spcBef>
                <a:spcPct val="0"/>
              </a:spcBef>
              <a:spcAft>
                <a:spcPts val="3600"/>
              </a:spcAft>
            </a:pPr>
            <a:r>
              <a:rPr lang="en-US" sz="1900" dirty="0" smtClean="0">
                <a:latin typeface="Helvetica"/>
                <a:cs typeface="Helvetica"/>
              </a:rPr>
              <a:t>Composites of raw anomalies and normalized anomalies are used to isolate role of TCs in meridional total energy transport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  4/14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131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066800"/>
            <a:ext cx="852285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smtClean="0">
                <a:latin typeface="Helvetica"/>
                <a:cs typeface="Helvetica"/>
              </a:rPr>
              <a:t>Composited meridional total energy transport (Trenberth et al. 1997) used to assess role of TCs in southward total energy transport across equator:</a:t>
            </a:r>
            <a:endParaRPr lang="en-US" dirty="0">
              <a:latin typeface="Helvetic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>
              <a:latin typeface="Helvetica"/>
              <a:cs typeface="Helvetica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900" b="1" dirty="0" smtClean="0">
              <a:latin typeface="Helvetica"/>
              <a:cs typeface="Helvetica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Helvetica"/>
                <a:cs typeface="Helvetica"/>
              </a:rPr>
              <a:t>Term 1:</a:t>
            </a:r>
            <a:r>
              <a:rPr lang="en-US" b="1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Vertically integrated meridional total energy transport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Helvetica"/>
                <a:cs typeface="Helvetica"/>
              </a:rPr>
              <a:t>Term 2: </a:t>
            </a:r>
            <a:r>
              <a:rPr lang="en-US" dirty="0" smtClean="0">
                <a:latin typeface="Helvetica"/>
                <a:cs typeface="Helvetica"/>
              </a:rPr>
              <a:t>Vertically integrated meridional kinetic energy transport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Term 3: </a:t>
            </a:r>
            <a:r>
              <a:rPr lang="en-US" dirty="0" smtClean="0">
                <a:latin typeface="Helvetica"/>
                <a:cs typeface="Helvetica"/>
              </a:rPr>
              <a:t>Vertically integrated meridional latent energy transport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8000"/>
                </a:solidFill>
                <a:latin typeface="Helvetica"/>
                <a:cs typeface="Helvetica"/>
              </a:rPr>
              <a:t>Term 4: </a:t>
            </a:r>
            <a:r>
              <a:rPr lang="en-US" dirty="0" smtClean="0">
                <a:latin typeface="Helvetica"/>
                <a:cs typeface="Helvetica"/>
              </a:rPr>
              <a:t>Vertically integrated meridional sensible heat transport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990099"/>
                </a:solidFill>
                <a:latin typeface="Helvetica"/>
                <a:cs typeface="Helvetica"/>
              </a:rPr>
              <a:t>Term 5: </a:t>
            </a:r>
            <a:r>
              <a:rPr lang="en-US" dirty="0" smtClean="0">
                <a:latin typeface="Helvetica"/>
                <a:cs typeface="Helvetica"/>
              </a:rPr>
              <a:t>Vertically integrated meridional potential energy transport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533649"/>
              </p:ext>
            </p:extLst>
          </p:nvPr>
        </p:nvGraphicFramePr>
        <p:xfrm>
          <a:off x="381000" y="2335213"/>
          <a:ext cx="8921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" name="Document" r:id="rId6" imgW="5486400" imgH="279400" progId="Word.Document.12">
                  <p:embed/>
                </p:oleObj>
              </mc:Choice>
              <mc:Fallback>
                <p:oleObj name="Document" r:id="rId6" imgW="5486400" imgH="279400" progId="Word.Document.12">
                  <p:embed/>
                  <p:pic>
                    <p:nvPicPr>
                      <p:cNvPr id="0" name="Picture 8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35213"/>
                        <a:ext cx="89217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0" y="411163"/>
            <a:ext cx="9144000" cy="579437"/>
          </a:xfrm>
          <a:prstGeom prst="rect">
            <a:avLst/>
          </a:prstGeom>
          <a:solidFill>
            <a:srgbClr val="00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90" dirty="0">
                <a:solidFill>
                  <a:schemeClr val="bg1"/>
                </a:solidFill>
                <a:latin typeface="Helvetica"/>
                <a:cs typeface="Helvetica"/>
              </a:rPr>
              <a:t>Methodology: Quantifying Southward Total Energy Transport Across Equator by TCs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48489" y="2188616"/>
            <a:ext cx="2459129" cy="74897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15766" y="2188616"/>
            <a:ext cx="1707819" cy="748974"/>
          </a:xfrm>
          <a:prstGeom prst="rect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38588" y="2188616"/>
            <a:ext cx="1899190" cy="748974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37778" y="2188616"/>
            <a:ext cx="1525856" cy="748974"/>
          </a:xfrm>
          <a:prstGeom prst="rect">
            <a:avLst/>
          </a:prstGeom>
          <a:noFill/>
          <a:ln w="571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0099"/>
              </a:solidFill>
              <a:latin typeface="Helvetica"/>
              <a:cs typeface="Helvetic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177113"/>
              </p:ext>
            </p:extLst>
          </p:nvPr>
        </p:nvGraphicFramePr>
        <p:xfrm>
          <a:off x="4514850" y="385983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" name="Equation" r:id="rId8" imgW="100440" imgH="155160" progId="">
                  <p:embed/>
                </p:oleObj>
              </mc:Choice>
              <mc:Fallback>
                <p:oleObj name="Equation" r:id="rId8" imgW="100440" imgH="155160" progId="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85983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316960"/>
              </p:ext>
            </p:extLst>
          </p:nvPr>
        </p:nvGraphicFramePr>
        <p:xfrm>
          <a:off x="4514850" y="385983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" name="Equation" r:id="rId10" imgW="100440" imgH="155160" progId="">
                  <p:embed/>
                </p:oleObj>
              </mc:Choice>
              <mc:Fallback>
                <p:oleObj name="Equation" r:id="rId10" imgW="100440" imgH="155160" progId="">
                  <p:embed/>
                  <p:pic>
                    <p:nvPicPr>
                      <p:cNvPr id="0" name="Picture 8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85983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82613"/>
              </p:ext>
            </p:extLst>
          </p:nvPr>
        </p:nvGraphicFramePr>
        <p:xfrm>
          <a:off x="4514850" y="385983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" name="Equation" r:id="rId11" imgW="100440" imgH="155160" progId="">
                  <p:embed/>
                </p:oleObj>
              </mc:Choice>
              <mc:Fallback>
                <p:oleObj name="Equation" r:id="rId11" imgW="100440" imgH="155160" progId="">
                  <p:embed/>
                  <p:pic>
                    <p:nvPicPr>
                      <p:cNvPr id="0" name="Picture 8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85983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  5/14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4580" y="2188616"/>
            <a:ext cx="705282" cy="748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863" y="293759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(1)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7985" y="293759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(2)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1459" y="293759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(3)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6043" y="293759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(4)</a:t>
            </a:r>
            <a:endParaRPr lang="en-US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74530" y="293759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  <a:latin typeface="Helvetica"/>
                <a:cs typeface="Helvetica"/>
              </a:rPr>
              <a:t>(5)</a:t>
            </a:r>
            <a:endParaRPr lang="en-US" dirty="0">
              <a:solidFill>
                <a:srgbClr val="800080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02991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18" grpId="2" animBg="1"/>
      <p:bldP spid="18" grpId="3" animBg="1"/>
      <p:bldP spid="8" grpId="0"/>
      <p:bldP spid="20" grpId="0"/>
      <p:bldP spid="21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4982"/>
            <a:ext cx="6123791" cy="612379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411163"/>
            <a:ext cx="9144000" cy="579437"/>
          </a:xfrm>
          <a:prstGeom prst="rect">
            <a:avLst/>
          </a:prstGeom>
          <a:solidFill>
            <a:srgbClr val="00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Vertically Integrated Meridional Total Energy Transport by TCs</a:t>
            </a: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  </a:t>
            </a:r>
            <a:r>
              <a:rPr lang="en-US" sz="1200" dirty="0" smtClean="0">
                <a:latin typeface="Helvetica"/>
                <a:cs typeface="Helvetica"/>
              </a:rPr>
              <a:t>6/14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11562" y="1659088"/>
            <a:ext cx="4081624" cy="62576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Blue/Dashed: Southward total energy transport</a:t>
            </a:r>
          </a:p>
          <a:p>
            <a:pPr indent="-342900" fontAlgn="auto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Red/Solid: Northward total energy transport</a:t>
            </a:r>
            <a:endParaRPr lang="en-US" sz="1300" dirty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123790" y="1226780"/>
            <a:ext cx="288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950" dirty="0" smtClean="0">
                <a:latin typeface="Helvetica"/>
                <a:cs typeface="Helvetica"/>
              </a:rPr>
              <a:t>Meridional total </a:t>
            </a:r>
            <a:r>
              <a:rPr lang="en-US" sz="1950" dirty="0">
                <a:latin typeface="Helvetica"/>
                <a:cs typeface="Helvetica"/>
              </a:rPr>
              <a:t>energy </a:t>
            </a:r>
            <a:r>
              <a:rPr lang="en-US" sz="1950" dirty="0" smtClean="0">
                <a:latin typeface="Helvetica"/>
                <a:cs typeface="Helvetica"/>
              </a:rPr>
              <a:t>transport anomalies in deep tropics due </a:t>
            </a:r>
            <a:r>
              <a:rPr lang="en-US" sz="1950" dirty="0">
                <a:latin typeface="Helvetica"/>
                <a:cs typeface="Helvetica"/>
              </a:rPr>
              <a:t>to </a:t>
            </a:r>
            <a:r>
              <a:rPr lang="en-US" sz="1950" dirty="0" smtClean="0">
                <a:latin typeface="Helvetica"/>
                <a:cs typeface="Helvetica"/>
              </a:rPr>
              <a:t>two </a:t>
            </a:r>
            <a:r>
              <a:rPr lang="en-US" sz="1950" dirty="0">
                <a:latin typeface="Helvetica"/>
                <a:cs typeface="Helvetica"/>
              </a:rPr>
              <a:t>factors</a:t>
            </a:r>
            <a:r>
              <a:rPr lang="en-US" sz="1950" dirty="0" smtClean="0">
                <a:latin typeface="Helvetica"/>
                <a:cs typeface="Helvetica"/>
              </a:rPr>
              <a:t>:</a:t>
            </a:r>
            <a:endParaRPr lang="en-US" sz="1950" dirty="0"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57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4982"/>
            <a:ext cx="6123791" cy="612379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411163"/>
            <a:ext cx="9144000" cy="579437"/>
          </a:xfrm>
          <a:prstGeom prst="rect">
            <a:avLst/>
          </a:prstGeom>
          <a:solidFill>
            <a:srgbClr val="00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Vertically Integrated Meridional Total Energy Transport by TCs</a:t>
            </a:r>
          </a:p>
        </p:txBody>
      </p:sp>
      <p:sp>
        <p:nvSpPr>
          <p:cNvPr id="56" name="Down Arrow 55"/>
          <p:cNvSpPr/>
          <p:nvPr/>
        </p:nvSpPr>
        <p:spPr>
          <a:xfrm>
            <a:off x="2612743" y="3320514"/>
            <a:ext cx="274320" cy="73152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57" name="Down Arrow 56"/>
          <p:cNvSpPr/>
          <p:nvPr/>
        </p:nvSpPr>
        <p:spPr>
          <a:xfrm flipV="1">
            <a:off x="3198301" y="3259083"/>
            <a:ext cx="274320" cy="731520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 rot="1680000">
            <a:off x="2056662" y="2648527"/>
            <a:ext cx="1777055" cy="2232696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  6/14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6123790" y="1226780"/>
            <a:ext cx="288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950" dirty="0">
                <a:latin typeface="Helvetica"/>
                <a:cs typeface="Helvetica"/>
              </a:rPr>
              <a:t>Meridional </a:t>
            </a:r>
            <a:r>
              <a:rPr lang="en-US" sz="1950" dirty="0" smtClean="0">
                <a:latin typeface="Helvetica"/>
                <a:cs typeface="Helvetica"/>
              </a:rPr>
              <a:t>total energy transport anomalies in deep tropics due </a:t>
            </a:r>
            <a:r>
              <a:rPr lang="en-US" sz="1950" dirty="0">
                <a:latin typeface="Helvetica"/>
                <a:cs typeface="Helvetica"/>
              </a:rPr>
              <a:t>to </a:t>
            </a:r>
            <a:r>
              <a:rPr lang="en-US" sz="1950" dirty="0" smtClean="0">
                <a:latin typeface="Helvetica"/>
                <a:cs typeface="Helvetica"/>
              </a:rPr>
              <a:t>two </a:t>
            </a:r>
            <a:r>
              <a:rPr lang="en-US" sz="1950" dirty="0">
                <a:latin typeface="Helvetica"/>
                <a:cs typeface="Helvetica"/>
              </a:rPr>
              <a:t>factors:</a:t>
            </a:r>
          </a:p>
          <a:p>
            <a:pPr marL="457200" indent="-284163" eaLnBrk="1" hangingPunct="1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50" dirty="0" smtClean="0">
                <a:latin typeface="Helvetica"/>
                <a:cs typeface="Helvetica"/>
              </a:rPr>
              <a:t>Cyclonic circulation of TC</a:t>
            </a: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918546" y="3321877"/>
            <a:ext cx="292608" cy="663499"/>
            <a:chOff x="-2392096" y="392545"/>
            <a:chExt cx="519547" cy="1178118"/>
          </a:xfrm>
          <a:solidFill>
            <a:srgbClr val="33FF00"/>
          </a:solidFill>
          <a:effectLst/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solidFill>
              <a:srgbClr val="FFCC00"/>
            </a:solidFill>
            <a:ln w="12700" cmpd="sng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1011562" y="1659088"/>
            <a:ext cx="4081624" cy="62576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Blue/Dashed: Southward total energy transport</a:t>
            </a:r>
          </a:p>
          <a:p>
            <a:pPr indent="-342900" fontAlgn="auto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Red/Solid: Northward total energy transport</a:t>
            </a:r>
            <a:endParaRPr lang="en-US" sz="1300" dirty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406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4982"/>
            <a:ext cx="6123791" cy="612379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411163"/>
            <a:ext cx="9144000" cy="579437"/>
          </a:xfrm>
          <a:prstGeom prst="rect">
            <a:avLst/>
          </a:prstGeom>
          <a:solidFill>
            <a:srgbClr val="003300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Vertically Integrated Meridional Total Energy Transport by TCs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123790" y="1226780"/>
            <a:ext cx="288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950" dirty="0" smtClean="0">
                <a:latin typeface="Helvetica"/>
                <a:cs typeface="Helvetica"/>
              </a:rPr>
              <a:t>Meridional total </a:t>
            </a:r>
            <a:r>
              <a:rPr lang="en-US" sz="1950" dirty="0">
                <a:latin typeface="Helvetica"/>
                <a:cs typeface="Helvetica"/>
              </a:rPr>
              <a:t>energy </a:t>
            </a:r>
            <a:r>
              <a:rPr lang="en-US" sz="1950" dirty="0" smtClean="0">
                <a:latin typeface="Helvetica"/>
                <a:cs typeface="Helvetica"/>
              </a:rPr>
              <a:t>transport anomalies in deep tropics due </a:t>
            </a:r>
            <a:r>
              <a:rPr lang="en-US" sz="1950" dirty="0">
                <a:latin typeface="Helvetica"/>
                <a:cs typeface="Helvetica"/>
              </a:rPr>
              <a:t>to </a:t>
            </a:r>
            <a:r>
              <a:rPr lang="en-US" sz="1950" dirty="0" smtClean="0">
                <a:latin typeface="Helvetica"/>
                <a:cs typeface="Helvetica"/>
              </a:rPr>
              <a:t>two </a:t>
            </a:r>
            <a:r>
              <a:rPr lang="en-US" sz="1950" dirty="0">
                <a:latin typeface="Helvetica"/>
                <a:cs typeface="Helvetica"/>
              </a:rPr>
              <a:t>factors:</a:t>
            </a:r>
          </a:p>
          <a:p>
            <a:pPr marL="457200" indent="-284163" eaLnBrk="1" hangingPunct="1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50" dirty="0" smtClean="0">
                <a:latin typeface="Helvetica"/>
                <a:cs typeface="Helvetica"/>
              </a:rPr>
              <a:t>Cyclonic circulation of TC</a:t>
            </a:r>
          </a:p>
          <a:p>
            <a:pPr marL="457200" indent="-284163" eaLnBrk="1" hangingPunct="1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50" dirty="0" smtClean="0">
                <a:latin typeface="Helvetica"/>
                <a:cs typeface="Helvetica"/>
              </a:rPr>
              <a:t>Upper</a:t>
            </a:r>
            <a:r>
              <a:rPr lang="en-US" sz="1950" dirty="0">
                <a:latin typeface="Helvetica"/>
                <a:cs typeface="Helvetica"/>
              </a:rPr>
              <a:t>-tropospheric </a:t>
            </a:r>
            <a:r>
              <a:rPr lang="en-US" sz="1950" dirty="0" smtClean="0">
                <a:latin typeface="Helvetica"/>
                <a:cs typeface="Helvetica"/>
              </a:rPr>
              <a:t>equatorward </a:t>
            </a:r>
            <a:r>
              <a:rPr lang="en-US" sz="1950" dirty="0">
                <a:latin typeface="Helvetica"/>
                <a:cs typeface="Helvetica"/>
              </a:rPr>
              <a:t>outflow </a:t>
            </a:r>
            <a:r>
              <a:rPr lang="en-US" sz="1950" dirty="0" smtClean="0">
                <a:latin typeface="Helvetica"/>
                <a:cs typeface="Helvetica"/>
              </a:rPr>
              <a:t>jet on southeastern flank of anticyclonic circulation of TC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  </a:t>
            </a:r>
            <a:r>
              <a:rPr lang="en-US" sz="1200" dirty="0" smtClean="0">
                <a:latin typeface="Helvetica"/>
                <a:cs typeface="Helvetica"/>
              </a:rPr>
              <a:t>6/14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918546" y="3321877"/>
            <a:ext cx="292608" cy="663499"/>
            <a:chOff x="-2392096" y="392545"/>
            <a:chExt cx="519547" cy="1178118"/>
          </a:xfrm>
          <a:solidFill>
            <a:srgbClr val="33FF00"/>
          </a:solidFill>
          <a:effectLst/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12700" cmpd="sng">
              <a:solidFill>
                <a:srgbClr val="FFCC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40" name="Down Arrow 39"/>
          <p:cNvSpPr/>
          <p:nvPr/>
        </p:nvSpPr>
        <p:spPr>
          <a:xfrm>
            <a:off x="2612743" y="3320514"/>
            <a:ext cx="274320" cy="731520"/>
          </a:xfrm>
          <a:prstGeom prst="downArrow">
            <a:avLst/>
          </a:prstGeom>
          <a:solidFill>
            <a:srgbClr val="FFCC00">
              <a:alpha val="50000"/>
            </a:srgbClr>
          </a:solidFill>
          <a:ln w="12700" cmpd="sng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1" name="Down Arrow 40"/>
          <p:cNvSpPr/>
          <p:nvPr/>
        </p:nvSpPr>
        <p:spPr>
          <a:xfrm flipV="1">
            <a:off x="3198301" y="3259083"/>
            <a:ext cx="274320" cy="731520"/>
          </a:xfrm>
          <a:prstGeom prst="downArrow">
            <a:avLst/>
          </a:prstGeom>
          <a:solidFill>
            <a:srgbClr val="FFCC00">
              <a:alpha val="50000"/>
            </a:srgbClr>
          </a:solidFill>
          <a:ln w="12700" cmpd="sng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25" name="Oval 24"/>
          <p:cNvSpPr/>
          <p:nvPr/>
        </p:nvSpPr>
        <p:spPr>
          <a:xfrm rot="17850730">
            <a:off x="2663625" y="3794321"/>
            <a:ext cx="2409321" cy="1634626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011562" y="1659088"/>
            <a:ext cx="4081624" cy="62576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Blue/Dashed: Southward total energy transport</a:t>
            </a:r>
          </a:p>
          <a:p>
            <a:pPr indent="-342900" fontAlgn="auto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Red/Solid: Northward total energy transport</a:t>
            </a:r>
            <a:endParaRPr lang="en-US" sz="1300" dirty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0027" y="3196815"/>
            <a:ext cx="533400" cy="86177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ln>
                  <a:solidFill>
                    <a:schemeClr val="tx1"/>
                  </a:solidFill>
                </a:ln>
                <a:solidFill>
                  <a:srgbClr val="6666FF"/>
                </a:solidFill>
                <a:latin typeface="Helvetica"/>
                <a:ea typeface="+mn-ea"/>
                <a:cs typeface="Helvetica"/>
              </a:rPr>
              <a:t>H</a:t>
            </a:r>
          </a:p>
        </p:txBody>
      </p:sp>
      <p:sp>
        <p:nvSpPr>
          <p:cNvPr id="30" name="Down Arrow 29"/>
          <p:cNvSpPr/>
          <p:nvPr/>
        </p:nvSpPr>
        <p:spPr>
          <a:xfrm rot="13882351">
            <a:off x="3126267" y="2787586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2" name="Down Arrow 41"/>
          <p:cNvSpPr/>
          <p:nvPr/>
        </p:nvSpPr>
        <p:spPr>
          <a:xfrm rot="17551839">
            <a:off x="3680445" y="2683948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3" name="Down Arrow 42"/>
          <p:cNvSpPr/>
          <p:nvPr/>
        </p:nvSpPr>
        <p:spPr>
          <a:xfrm rot="20247926">
            <a:off x="4038934" y="3112133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4" name="Down Arrow 43"/>
          <p:cNvSpPr/>
          <p:nvPr/>
        </p:nvSpPr>
        <p:spPr>
          <a:xfrm rot="927696">
            <a:off x="4020982" y="3718256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5" name="Down Arrow 44"/>
          <p:cNvSpPr/>
          <p:nvPr/>
        </p:nvSpPr>
        <p:spPr>
          <a:xfrm rot="1411515">
            <a:off x="3817277" y="4271935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6" name="Down Arrow 45"/>
          <p:cNvSpPr/>
          <p:nvPr/>
        </p:nvSpPr>
        <p:spPr>
          <a:xfrm rot="931435">
            <a:off x="3602472" y="4832547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8" name="Down Arrow 47"/>
          <p:cNvSpPr/>
          <p:nvPr/>
        </p:nvSpPr>
        <p:spPr>
          <a:xfrm rot="370542">
            <a:off x="3479895" y="5412730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3800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4982"/>
            <a:ext cx="6123791" cy="612379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411163"/>
            <a:ext cx="9144000" cy="579437"/>
          </a:xfrm>
          <a:prstGeom prst="rect">
            <a:avLst/>
          </a:prstGeom>
          <a:solidFill>
            <a:srgbClr val="003300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Vertically Integrated Meridional Total Energy Transport by TCs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123790" y="1226780"/>
            <a:ext cx="288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950" dirty="0" smtClean="0">
                <a:latin typeface="Helvetica"/>
                <a:cs typeface="Helvetica"/>
              </a:rPr>
              <a:t>Meridional total </a:t>
            </a:r>
            <a:r>
              <a:rPr lang="en-US" sz="1950" dirty="0">
                <a:latin typeface="Helvetica"/>
                <a:cs typeface="Helvetica"/>
              </a:rPr>
              <a:t>energy </a:t>
            </a:r>
            <a:r>
              <a:rPr lang="en-US" sz="1950" dirty="0" smtClean="0">
                <a:latin typeface="Helvetica"/>
                <a:cs typeface="Helvetica"/>
              </a:rPr>
              <a:t>transport anomalies in deep tropics due </a:t>
            </a:r>
            <a:r>
              <a:rPr lang="en-US" sz="1950" dirty="0">
                <a:latin typeface="Helvetica"/>
                <a:cs typeface="Helvetica"/>
              </a:rPr>
              <a:t>to </a:t>
            </a:r>
            <a:r>
              <a:rPr lang="en-US" sz="1950" dirty="0" smtClean="0">
                <a:latin typeface="Helvetica"/>
                <a:cs typeface="Helvetica"/>
              </a:rPr>
              <a:t>two </a:t>
            </a:r>
            <a:r>
              <a:rPr lang="en-US" sz="1950" dirty="0">
                <a:latin typeface="Helvetica"/>
                <a:cs typeface="Helvetica"/>
              </a:rPr>
              <a:t>factors:</a:t>
            </a:r>
          </a:p>
          <a:p>
            <a:pPr marL="457200" indent="-284163" eaLnBrk="1" hangingPunct="1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50" dirty="0" smtClean="0">
                <a:latin typeface="Helvetica"/>
                <a:cs typeface="Helvetica"/>
              </a:rPr>
              <a:t>Cyclonic circulation of TC</a:t>
            </a:r>
          </a:p>
          <a:p>
            <a:pPr marL="457200" indent="-284163" eaLnBrk="1" hangingPunct="1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50" dirty="0" smtClean="0">
                <a:latin typeface="Helvetica"/>
                <a:cs typeface="Helvetica"/>
              </a:rPr>
              <a:t>Upper</a:t>
            </a:r>
            <a:r>
              <a:rPr lang="en-US" sz="1950" dirty="0">
                <a:latin typeface="Helvetica"/>
                <a:cs typeface="Helvetica"/>
              </a:rPr>
              <a:t>-tropospheric </a:t>
            </a:r>
            <a:r>
              <a:rPr lang="en-US" sz="1950" dirty="0" smtClean="0">
                <a:latin typeface="Helvetica"/>
                <a:cs typeface="Helvetica"/>
              </a:rPr>
              <a:t>equatorward </a:t>
            </a:r>
            <a:r>
              <a:rPr lang="en-US" sz="1950" dirty="0">
                <a:latin typeface="Helvetica"/>
                <a:cs typeface="Helvetica"/>
              </a:rPr>
              <a:t>outflow </a:t>
            </a:r>
            <a:r>
              <a:rPr lang="en-US" sz="1950" dirty="0" smtClean="0">
                <a:latin typeface="Helvetica"/>
                <a:cs typeface="Helvetica"/>
              </a:rPr>
              <a:t>jet on southeastern flank of anticyclonic circulation of TC</a:t>
            </a:r>
          </a:p>
          <a:p>
            <a:pPr marL="169863" indent="-169863" eaLnBrk="1" hangingPunct="1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950" dirty="0" smtClean="0">
                <a:latin typeface="Helvetica"/>
                <a:cs typeface="Helvetica"/>
              </a:rPr>
              <a:t>Southward transport by outflow jet of TC extends across equator into SH</a:t>
            </a:r>
            <a:endParaRPr lang="en-US" sz="195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  </a:t>
            </a:r>
            <a:r>
              <a:rPr lang="en-US" sz="1200" dirty="0" smtClean="0">
                <a:latin typeface="Helvetica"/>
                <a:cs typeface="Helvetica"/>
              </a:rPr>
              <a:t>6/14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011562" y="1659088"/>
            <a:ext cx="4081624" cy="62576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Blue/Dashed: Southward total energy transport</a:t>
            </a:r>
          </a:p>
          <a:p>
            <a:pPr indent="-342900" fontAlgn="auto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Red/Solid: Northward total energy transport</a:t>
            </a:r>
            <a:endParaRPr lang="en-US" sz="1300" dirty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918546" y="3321877"/>
            <a:ext cx="292608" cy="663499"/>
            <a:chOff x="-2392096" y="392545"/>
            <a:chExt cx="519547" cy="1178118"/>
          </a:xfrm>
          <a:solidFill>
            <a:srgbClr val="33FF00"/>
          </a:solidFill>
          <a:effectLst/>
        </p:grpSpPr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12700" cmpd="sng">
              <a:solidFill>
                <a:srgbClr val="FFCC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CC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32" name="Down Arrow 31"/>
          <p:cNvSpPr/>
          <p:nvPr/>
        </p:nvSpPr>
        <p:spPr>
          <a:xfrm>
            <a:off x="2612743" y="3320514"/>
            <a:ext cx="274320" cy="731520"/>
          </a:xfrm>
          <a:prstGeom prst="downArrow">
            <a:avLst/>
          </a:prstGeom>
          <a:solidFill>
            <a:srgbClr val="FFCC00">
              <a:alpha val="50000"/>
            </a:srgbClr>
          </a:solidFill>
          <a:ln w="12700" cmpd="sng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2" name="Down Arrow 41"/>
          <p:cNvSpPr/>
          <p:nvPr/>
        </p:nvSpPr>
        <p:spPr>
          <a:xfrm flipV="1">
            <a:off x="3198301" y="3259083"/>
            <a:ext cx="274320" cy="731520"/>
          </a:xfrm>
          <a:prstGeom prst="downArrow">
            <a:avLst/>
          </a:prstGeom>
          <a:solidFill>
            <a:srgbClr val="FFCC00">
              <a:alpha val="50000"/>
            </a:srgbClr>
          </a:solidFill>
          <a:ln w="12700" cmpd="sng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3" name="Down Arrow 42"/>
          <p:cNvSpPr/>
          <p:nvPr/>
        </p:nvSpPr>
        <p:spPr>
          <a:xfrm rot="13882351">
            <a:off x="3126267" y="2787586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4" name="Down Arrow 43"/>
          <p:cNvSpPr/>
          <p:nvPr/>
        </p:nvSpPr>
        <p:spPr>
          <a:xfrm rot="17551839">
            <a:off x="3680445" y="2683948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5" name="Down Arrow 44"/>
          <p:cNvSpPr/>
          <p:nvPr/>
        </p:nvSpPr>
        <p:spPr>
          <a:xfrm rot="20247926">
            <a:off x="4038934" y="3112133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6" name="Down Arrow 45"/>
          <p:cNvSpPr/>
          <p:nvPr/>
        </p:nvSpPr>
        <p:spPr>
          <a:xfrm rot="927696">
            <a:off x="4020982" y="3718256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7" name="Down Arrow 46"/>
          <p:cNvSpPr/>
          <p:nvPr/>
        </p:nvSpPr>
        <p:spPr>
          <a:xfrm rot="1411515">
            <a:off x="3817277" y="4271935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8" name="Down Arrow 47"/>
          <p:cNvSpPr/>
          <p:nvPr/>
        </p:nvSpPr>
        <p:spPr>
          <a:xfrm rot="931435">
            <a:off x="3602472" y="4832547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49" name="Down Arrow 48"/>
          <p:cNvSpPr/>
          <p:nvPr/>
        </p:nvSpPr>
        <p:spPr>
          <a:xfrm rot="370542">
            <a:off x="3479895" y="5412730"/>
            <a:ext cx="274320" cy="525951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39806" y="4696703"/>
            <a:ext cx="4041605" cy="0"/>
          </a:xfrm>
          <a:prstGeom prst="line">
            <a:avLst/>
          </a:prstGeom>
          <a:ln w="762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369157" y="5798231"/>
            <a:ext cx="8405686" cy="641455"/>
          </a:xfrm>
          <a:prstGeom prst="rect">
            <a:avLst/>
          </a:prstGeom>
          <a:solidFill>
            <a:srgbClr val="A6A6A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latin typeface="Helvetica"/>
                <a:cs typeface="Helvetica"/>
              </a:rPr>
              <a:t>Next, meridional total energy transport anomalies in environment outside of TC are examined using domain extending zonally across globe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30027" y="3196815"/>
            <a:ext cx="533400" cy="86177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ln>
                  <a:solidFill>
                    <a:schemeClr val="tx1"/>
                  </a:solidFill>
                </a:ln>
                <a:solidFill>
                  <a:srgbClr val="6666FF"/>
                </a:solidFill>
                <a:latin typeface="Helvetica"/>
                <a:ea typeface="+mn-ea"/>
                <a:cs typeface="Helvetica"/>
              </a:rPr>
              <a:t>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935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8" y="-1413976"/>
            <a:ext cx="9431423" cy="9431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Global Structure of Meridional Total Energy Transport Anomalies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45859" y="5327631"/>
            <a:ext cx="8852282" cy="9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Equatorward outflow jet of TC is primary source of anomalous meridional total energy transport at equator</a:t>
            </a:r>
            <a:endParaRPr lang="en-US" sz="2000" dirty="0">
              <a:latin typeface="Helvetica"/>
              <a:cs typeface="Helvetica"/>
            </a:endParaRP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Helvetica"/>
              <a:cs typeface="Helvetica"/>
            </a:endParaRP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b="1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 </a:t>
            </a:r>
            <a:r>
              <a:rPr lang="en-US" sz="1200" dirty="0" smtClean="0">
                <a:latin typeface="Helvetica"/>
                <a:cs typeface="Helvetica"/>
              </a:rPr>
              <a:t> 7/14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 rot="16200000">
            <a:off x="4871042" y="2542433"/>
            <a:ext cx="808847" cy="738507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65606" y="1881501"/>
            <a:ext cx="3657263" cy="62576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-342900" fontAlgn="auto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Blue/Dashed: Southward total energy transport</a:t>
            </a:r>
          </a:p>
          <a:p>
            <a:pPr indent="-342900" fontAlgn="auto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Red/Solid: Northward total energy transport</a:t>
            </a:r>
            <a:endParaRPr lang="en-US" sz="1300" dirty="0">
              <a:solidFill>
                <a:srgbClr val="000000"/>
              </a:solidFill>
              <a:effectLst/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26574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8" y="-1413976"/>
            <a:ext cx="9436608" cy="9436608"/>
          </a:xfrm>
          <a:prstGeom prst="rect">
            <a:avLst/>
          </a:prstGeom>
        </p:spPr>
      </p:pic>
      <p:sp>
        <p:nvSpPr>
          <p:cNvPr id="9" name="Process 8"/>
          <p:cNvSpPr/>
          <p:nvPr/>
        </p:nvSpPr>
        <p:spPr>
          <a:xfrm>
            <a:off x="4685889" y="1927667"/>
            <a:ext cx="850358" cy="1408176"/>
          </a:xfrm>
          <a:prstGeom prst="flowChartProcess">
            <a:avLst/>
          </a:prstGeom>
          <a:solidFill>
            <a:srgbClr val="FF0000">
              <a:alpha val="22000"/>
            </a:srgb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rocess 15"/>
          <p:cNvSpPr/>
          <p:nvPr/>
        </p:nvSpPr>
        <p:spPr>
          <a:xfrm>
            <a:off x="5614155" y="1927667"/>
            <a:ext cx="3324557" cy="1407908"/>
          </a:xfrm>
          <a:prstGeom prst="flowChartProcess">
            <a:avLst/>
          </a:prstGeom>
          <a:solidFill>
            <a:srgbClr val="0000FF">
              <a:alpha val="22000"/>
            </a:srgbClr>
          </a:solidFill>
          <a:ln w="762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rocess 17"/>
          <p:cNvSpPr/>
          <p:nvPr/>
        </p:nvSpPr>
        <p:spPr>
          <a:xfrm>
            <a:off x="1105046" y="1927667"/>
            <a:ext cx="3505411" cy="1407907"/>
          </a:xfrm>
          <a:prstGeom prst="flowChartProcess">
            <a:avLst/>
          </a:prstGeom>
          <a:solidFill>
            <a:srgbClr val="0000FF">
              <a:alpha val="22000"/>
            </a:srgbClr>
          </a:solidFill>
          <a:ln w="762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Global Structure of Meridional Total Energy Transport Anomalies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0" y="5451118"/>
            <a:ext cx="9208377" cy="9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Absence of significant meridional transports outside of TC within composites suggesting TC is dominant feature</a:t>
            </a: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Helvetica"/>
              <a:cs typeface="Helvetica"/>
            </a:endParaRP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 </a:t>
            </a:r>
            <a:r>
              <a:rPr lang="en-US" sz="1200" dirty="0" smtClean="0">
                <a:latin typeface="Helvetica"/>
                <a:cs typeface="Helvetica"/>
              </a:rPr>
              <a:t> 8/14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753" y="4292962"/>
            <a:ext cx="9040687" cy="21699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000" dirty="0" smtClean="0">
                <a:latin typeface="Helvetica"/>
                <a:cs typeface="Helvetica"/>
              </a:rPr>
              <a:t>To </a:t>
            </a:r>
            <a:r>
              <a:rPr lang="en-US" sz="2000" dirty="0">
                <a:latin typeface="Helvetica"/>
                <a:cs typeface="Helvetica"/>
              </a:rPr>
              <a:t>quantify meridional total energy transport anomalies across equator by TC, composites are zonally integrated over three regions: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TC and its immediate environment (Near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Environment outside </a:t>
            </a:r>
            <a:r>
              <a:rPr lang="en-US" sz="2000" b="1" dirty="0">
                <a:solidFill>
                  <a:srgbClr val="0000FF"/>
                </a:solidFill>
                <a:latin typeface="Helvetica"/>
                <a:cs typeface="Helvetica"/>
              </a:rPr>
              <a:t>of 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TC (Outside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>
                <a:solidFill>
                  <a:srgbClr val="336600"/>
                </a:solidFill>
                <a:latin typeface="Helvetica"/>
                <a:cs typeface="Helvetica"/>
              </a:rPr>
              <a:t>A</a:t>
            </a:r>
            <a:r>
              <a:rPr lang="en-US" sz="2000" b="1" dirty="0" smtClean="0">
                <a:solidFill>
                  <a:srgbClr val="336600"/>
                </a:solidFill>
                <a:latin typeface="Helvetica"/>
                <a:cs typeface="Helvetica"/>
              </a:rPr>
              <a:t>ll longitudes including TC and its outer environment (Total)</a:t>
            </a:r>
            <a:endParaRPr lang="en-US" sz="2000" b="1" dirty="0">
              <a:solidFill>
                <a:srgbClr val="336600"/>
              </a:solidFill>
              <a:latin typeface="Helvetica"/>
              <a:cs typeface="Helvetica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28" name="Process 27"/>
          <p:cNvSpPr/>
          <p:nvPr/>
        </p:nvSpPr>
        <p:spPr>
          <a:xfrm>
            <a:off x="1106424" y="1911096"/>
            <a:ext cx="7827287" cy="1427712"/>
          </a:xfrm>
          <a:prstGeom prst="flowChartProcess">
            <a:avLst/>
          </a:prstGeom>
          <a:solidFill>
            <a:srgbClr val="336600">
              <a:alpha val="22000"/>
            </a:srgbClr>
          </a:solidFill>
          <a:ln w="76200" cmpd="sng">
            <a:solidFill>
              <a:srgbClr val="33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38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16" grpId="1" animBg="1"/>
      <p:bldP spid="18" grpId="0" animBg="1"/>
      <p:bldP spid="18" grpId="1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8" y="-1413976"/>
            <a:ext cx="9431423" cy="9431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Global Structure of Meridional Total Energy Transport Anomalies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0" y="5451118"/>
            <a:ext cx="9208377" cy="9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Absence of significant meridional transports outside of TC within composites suggesting TC is dominant feature</a:t>
            </a: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Helvetica"/>
              <a:cs typeface="Helvetica"/>
            </a:endParaRP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  8/14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25" name="Process 24"/>
          <p:cNvSpPr/>
          <p:nvPr/>
        </p:nvSpPr>
        <p:spPr>
          <a:xfrm>
            <a:off x="4685889" y="1927667"/>
            <a:ext cx="850358" cy="1408176"/>
          </a:xfrm>
          <a:prstGeom prst="flowChartProcess">
            <a:avLst/>
          </a:prstGeom>
          <a:solidFill>
            <a:srgbClr val="FF0000">
              <a:alpha val="22000"/>
            </a:srgbClr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2753" y="4292962"/>
            <a:ext cx="9040687" cy="21699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000" dirty="0" smtClean="0">
                <a:latin typeface="Helvetica"/>
                <a:cs typeface="Helvetica"/>
              </a:rPr>
              <a:t>To </a:t>
            </a:r>
            <a:r>
              <a:rPr lang="en-US" sz="2000" dirty="0">
                <a:latin typeface="Helvetica"/>
                <a:cs typeface="Helvetica"/>
              </a:rPr>
              <a:t>quantify meridional total energy transport anomalies across equator by TC, composites are zonally integrated over three regions: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TC and its immediate environment (Near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0000FF">
                    <a:alpha val="30000"/>
                  </a:srgbClr>
                </a:solidFill>
                <a:latin typeface="Helvetica"/>
                <a:cs typeface="Helvetica"/>
              </a:rPr>
              <a:t>Environment outside </a:t>
            </a:r>
            <a:r>
              <a:rPr lang="en-US" sz="2000" b="1" dirty="0">
                <a:solidFill>
                  <a:srgbClr val="0000FF">
                    <a:alpha val="30000"/>
                  </a:srgbClr>
                </a:solidFill>
                <a:latin typeface="Helvetica"/>
                <a:cs typeface="Helvetica"/>
              </a:rPr>
              <a:t>of </a:t>
            </a:r>
            <a:r>
              <a:rPr lang="en-US" sz="2000" b="1" dirty="0" smtClean="0">
                <a:solidFill>
                  <a:srgbClr val="0000FF">
                    <a:alpha val="30000"/>
                  </a:srgbClr>
                </a:solidFill>
                <a:latin typeface="Helvetica"/>
                <a:cs typeface="Helvetica"/>
              </a:rPr>
              <a:t>TC (Outside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>
                <a:solidFill>
                  <a:srgbClr val="336600">
                    <a:alpha val="30000"/>
                  </a:srgbClr>
                </a:solidFill>
                <a:latin typeface="Helvetica"/>
                <a:cs typeface="Helvetica"/>
              </a:rPr>
              <a:t>A</a:t>
            </a:r>
            <a:r>
              <a:rPr lang="en-US" sz="2000" b="1" dirty="0" smtClean="0">
                <a:solidFill>
                  <a:srgbClr val="336600">
                    <a:alpha val="30000"/>
                  </a:srgbClr>
                </a:solidFill>
                <a:latin typeface="Helvetica"/>
                <a:cs typeface="Helvetica"/>
              </a:rPr>
              <a:t>ll longitudes including TC and its outer environment (Total)</a:t>
            </a:r>
            <a:endParaRPr lang="en-US" sz="2000" b="1" dirty="0">
              <a:solidFill>
                <a:srgbClr val="336600">
                  <a:alpha val="3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59159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rsttctwpaceqintplot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5" y="557784"/>
            <a:ext cx="6327648" cy="6327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latin typeface="Helvetica"/>
                <a:cs typeface="Helvetica"/>
              </a:rPr>
              <a:t>Quantifying Meridional Total Energy Transport by TCs in a Global Context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large-scale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response of environment to TC passage similar to TC Yuri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  9/14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6022" y="4857044"/>
            <a:ext cx="1948033" cy="54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089904" y="1847089"/>
            <a:ext cx="3047817" cy="455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Anomalous meridional total energy transport from NH tropics into NH subtropics and SH tropics</a:t>
            </a: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Anomalous southward meridional total energy transport at equator due to equatorward outflow jet of TC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238395" y="4323575"/>
            <a:ext cx="274320" cy="827569"/>
          </a:xfrm>
          <a:prstGeom prst="downArrow">
            <a:avLst>
              <a:gd name="adj1" fmla="val 42018"/>
              <a:gd name="adj2" fmla="val 50000"/>
            </a:avLst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2847494" y="2802868"/>
            <a:ext cx="274320" cy="1085733"/>
          </a:xfrm>
          <a:prstGeom prst="downArrow">
            <a:avLst>
              <a:gd name="adj1" fmla="val 42019"/>
              <a:gd name="adj2" fmla="val 50000"/>
            </a:avLst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23" name="Process 22"/>
          <p:cNvSpPr/>
          <p:nvPr/>
        </p:nvSpPr>
        <p:spPr>
          <a:xfrm rot="5400000">
            <a:off x="3190603" y="2736441"/>
            <a:ext cx="597410" cy="4810398"/>
          </a:xfrm>
          <a:prstGeom prst="flowChartProcess">
            <a:avLst/>
          </a:prstGeom>
          <a:noFill/>
          <a:ln w="762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018717" y="3741916"/>
            <a:ext cx="1883664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noProof="0" dirty="0" smtClean="0">
                <a:latin typeface="Helvetica"/>
                <a:cs typeface="Helvetica"/>
              </a:rPr>
              <a:t>Energy transport divergence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018717" y="2289405"/>
            <a:ext cx="1883664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noProof="0" dirty="0" smtClean="0">
                <a:latin typeface="Helvetica"/>
                <a:cs typeface="Helvetica"/>
              </a:rPr>
              <a:t>Energy transport </a:t>
            </a:r>
            <a:r>
              <a:rPr lang="en-US" dirty="0" smtClean="0">
                <a:latin typeface="Helvetica"/>
                <a:cs typeface="Helvetica"/>
              </a:rPr>
              <a:t>con</a:t>
            </a:r>
            <a:r>
              <a:rPr lang="en-US" noProof="0" dirty="0" err="1" smtClean="0">
                <a:latin typeface="Helvetica"/>
                <a:cs typeface="Helvetica"/>
              </a:rPr>
              <a:t>vergence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018717" y="4791684"/>
            <a:ext cx="1883664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noProof="0" dirty="0" smtClean="0">
                <a:latin typeface="Helvetica"/>
                <a:cs typeface="Helvetica"/>
              </a:rPr>
              <a:t>Energy transport </a:t>
            </a:r>
            <a:r>
              <a:rPr lang="en-US" dirty="0" smtClean="0">
                <a:latin typeface="Helvetica"/>
                <a:cs typeface="Helvetica"/>
              </a:rPr>
              <a:t>con</a:t>
            </a:r>
            <a:r>
              <a:rPr lang="en-US" noProof="0" dirty="0" err="1" smtClean="0">
                <a:latin typeface="Helvetica"/>
                <a:cs typeface="Helvetica"/>
              </a:rPr>
              <a:t>vergence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2531690" y="3344523"/>
            <a:ext cx="292608" cy="663499"/>
            <a:chOff x="-2392096" y="392545"/>
            <a:chExt cx="519547" cy="1178118"/>
          </a:xfrm>
          <a:solidFill>
            <a:srgbClr val="FF0000"/>
          </a:solidFill>
          <a:effectLst/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grpFill/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4" name="Process 23"/>
          <p:cNvSpPr/>
          <p:nvPr/>
        </p:nvSpPr>
        <p:spPr>
          <a:xfrm rot="5400000">
            <a:off x="2806653" y="1748198"/>
            <a:ext cx="1365310" cy="4810398"/>
          </a:xfrm>
          <a:prstGeom prst="flowChartProcess">
            <a:avLst/>
          </a:prstGeom>
          <a:noFill/>
          <a:ln w="762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rocess 24"/>
          <p:cNvSpPr/>
          <p:nvPr/>
        </p:nvSpPr>
        <p:spPr>
          <a:xfrm rot="5400000">
            <a:off x="2719449" y="295686"/>
            <a:ext cx="1539717" cy="4810398"/>
          </a:xfrm>
          <a:prstGeom prst="flowChartProcess">
            <a:avLst/>
          </a:prstGeom>
          <a:noFill/>
          <a:ln w="762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 rot="16200000">
            <a:off x="1479031" y="3775880"/>
            <a:ext cx="1229361" cy="2056208"/>
          </a:xfrm>
          <a:prstGeom prst="ellipse">
            <a:avLst/>
          </a:prstGeom>
          <a:noFill/>
          <a:ln w="76200"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46563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6" grpId="0"/>
      <p:bldP spid="27" grpId="0"/>
      <p:bldP spid="28" grpId="0"/>
      <p:bldP spid="24" grpId="1" animBg="1"/>
      <p:bldP spid="25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How do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TCs Transport </a:t>
            </a: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Total Energy </a:t>
            </a:r>
            <a:r>
              <a:rPr lang="en-US" sz="2250" dirty="0" err="1">
                <a:solidFill>
                  <a:schemeClr val="bg1"/>
                </a:solidFill>
                <a:latin typeface="Helvetica"/>
                <a:cs typeface="Helvetica"/>
              </a:rPr>
              <a:t>Meridionally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98" name="Bent Arrow 97"/>
          <p:cNvSpPr/>
          <p:nvPr/>
        </p:nvSpPr>
        <p:spPr>
          <a:xfrm rot="5400000" flipH="1" flipV="1">
            <a:off x="5542033" y="3496506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9" name="Bent Arrow 98"/>
          <p:cNvSpPr/>
          <p:nvPr/>
        </p:nvSpPr>
        <p:spPr>
          <a:xfrm rot="10800000" flipH="1" flipV="1">
            <a:off x="5943600" y="1764475"/>
            <a:ext cx="903771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1" name="Bent Arrow 100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2" name="Bent Arrow 101"/>
          <p:cNvSpPr/>
          <p:nvPr/>
        </p:nvSpPr>
        <p:spPr>
          <a:xfrm rot="10800000">
            <a:off x="7343977" y="4038600"/>
            <a:ext cx="905256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5" name="Bent Arrow 104"/>
          <p:cNvSpPr/>
          <p:nvPr/>
        </p:nvSpPr>
        <p:spPr>
          <a:xfrm rot="16200000" flipV="1">
            <a:off x="4949952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9" name="Bent Arrow 108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0" name="Bent Arrow 109"/>
          <p:cNvSpPr/>
          <p:nvPr/>
        </p:nvSpPr>
        <p:spPr>
          <a:xfrm rot="10800000" flipV="1">
            <a:off x="3922889" y="1793175"/>
            <a:ext cx="1715910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7" name="Bent Arrow 116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</a:t>
            </a:r>
            <a:r>
              <a:rPr lang="en-US" sz="1200" dirty="0" smtClean="0">
                <a:latin typeface="Helvetica"/>
                <a:cs typeface="Helvetica"/>
              </a:rPr>
              <a:t>   2/14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43" name="Right Arrow 42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flipV="1">
            <a:off x="3365570" y="3984977"/>
            <a:ext cx="16890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flipV="1">
            <a:off x="6972372" y="1673034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flipH="1" flipV="1">
            <a:off x="6458751" y="4110228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16200000" flipV="1">
            <a:off x="5522722" y="2488876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6200000" flipV="1">
            <a:off x="5184885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36855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1" grpId="0" animBg="1"/>
      <p:bldP spid="102" grpId="0" animBg="1"/>
      <p:bldP spid="105" grpId="0" animBg="1"/>
      <p:bldP spid="109" grpId="0" animBg="1"/>
      <p:bldP spid="110" grpId="0" animBg="1"/>
      <p:bldP spid="117" grpId="0" animBg="1"/>
      <p:bldP spid="32" grpId="0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9" grpId="0"/>
      <p:bldP spid="60" grpId="0"/>
      <p:bldP spid="61" grpId="0"/>
      <p:bldP spid="64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8" y="-1413976"/>
            <a:ext cx="9431423" cy="9431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Global Structure of Meridional Total Energy Transport Anomalies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0" y="5451118"/>
            <a:ext cx="9208377" cy="9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Absence of significant meridional transports outside of TC within composites suggesting TC is dominant feature</a:t>
            </a: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Helvetica"/>
              <a:cs typeface="Helvetica"/>
            </a:endParaRP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10/14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28" name="Process 27"/>
          <p:cNvSpPr/>
          <p:nvPr/>
        </p:nvSpPr>
        <p:spPr>
          <a:xfrm>
            <a:off x="5614155" y="1927667"/>
            <a:ext cx="3324557" cy="1407908"/>
          </a:xfrm>
          <a:prstGeom prst="flowChartProcess">
            <a:avLst/>
          </a:prstGeom>
          <a:solidFill>
            <a:srgbClr val="0000FF">
              <a:alpha val="22000"/>
            </a:srgbClr>
          </a:solidFill>
          <a:ln w="762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rocess 28"/>
          <p:cNvSpPr/>
          <p:nvPr/>
        </p:nvSpPr>
        <p:spPr>
          <a:xfrm>
            <a:off x="1105046" y="1927667"/>
            <a:ext cx="3505411" cy="1407907"/>
          </a:xfrm>
          <a:prstGeom prst="flowChartProcess">
            <a:avLst/>
          </a:prstGeom>
          <a:solidFill>
            <a:srgbClr val="0000FF">
              <a:alpha val="22000"/>
            </a:srgbClr>
          </a:solidFill>
          <a:ln w="762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32753" y="4292962"/>
            <a:ext cx="9040687" cy="21699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000" dirty="0" smtClean="0">
                <a:latin typeface="Helvetica"/>
                <a:cs typeface="Helvetica"/>
              </a:rPr>
              <a:t>To </a:t>
            </a:r>
            <a:r>
              <a:rPr lang="en-US" sz="2000" dirty="0">
                <a:latin typeface="Helvetica"/>
                <a:cs typeface="Helvetica"/>
              </a:rPr>
              <a:t>quantify meridional total energy transport anomalies across equator by TC, composites are zonally integrated over three regions: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FF0000">
                    <a:alpha val="30000"/>
                  </a:srgbClr>
                </a:solidFill>
                <a:latin typeface="Helvetica"/>
                <a:cs typeface="Helvetica"/>
              </a:rPr>
              <a:t>TC and its immediate environment (Near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Environment outside </a:t>
            </a:r>
            <a:r>
              <a:rPr lang="en-US" sz="2000" b="1" dirty="0">
                <a:solidFill>
                  <a:srgbClr val="0000FF"/>
                </a:solidFill>
                <a:latin typeface="Helvetica"/>
                <a:cs typeface="Helvetica"/>
              </a:rPr>
              <a:t>of 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TC (Outside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>
                <a:solidFill>
                  <a:srgbClr val="336600">
                    <a:alpha val="30000"/>
                  </a:srgbClr>
                </a:solidFill>
                <a:latin typeface="Helvetica"/>
                <a:cs typeface="Helvetica"/>
              </a:rPr>
              <a:t>A</a:t>
            </a:r>
            <a:r>
              <a:rPr lang="en-US" sz="2000" b="1" dirty="0" smtClean="0">
                <a:solidFill>
                  <a:srgbClr val="336600">
                    <a:alpha val="30000"/>
                  </a:srgbClr>
                </a:solidFill>
                <a:latin typeface="Helvetica"/>
                <a:cs typeface="Helvetica"/>
              </a:rPr>
              <a:t>ll longitudes including TC and its outer environment (Total)</a:t>
            </a:r>
            <a:endParaRPr lang="en-US" sz="2000" b="1" dirty="0">
              <a:solidFill>
                <a:srgbClr val="336600">
                  <a:alpha val="3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8315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rsttctwpaceqintplot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555939"/>
            <a:ext cx="6323447" cy="6323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latin typeface="Helvetica"/>
                <a:cs typeface="Helvetica"/>
              </a:rPr>
              <a:t>Quantifying Meridional </a:t>
            </a:r>
            <a:r>
              <a:rPr lang="en-US" sz="2100" dirty="0" smtClean="0">
                <a:solidFill>
                  <a:schemeClr val="bg1"/>
                </a:solidFill>
                <a:latin typeface="Helvetica"/>
                <a:cs typeface="Helvetica"/>
              </a:rPr>
              <a:t>Total Energy Transport </a:t>
            </a:r>
            <a:r>
              <a:rPr lang="en-US" sz="2100" dirty="0">
                <a:solidFill>
                  <a:schemeClr val="bg1"/>
                </a:solidFill>
                <a:latin typeface="Helvetica"/>
                <a:cs typeface="Helvetica"/>
              </a:rPr>
              <a:t>by TCs </a:t>
            </a:r>
            <a:r>
              <a:rPr lang="en-US" sz="2100" dirty="0" smtClean="0">
                <a:solidFill>
                  <a:schemeClr val="bg1"/>
                </a:solidFill>
                <a:latin typeface="Helvetica"/>
                <a:cs typeface="Helvetica"/>
              </a:rPr>
              <a:t>in a Global Context</a:t>
            </a:r>
            <a:endParaRPr lang="en-US" sz="21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large-scale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response of environment to TC passage similar to TC Yuri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089904" y="1847088"/>
            <a:ext cx="3047817" cy="517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Meridional total energy transport anomalies outside TC nearly balance meridional total energy transport anomalies by TC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</a:t>
            </a:r>
            <a:r>
              <a:rPr lang="en-US" sz="1200" dirty="0" smtClean="0">
                <a:latin typeface="Helvetica"/>
                <a:cs typeface="Helvetica"/>
              </a:rPr>
              <a:t>               11/14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6212" y="5145581"/>
            <a:ext cx="1825020" cy="279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8" name="Up-Down Arrow 17"/>
          <p:cNvSpPr/>
          <p:nvPr/>
        </p:nvSpPr>
        <p:spPr>
          <a:xfrm rot="5400000">
            <a:off x="2490516" y="3530008"/>
            <a:ext cx="219460" cy="2692817"/>
          </a:xfrm>
          <a:prstGeom prst="up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20" name="Up-Down Arrow 19"/>
          <p:cNvSpPr/>
          <p:nvPr/>
        </p:nvSpPr>
        <p:spPr>
          <a:xfrm rot="5400000">
            <a:off x="2558352" y="799753"/>
            <a:ext cx="219468" cy="2189441"/>
          </a:xfrm>
          <a:prstGeom prst="up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531690" y="3344523"/>
            <a:ext cx="292608" cy="663499"/>
            <a:chOff x="-2392096" y="392545"/>
            <a:chExt cx="519547" cy="1178118"/>
          </a:xfrm>
          <a:solidFill>
            <a:srgbClr val="FF0000"/>
          </a:solidFill>
          <a:effectLst/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grpFill/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7" name="Up-Down Arrow 16"/>
          <p:cNvSpPr/>
          <p:nvPr/>
        </p:nvSpPr>
        <p:spPr>
          <a:xfrm rot="5400000">
            <a:off x="2562702" y="2258241"/>
            <a:ext cx="219460" cy="2510533"/>
          </a:xfrm>
          <a:prstGeom prst="up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52164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8" y="-1413976"/>
            <a:ext cx="9431423" cy="9431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Global Structure of Meridional Total Energy Transport Anomalies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0" y="5451118"/>
            <a:ext cx="9208377" cy="9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Absence of significant meridional transports outside of TC within composites suggesting TC is dominant feature</a:t>
            </a: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Helvetica"/>
              <a:cs typeface="Helvetica"/>
            </a:endParaRP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</a:t>
            </a:r>
            <a:r>
              <a:rPr lang="en-US" sz="1200" dirty="0" smtClean="0">
                <a:latin typeface="Helvetica"/>
                <a:cs typeface="Helvetica"/>
              </a:rPr>
              <a:t>   12/14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26" name="Process 25"/>
          <p:cNvSpPr/>
          <p:nvPr/>
        </p:nvSpPr>
        <p:spPr>
          <a:xfrm>
            <a:off x="1105045" y="1911797"/>
            <a:ext cx="7827287" cy="1427712"/>
          </a:xfrm>
          <a:prstGeom prst="flowChartProcess">
            <a:avLst/>
          </a:prstGeom>
          <a:solidFill>
            <a:srgbClr val="336600">
              <a:alpha val="22000"/>
            </a:srgbClr>
          </a:solidFill>
          <a:ln w="76200" cmpd="sng">
            <a:solidFill>
              <a:srgbClr val="33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2753" y="4292962"/>
            <a:ext cx="9040687" cy="21699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000" dirty="0" smtClean="0">
                <a:latin typeface="Helvetica"/>
                <a:cs typeface="Helvetica"/>
              </a:rPr>
              <a:t>To </a:t>
            </a:r>
            <a:r>
              <a:rPr lang="en-US" sz="2000" dirty="0">
                <a:latin typeface="Helvetica"/>
                <a:cs typeface="Helvetica"/>
              </a:rPr>
              <a:t>quantify meridional total </a:t>
            </a:r>
            <a:r>
              <a:rPr lang="en-US" sz="2000" dirty="0" smtClean="0">
                <a:latin typeface="Helvetica"/>
                <a:cs typeface="Helvetica"/>
              </a:rPr>
              <a:t>energy transport anomalies across equator </a:t>
            </a:r>
            <a:r>
              <a:rPr lang="en-US" sz="2000" dirty="0">
                <a:latin typeface="Helvetica"/>
                <a:cs typeface="Helvetica"/>
              </a:rPr>
              <a:t>by TC, composites are zonally integrated over three regions: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FF0000">
                    <a:alpha val="30000"/>
                  </a:srgbClr>
                </a:solidFill>
                <a:latin typeface="Helvetica"/>
                <a:cs typeface="Helvetica"/>
              </a:rPr>
              <a:t>TC and its immediate environment (Near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 smtClean="0">
                <a:solidFill>
                  <a:srgbClr val="0000FF">
                    <a:alpha val="30000"/>
                  </a:srgbClr>
                </a:solidFill>
                <a:latin typeface="Helvetica"/>
                <a:cs typeface="Helvetica"/>
              </a:rPr>
              <a:t>Environment outside </a:t>
            </a:r>
            <a:r>
              <a:rPr lang="en-US" sz="2000" b="1" dirty="0">
                <a:solidFill>
                  <a:srgbClr val="0000FF">
                    <a:alpha val="30000"/>
                  </a:srgbClr>
                </a:solidFill>
                <a:latin typeface="Helvetica"/>
                <a:cs typeface="Helvetica"/>
              </a:rPr>
              <a:t>of </a:t>
            </a:r>
            <a:r>
              <a:rPr lang="en-US" sz="2000" b="1" dirty="0" smtClean="0">
                <a:solidFill>
                  <a:srgbClr val="0000FF">
                    <a:alpha val="30000"/>
                  </a:srgbClr>
                </a:solidFill>
                <a:latin typeface="Helvetica"/>
                <a:cs typeface="Helvetica"/>
              </a:rPr>
              <a:t>TC (Outside TC)</a:t>
            </a:r>
          </a:p>
          <a:p>
            <a:pPr marL="914400" lvl="1" indent="-457200">
              <a:spcAft>
                <a:spcPts val="1200"/>
              </a:spcAft>
              <a:buAutoNum type="arabicPeriod"/>
              <a:defRPr/>
            </a:pPr>
            <a:r>
              <a:rPr lang="en-US" sz="2000" b="1" dirty="0">
                <a:solidFill>
                  <a:srgbClr val="336600"/>
                </a:solidFill>
                <a:latin typeface="Helvetica"/>
                <a:cs typeface="Helvetica"/>
              </a:rPr>
              <a:t>A</a:t>
            </a:r>
            <a:r>
              <a:rPr lang="en-US" sz="2000" b="1" dirty="0" smtClean="0">
                <a:solidFill>
                  <a:srgbClr val="336600"/>
                </a:solidFill>
                <a:latin typeface="Helvetica"/>
                <a:cs typeface="Helvetica"/>
              </a:rPr>
              <a:t>ll longitudes including TC and its outer environment (Total)</a:t>
            </a:r>
            <a:endParaRPr lang="en-US" sz="2000" b="1" dirty="0">
              <a:solidFill>
                <a:srgbClr val="3366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1501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rsttctwpaceqintplot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557784"/>
            <a:ext cx="6327648" cy="6327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latin typeface="Helvetica"/>
                <a:cs typeface="Helvetica"/>
              </a:rPr>
              <a:t>Quantifying Meridional Total Energy Transport by TCs in a Global Context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large-scale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response of environment to TC passage similar to TC Yuri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13/14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87254" y="1368205"/>
            <a:ext cx="2938674" cy="350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Zonal integration over all longitudes yields </a:t>
            </a:r>
            <a:r>
              <a:rPr lang="en-US" sz="2000" dirty="0">
                <a:latin typeface="Helvetica"/>
                <a:cs typeface="Helvetica"/>
              </a:rPr>
              <a:t>−0.5 PW southward </a:t>
            </a:r>
            <a:r>
              <a:rPr lang="en-US" sz="2000" dirty="0" smtClean="0">
                <a:latin typeface="Helvetica"/>
                <a:cs typeface="Helvetica"/>
              </a:rPr>
              <a:t>energy transport near equator suggesting transport by TCs is dominant</a:t>
            </a: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−0.5 PW southward energy transport anomalies by TC are large </a:t>
            </a:r>
            <a:r>
              <a:rPr lang="en-US" sz="2000" dirty="0">
                <a:latin typeface="Helvetica"/>
                <a:cs typeface="Helvetica"/>
              </a:rPr>
              <a:t>relative to </a:t>
            </a:r>
            <a:r>
              <a:rPr lang="en-US" sz="2000" dirty="0" smtClean="0">
                <a:latin typeface="Helvetica"/>
                <a:cs typeface="Helvetica"/>
              </a:rPr>
              <a:t>−1.0 to −2.0 PW climatological southward energy transport near equator during NH summer and fall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0" name="Up-Down Arrow 19"/>
          <p:cNvSpPr>
            <a:spLocks/>
          </p:cNvSpPr>
          <p:nvPr/>
        </p:nvSpPr>
        <p:spPr>
          <a:xfrm rot="5400000">
            <a:off x="2541480" y="4360525"/>
            <a:ext cx="91427" cy="170390"/>
          </a:xfrm>
          <a:prstGeom prst="up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1" name="Up-Down Arrow 20"/>
          <p:cNvSpPr>
            <a:spLocks/>
          </p:cNvSpPr>
          <p:nvPr/>
        </p:nvSpPr>
        <p:spPr>
          <a:xfrm rot="5400000">
            <a:off x="2547053" y="4641125"/>
            <a:ext cx="91427" cy="152100"/>
          </a:xfrm>
          <a:prstGeom prst="up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Up-Down Arrow 21"/>
          <p:cNvSpPr>
            <a:spLocks/>
          </p:cNvSpPr>
          <p:nvPr/>
        </p:nvSpPr>
        <p:spPr>
          <a:xfrm rot="5400000">
            <a:off x="2551626" y="4088226"/>
            <a:ext cx="91426" cy="142955"/>
          </a:xfrm>
          <a:prstGeom prst="up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3" name="Up-Down Arrow 22"/>
          <p:cNvSpPr>
            <a:spLocks/>
          </p:cNvSpPr>
          <p:nvPr/>
        </p:nvSpPr>
        <p:spPr>
          <a:xfrm rot="5400000">
            <a:off x="2577524" y="4936381"/>
            <a:ext cx="91426" cy="124665"/>
          </a:xfrm>
          <a:prstGeom prst="up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531690" y="3344523"/>
            <a:ext cx="292608" cy="663499"/>
            <a:chOff x="-2392096" y="392545"/>
            <a:chExt cx="519547" cy="1178118"/>
          </a:xfrm>
          <a:solidFill>
            <a:srgbClr val="FF0000"/>
          </a:solidFill>
          <a:effectLst/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-2392096" y="715819"/>
              <a:ext cx="519547" cy="522027"/>
            </a:xfrm>
            <a:prstGeom prst="ellipse">
              <a:avLst/>
            </a:prstGeom>
            <a:grpFill/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-2369025" y="392545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flipH="1" flipV="1">
              <a:off x="-2253280" y="1039573"/>
              <a:ext cx="357909" cy="531090"/>
            </a:xfrm>
            <a:custGeom>
              <a:avLst/>
              <a:gdLst>
                <a:gd name="connsiteX0" fmla="*/ 0 w 357909"/>
                <a:gd name="connsiteY0" fmla="*/ 531090 h 531090"/>
                <a:gd name="connsiteX1" fmla="*/ 161637 w 357909"/>
                <a:gd name="connsiteY1" fmla="*/ 138545 h 531090"/>
                <a:gd name="connsiteX2" fmla="*/ 357909 w 357909"/>
                <a:gd name="connsiteY2" fmla="*/ 0 h 531090"/>
                <a:gd name="connsiteX3" fmla="*/ 357909 w 357909"/>
                <a:gd name="connsiteY3" fmla="*/ 0 h 5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09" h="531090">
                  <a:moveTo>
                    <a:pt x="0" y="531090"/>
                  </a:moveTo>
                  <a:cubicBezTo>
                    <a:pt x="50993" y="379075"/>
                    <a:pt x="101986" y="227060"/>
                    <a:pt x="161637" y="138545"/>
                  </a:cubicBezTo>
                  <a:cubicBezTo>
                    <a:pt x="221289" y="50030"/>
                    <a:pt x="357909" y="0"/>
                    <a:pt x="357909" y="0"/>
                  </a:cubicBezTo>
                  <a:lnTo>
                    <a:pt x="357909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99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 rot="16200000">
            <a:off x="1613086" y="4223405"/>
            <a:ext cx="2020303" cy="646362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904652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ent Arrow 58"/>
          <p:cNvSpPr/>
          <p:nvPr/>
        </p:nvSpPr>
        <p:spPr>
          <a:xfrm rot="5400000" flipH="1" flipV="1">
            <a:off x="6178169" y="3503434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Bent Arrow 59"/>
          <p:cNvSpPr/>
          <p:nvPr/>
        </p:nvSpPr>
        <p:spPr>
          <a:xfrm rot="10800000" flipH="1" flipV="1">
            <a:off x="6575736" y="1764475"/>
            <a:ext cx="388605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1" name="Bent Arrow 60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Bent Arrow 61"/>
          <p:cNvSpPr/>
          <p:nvPr/>
        </p:nvSpPr>
        <p:spPr>
          <a:xfrm rot="10800000">
            <a:off x="7749611" y="4038599"/>
            <a:ext cx="499619" cy="304357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3" name="Bent Arrow 62"/>
          <p:cNvSpPr/>
          <p:nvPr/>
        </p:nvSpPr>
        <p:spPr>
          <a:xfrm rot="16200000" flipV="1">
            <a:off x="5501109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4" name="Bent Arrow 63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5" name="Bent Arrow 64"/>
          <p:cNvSpPr/>
          <p:nvPr/>
        </p:nvSpPr>
        <p:spPr>
          <a:xfrm rot="10800000" flipV="1">
            <a:off x="3922888" y="1793175"/>
            <a:ext cx="2235081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6" name="Bent Arrow 65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7" name="Right Arrow 66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flipV="1">
            <a:off x="3365570" y="3984977"/>
            <a:ext cx="22732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flipV="1">
            <a:off x="7091908" y="1673034"/>
            <a:ext cx="657701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flipH="1" flipV="1">
            <a:off x="7091908" y="4110228"/>
            <a:ext cx="534917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16200000" flipV="1">
            <a:off x="6151949" y="250052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rot="16200000" flipV="1">
            <a:off x="5715302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Summary: TC Impacts on Meridional Total Energy Transport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14/14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a TC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94566" y="1759527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Down Arrow 126"/>
          <p:cNvSpPr>
            <a:spLocks noChangeAspect="1"/>
          </p:cNvSpPr>
          <p:nvPr/>
        </p:nvSpPr>
        <p:spPr>
          <a:xfrm rot="5400000" flipV="1">
            <a:off x="5388030" y="406825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8" name="Down Arrow 127"/>
          <p:cNvSpPr>
            <a:spLocks noChangeAspect="1"/>
          </p:cNvSpPr>
          <p:nvPr/>
        </p:nvSpPr>
        <p:spPr>
          <a:xfrm rot="5400000" flipV="1">
            <a:off x="4994998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9" name="Down Arrow 128"/>
          <p:cNvSpPr>
            <a:spLocks noChangeAspect="1"/>
          </p:cNvSpPr>
          <p:nvPr/>
        </p:nvSpPr>
        <p:spPr>
          <a:xfrm rot="5400000" flipV="1">
            <a:off x="4580145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30" name="Down Arrow 129"/>
          <p:cNvSpPr>
            <a:spLocks noChangeAspect="1"/>
          </p:cNvSpPr>
          <p:nvPr/>
        </p:nvSpPr>
        <p:spPr>
          <a:xfrm rot="5400000" flipV="1">
            <a:off x="5791347" y="4063616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31" name="Down Arrow 130"/>
          <p:cNvSpPr>
            <a:spLocks noChangeAspect="1"/>
          </p:cNvSpPr>
          <p:nvPr/>
        </p:nvSpPr>
        <p:spPr>
          <a:xfrm rot="16200000" flipH="1" flipV="1">
            <a:off x="5630206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2" name="Down Arrow 131"/>
          <p:cNvSpPr>
            <a:spLocks noChangeAspect="1"/>
          </p:cNvSpPr>
          <p:nvPr/>
        </p:nvSpPr>
        <p:spPr>
          <a:xfrm rot="16200000" flipH="1" flipV="1">
            <a:off x="521535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3" name="Down Arrow 132"/>
          <p:cNvSpPr>
            <a:spLocks noChangeAspect="1"/>
          </p:cNvSpPr>
          <p:nvPr/>
        </p:nvSpPr>
        <p:spPr>
          <a:xfrm rot="16200000" flipH="1" flipV="1">
            <a:off x="477068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4" name="Down Arrow 133"/>
          <p:cNvSpPr>
            <a:spLocks noChangeAspect="1"/>
          </p:cNvSpPr>
          <p:nvPr/>
        </p:nvSpPr>
        <p:spPr>
          <a:xfrm rot="16200000" flipH="1" flipV="1">
            <a:off x="435423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5" name="Down Arrow 134"/>
          <p:cNvSpPr>
            <a:spLocks noChangeAspect="1"/>
          </p:cNvSpPr>
          <p:nvPr/>
        </p:nvSpPr>
        <p:spPr>
          <a:xfrm rot="16200000" flipH="1" flipV="1">
            <a:off x="3953928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6" name="Down Arrow 135"/>
          <p:cNvSpPr>
            <a:spLocks noChangeAspect="1"/>
          </p:cNvSpPr>
          <p:nvPr/>
        </p:nvSpPr>
        <p:spPr>
          <a:xfrm rot="16200000" flipH="1" flipV="1">
            <a:off x="3561942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7" name="Down Arrow 136"/>
          <p:cNvSpPr>
            <a:spLocks noChangeAspect="1"/>
          </p:cNvSpPr>
          <p:nvPr/>
        </p:nvSpPr>
        <p:spPr>
          <a:xfrm rot="16200000" flipH="1" flipV="1">
            <a:off x="317479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8" name="Down Arrow 137"/>
          <p:cNvSpPr>
            <a:spLocks noChangeAspect="1"/>
          </p:cNvSpPr>
          <p:nvPr/>
        </p:nvSpPr>
        <p:spPr>
          <a:xfrm rot="10800000">
            <a:off x="6066260" y="356597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39" name="Down Arrow 138"/>
          <p:cNvSpPr>
            <a:spLocks noChangeAspect="1"/>
          </p:cNvSpPr>
          <p:nvPr/>
        </p:nvSpPr>
        <p:spPr>
          <a:xfrm rot="2544198" flipV="1">
            <a:off x="6039935" y="3913435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40" name="Down Arrow 139"/>
          <p:cNvSpPr>
            <a:spLocks noChangeAspect="1"/>
          </p:cNvSpPr>
          <p:nvPr/>
        </p:nvSpPr>
        <p:spPr>
          <a:xfrm rot="10800000">
            <a:off x="6061636" y="3218521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1" name="Down Arrow 140"/>
          <p:cNvSpPr>
            <a:spLocks noChangeAspect="1"/>
          </p:cNvSpPr>
          <p:nvPr/>
        </p:nvSpPr>
        <p:spPr>
          <a:xfrm rot="10800000">
            <a:off x="6062557" y="2176153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2" name="Down Arrow 141"/>
          <p:cNvSpPr>
            <a:spLocks noChangeAspect="1"/>
          </p:cNvSpPr>
          <p:nvPr/>
        </p:nvSpPr>
        <p:spPr>
          <a:xfrm rot="10800000">
            <a:off x="6062557" y="2871065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3" name="Down Arrow 142"/>
          <p:cNvSpPr>
            <a:spLocks noChangeAspect="1"/>
          </p:cNvSpPr>
          <p:nvPr/>
        </p:nvSpPr>
        <p:spPr>
          <a:xfrm rot="10800000">
            <a:off x="6066260" y="2523609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4" name="Down Arrow 143"/>
          <p:cNvSpPr>
            <a:spLocks noChangeAspect="1"/>
          </p:cNvSpPr>
          <p:nvPr/>
        </p:nvSpPr>
        <p:spPr>
          <a:xfrm rot="19055802" flipH="1" flipV="1">
            <a:off x="5991231" y="1828697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6388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ent Arrow 58"/>
          <p:cNvSpPr/>
          <p:nvPr/>
        </p:nvSpPr>
        <p:spPr>
          <a:xfrm rot="5400000" flipH="1" flipV="1">
            <a:off x="6178169" y="3503434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Bent Arrow 59"/>
          <p:cNvSpPr/>
          <p:nvPr/>
        </p:nvSpPr>
        <p:spPr>
          <a:xfrm rot="10800000" flipH="1" flipV="1">
            <a:off x="6575736" y="1764475"/>
            <a:ext cx="388605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1" name="Bent Arrow 60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Bent Arrow 61"/>
          <p:cNvSpPr/>
          <p:nvPr/>
        </p:nvSpPr>
        <p:spPr>
          <a:xfrm rot="10800000">
            <a:off x="7749611" y="4038599"/>
            <a:ext cx="499619" cy="304357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3" name="Bent Arrow 62"/>
          <p:cNvSpPr/>
          <p:nvPr/>
        </p:nvSpPr>
        <p:spPr>
          <a:xfrm rot="16200000" flipV="1">
            <a:off x="5501109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4" name="Bent Arrow 63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5" name="Bent Arrow 64"/>
          <p:cNvSpPr/>
          <p:nvPr/>
        </p:nvSpPr>
        <p:spPr>
          <a:xfrm rot="10800000" flipV="1">
            <a:off x="3922888" y="1793175"/>
            <a:ext cx="2235081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6" name="Bent Arrow 65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7" name="Right Arrow 66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flipV="1">
            <a:off x="3365570" y="3984977"/>
            <a:ext cx="22732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flipV="1">
            <a:off x="7091908" y="1673034"/>
            <a:ext cx="657701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flipH="1" flipV="1">
            <a:off x="7091908" y="4110228"/>
            <a:ext cx="534917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16200000" flipV="1">
            <a:off x="6151949" y="250052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rot="16200000" flipV="1">
            <a:off x="5715302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Summary: TC Impacts on Meridional Total Energy Transport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14/14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a TC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94566" y="1759527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27000" y="5191038"/>
            <a:ext cx="884321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8138" indent="-338138">
              <a:spcAft>
                <a:spcPts val="1200"/>
              </a:spcAft>
              <a:buFont typeface="Arial"/>
              <a:buChar char="•"/>
              <a:defRPr/>
            </a:pPr>
            <a:r>
              <a:rPr lang="en-US" dirty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orthward lower-tropospheric total energy transport by TC inflow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Down Arrow 89"/>
          <p:cNvSpPr>
            <a:spLocks noChangeAspect="1"/>
          </p:cNvSpPr>
          <p:nvPr/>
        </p:nvSpPr>
        <p:spPr>
          <a:xfrm rot="5400000" flipV="1">
            <a:off x="5388030" y="406825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1" name="Down Arrow 90"/>
          <p:cNvSpPr>
            <a:spLocks noChangeAspect="1"/>
          </p:cNvSpPr>
          <p:nvPr/>
        </p:nvSpPr>
        <p:spPr>
          <a:xfrm rot="5400000" flipV="1">
            <a:off x="4994998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2" name="Down Arrow 91"/>
          <p:cNvSpPr>
            <a:spLocks noChangeAspect="1"/>
          </p:cNvSpPr>
          <p:nvPr/>
        </p:nvSpPr>
        <p:spPr>
          <a:xfrm rot="5400000" flipV="1">
            <a:off x="4580145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3" name="Down Arrow 92"/>
          <p:cNvSpPr>
            <a:spLocks noChangeAspect="1"/>
          </p:cNvSpPr>
          <p:nvPr/>
        </p:nvSpPr>
        <p:spPr>
          <a:xfrm rot="5400000" flipV="1">
            <a:off x="5791347" y="4063616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4" name="Down Arrow 93"/>
          <p:cNvSpPr>
            <a:spLocks noChangeAspect="1"/>
          </p:cNvSpPr>
          <p:nvPr/>
        </p:nvSpPr>
        <p:spPr>
          <a:xfrm rot="16200000" flipH="1" flipV="1">
            <a:off x="5630206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5" name="Down Arrow 94"/>
          <p:cNvSpPr>
            <a:spLocks noChangeAspect="1"/>
          </p:cNvSpPr>
          <p:nvPr/>
        </p:nvSpPr>
        <p:spPr>
          <a:xfrm rot="16200000" flipH="1" flipV="1">
            <a:off x="521535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6" name="Down Arrow 95"/>
          <p:cNvSpPr>
            <a:spLocks noChangeAspect="1"/>
          </p:cNvSpPr>
          <p:nvPr/>
        </p:nvSpPr>
        <p:spPr>
          <a:xfrm rot="16200000" flipH="1" flipV="1">
            <a:off x="477068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7" name="Down Arrow 96"/>
          <p:cNvSpPr>
            <a:spLocks noChangeAspect="1"/>
          </p:cNvSpPr>
          <p:nvPr/>
        </p:nvSpPr>
        <p:spPr>
          <a:xfrm rot="16200000" flipH="1" flipV="1">
            <a:off x="435423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8" name="Down Arrow 97"/>
          <p:cNvSpPr>
            <a:spLocks noChangeAspect="1"/>
          </p:cNvSpPr>
          <p:nvPr/>
        </p:nvSpPr>
        <p:spPr>
          <a:xfrm rot="16200000" flipH="1" flipV="1">
            <a:off x="3953928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9" name="Down Arrow 98"/>
          <p:cNvSpPr>
            <a:spLocks noChangeAspect="1"/>
          </p:cNvSpPr>
          <p:nvPr/>
        </p:nvSpPr>
        <p:spPr>
          <a:xfrm rot="16200000" flipH="1" flipV="1">
            <a:off x="3561942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0" name="Down Arrow 99"/>
          <p:cNvSpPr>
            <a:spLocks noChangeAspect="1"/>
          </p:cNvSpPr>
          <p:nvPr/>
        </p:nvSpPr>
        <p:spPr>
          <a:xfrm rot="16200000" flipH="1" flipV="1">
            <a:off x="317479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1" name="Down Arrow 100"/>
          <p:cNvSpPr>
            <a:spLocks noChangeAspect="1"/>
          </p:cNvSpPr>
          <p:nvPr/>
        </p:nvSpPr>
        <p:spPr>
          <a:xfrm rot="10800000">
            <a:off x="6066260" y="356597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3" name="Down Arrow 102"/>
          <p:cNvSpPr>
            <a:spLocks noChangeAspect="1"/>
          </p:cNvSpPr>
          <p:nvPr/>
        </p:nvSpPr>
        <p:spPr>
          <a:xfrm rot="2544198" flipV="1">
            <a:off x="6039935" y="3913435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4" name="Down Arrow 103"/>
          <p:cNvSpPr>
            <a:spLocks noChangeAspect="1"/>
          </p:cNvSpPr>
          <p:nvPr/>
        </p:nvSpPr>
        <p:spPr>
          <a:xfrm rot="10800000">
            <a:off x="6061636" y="3218521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5" name="Down Arrow 104"/>
          <p:cNvSpPr>
            <a:spLocks noChangeAspect="1"/>
          </p:cNvSpPr>
          <p:nvPr/>
        </p:nvSpPr>
        <p:spPr>
          <a:xfrm rot="10800000">
            <a:off x="6062557" y="2176153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6" name="Down Arrow 105"/>
          <p:cNvSpPr>
            <a:spLocks noChangeAspect="1"/>
          </p:cNvSpPr>
          <p:nvPr/>
        </p:nvSpPr>
        <p:spPr>
          <a:xfrm rot="10800000">
            <a:off x="6062557" y="2871065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7" name="Down Arrow 106"/>
          <p:cNvSpPr>
            <a:spLocks noChangeAspect="1"/>
          </p:cNvSpPr>
          <p:nvPr/>
        </p:nvSpPr>
        <p:spPr>
          <a:xfrm rot="10800000">
            <a:off x="6066260" y="2523609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84" name="Down Arrow 83"/>
          <p:cNvSpPr>
            <a:spLocks noChangeAspect="1"/>
          </p:cNvSpPr>
          <p:nvPr/>
        </p:nvSpPr>
        <p:spPr>
          <a:xfrm rot="19055802" flipH="1" flipV="1">
            <a:off x="5991231" y="1828697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4412167" y="3805783"/>
            <a:ext cx="1745802" cy="749662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920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ent Arrow 99"/>
          <p:cNvSpPr/>
          <p:nvPr/>
        </p:nvSpPr>
        <p:spPr>
          <a:xfrm rot="5400000" flipH="1" flipV="1">
            <a:off x="6178169" y="3503434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1" name="Bent Arrow 100"/>
          <p:cNvSpPr/>
          <p:nvPr/>
        </p:nvSpPr>
        <p:spPr>
          <a:xfrm rot="10800000" flipH="1" flipV="1">
            <a:off x="6575736" y="1764475"/>
            <a:ext cx="388605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2" name="Bent Arrow 101"/>
          <p:cNvSpPr/>
          <p:nvPr/>
        </p:nvSpPr>
        <p:spPr>
          <a:xfrm rot="16200000" flipV="1">
            <a:off x="5501109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3" name="Bent Arrow 102"/>
          <p:cNvSpPr/>
          <p:nvPr/>
        </p:nvSpPr>
        <p:spPr>
          <a:xfrm rot="10800000" flipV="1">
            <a:off x="3922888" y="1793175"/>
            <a:ext cx="2235081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4" name="Right Arrow 103"/>
          <p:cNvSpPr/>
          <p:nvPr/>
        </p:nvSpPr>
        <p:spPr>
          <a:xfrm rot="16200000" flipV="1">
            <a:off x="6151949" y="250052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/>
          <p:cNvSpPr/>
          <p:nvPr/>
        </p:nvSpPr>
        <p:spPr>
          <a:xfrm rot="16200000" flipV="1">
            <a:off x="5715302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Down Arrow 105"/>
          <p:cNvSpPr>
            <a:spLocks noChangeAspect="1"/>
          </p:cNvSpPr>
          <p:nvPr/>
        </p:nvSpPr>
        <p:spPr>
          <a:xfrm rot="5400000" flipV="1">
            <a:off x="5791347" y="4063616"/>
            <a:ext cx="204521" cy="246888"/>
          </a:xfrm>
          <a:prstGeom prst="downArrow">
            <a:avLst/>
          </a:prstGeom>
          <a:solidFill>
            <a:srgbClr val="0066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61" name="Bent Arrow 60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Bent Arrow 61"/>
          <p:cNvSpPr/>
          <p:nvPr/>
        </p:nvSpPr>
        <p:spPr>
          <a:xfrm rot="10800000">
            <a:off x="7749611" y="4038599"/>
            <a:ext cx="499619" cy="304357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4" name="Bent Arrow 63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6" name="Bent Arrow 65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7" name="Right Arrow 66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flipV="1">
            <a:off x="3365570" y="3984977"/>
            <a:ext cx="22732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flipV="1">
            <a:off x="7091908" y="1673034"/>
            <a:ext cx="657701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flipH="1" flipV="1">
            <a:off x="7091908" y="4110228"/>
            <a:ext cx="534917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Summary: TC Impacts on Meridional Total Energy Transport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14/14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a TC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127000" y="5191038"/>
            <a:ext cx="884321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8138" indent="-338138"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 smtClean="0">
                <a:latin typeface="Helvetica"/>
                <a:cs typeface="Helvetica"/>
              </a:rPr>
              <a:t>Northward lower-tropospheric total energy transport by TC inflow</a:t>
            </a:r>
          </a:p>
          <a:p>
            <a:pPr marL="338138" indent="-338138">
              <a:spcAft>
                <a:spcPts val="1800"/>
              </a:spcAft>
              <a:buFont typeface="Arial"/>
              <a:buChar char="•"/>
              <a:defRPr/>
            </a:pPr>
            <a:r>
              <a:rPr lang="en-US" smtClean="0">
                <a:latin typeface="Helvetica"/>
                <a:cs typeface="Helvetica"/>
              </a:rPr>
              <a:t>Southward </a:t>
            </a:r>
            <a:r>
              <a:rPr lang="en-US" dirty="0" smtClean="0">
                <a:latin typeface="Helvetica"/>
                <a:cs typeface="Helvetica"/>
              </a:rPr>
              <a:t>upper-tropospheric total energy transport by TC outflow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5794566" y="1759527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9" name="Down Arrow 48"/>
          <p:cNvSpPr>
            <a:spLocks noChangeAspect="1"/>
          </p:cNvSpPr>
          <p:nvPr/>
        </p:nvSpPr>
        <p:spPr>
          <a:xfrm rot="5400000" flipV="1">
            <a:off x="5388030" y="406825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50" name="Down Arrow 49"/>
          <p:cNvSpPr>
            <a:spLocks noChangeAspect="1"/>
          </p:cNvSpPr>
          <p:nvPr/>
        </p:nvSpPr>
        <p:spPr>
          <a:xfrm rot="5400000" flipV="1">
            <a:off x="4994998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58" name="Down Arrow 57"/>
          <p:cNvSpPr>
            <a:spLocks noChangeAspect="1"/>
          </p:cNvSpPr>
          <p:nvPr/>
        </p:nvSpPr>
        <p:spPr>
          <a:xfrm rot="5400000" flipV="1">
            <a:off x="4580145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51" name="Down Arrow 50"/>
          <p:cNvSpPr>
            <a:spLocks noChangeAspect="1"/>
          </p:cNvSpPr>
          <p:nvPr/>
        </p:nvSpPr>
        <p:spPr>
          <a:xfrm rot="5400000" flipV="1">
            <a:off x="5791347" y="4063616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53" name="Down Arrow 52"/>
          <p:cNvSpPr>
            <a:spLocks noChangeAspect="1"/>
          </p:cNvSpPr>
          <p:nvPr/>
        </p:nvSpPr>
        <p:spPr>
          <a:xfrm rot="16200000" flipH="1" flipV="1">
            <a:off x="5630206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54" name="Down Arrow 53"/>
          <p:cNvSpPr>
            <a:spLocks noChangeAspect="1"/>
          </p:cNvSpPr>
          <p:nvPr/>
        </p:nvSpPr>
        <p:spPr>
          <a:xfrm rot="16200000" flipH="1" flipV="1">
            <a:off x="521535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55" name="Down Arrow 54"/>
          <p:cNvSpPr>
            <a:spLocks noChangeAspect="1"/>
          </p:cNvSpPr>
          <p:nvPr/>
        </p:nvSpPr>
        <p:spPr>
          <a:xfrm rot="16200000" flipH="1" flipV="1">
            <a:off x="477068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56" name="Down Arrow 55"/>
          <p:cNvSpPr>
            <a:spLocks noChangeAspect="1"/>
          </p:cNvSpPr>
          <p:nvPr/>
        </p:nvSpPr>
        <p:spPr>
          <a:xfrm rot="16200000" flipH="1" flipV="1">
            <a:off x="435423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5" name="Down Arrow 74"/>
          <p:cNvSpPr>
            <a:spLocks noChangeAspect="1"/>
          </p:cNvSpPr>
          <p:nvPr/>
        </p:nvSpPr>
        <p:spPr>
          <a:xfrm rot="16200000" flipH="1" flipV="1">
            <a:off x="3953928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6" name="Down Arrow 75"/>
          <p:cNvSpPr>
            <a:spLocks noChangeAspect="1"/>
          </p:cNvSpPr>
          <p:nvPr/>
        </p:nvSpPr>
        <p:spPr>
          <a:xfrm rot="16200000" flipH="1" flipV="1">
            <a:off x="3561942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7" name="Down Arrow 76"/>
          <p:cNvSpPr>
            <a:spLocks noChangeAspect="1"/>
          </p:cNvSpPr>
          <p:nvPr/>
        </p:nvSpPr>
        <p:spPr>
          <a:xfrm rot="16200000" flipH="1" flipV="1">
            <a:off x="317479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Down Arrow 91"/>
          <p:cNvSpPr>
            <a:spLocks noChangeAspect="1"/>
          </p:cNvSpPr>
          <p:nvPr/>
        </p:nvSpPr>
        <p:spPr>
          <a:xfrm rot="10800000">
            <a:off x="6066260" y="356597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4" name="Down Arrow 93"/>
          <p:cNvSpPr>
            <a:spLocks noChangeAspect="1"/>
          </p:cNvSpPr>
          <p:nvPr/>
        </p:nvSpPr>
        <p:spPr>
          <a:xfrm rot="2544198" flipV="1">
            <a:off x="6039935" y="3913435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5" name="Down Arrow 94"/>
          <p:cNvSpPr>
            <a:spLocks noChangeAspect="1"/>
          </p:cNvSpPr>
          <p:nvPr/>
        </p:nvSpPr>
        <p:spPr>
          <a:xfrm rot="10800000">
            <a:off x="6061636" y="3218521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6" name="Down Arrow 95"/>
          <p:cNvSpPr>
            <a:spLocks noChangeAspect="1"/>
          </p:cNvSpPr>
          <p:nvPr/>
        </p:nvSpPr>
        <p:spPr>
          <a:xfrm rot="10800000">
            <a:off x="6062557" y="2176153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7" name="Down Arrow 96"/>
          <p:cNvSpPr>
            <a:spLocks noChangeAspect="1"/>
          </p:cNvSpPr>
          <p:nvPr/>
        </p:nvSpPr>
        <p:spPr>
          <a:xfrm rot="10800000">
            <a:off x="6062557" y="2871065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8" name="Down Arrow 97"/>
          <p:cNvSpPr>
            <a:spLocks noChangeAspect="1"/>
          </p:cNvSpPr>
          <p:nvPr/>
        </p:nvSpPr>
        <p:spPr>
          <a:xfrm rot="10800000">
            <a:off x="6066260" y="2523609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9" name="Down Arrow 98"/>
          <p:cNvSpPr>
            <a:spLocks noChangeAspect="1"/>
          </p:cNvSpPr>
          <p:nvPr/>
        </p:nvSpPr>
        <p:spPr>
          <a:xfrm rot="19055802" flipH="1" flipV="1">
            <a:off x="5991231" y="1828697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909665" y="1476231"/>
            <a:ext cx="3156594" cy="749662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014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ent Arrow 58"/>
          <p:cNvSpPr/>
          <p:nvPr/>
        </p:nvSpPr>
        <p:spPr>
          <a:xfrm rot="5400000" flipH="1" flipV="1">
            <a:off x="6178169" y="3503434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Bent Arrow 59"/>
          <p:cNvSpPr/>
          <p:nvPr/>
        </p:nvSpPr>
        <p:spPr>
          <a:xfrm rot="10800000" flipH="1" flipV="1">
            <a:off x="6575736" y="1764475"/>
            <a:ext cx="388605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3" name="Bent Arrow 62"/>
          <p:cNvSpPr/>
          <p:nvPr/>
        </p:nvSpPr>
        <p:spPr>
          <a:xfrm rot="16200000" flipV="1">
            <a:off x="5501109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5" name="Bent Arrow 64"/>
          <p:cNvSpPr/>
          <p:nvPr/>
        </p:nvSpPr>
        <p:spPr>
          <a:xfrm rot="10800000" flipV="1">
            <a:off x="3922888" y="1793175"/>
            <a:ext cx="2235081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2" name="Right Arrow 71"/>
          <p:cNvSpPr/>
          <p:nvPr/>
        </p:nvSpPr>
        <p:spPr>
          <a:xfrm rot="16200000" flipV="1">
            <a:off x="6151949" y="250052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rot="16200000" flipV="1">
            <a:off x="5715302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794566" y="1759527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82" name="Down Arrow 81"/>
          <p:cNvSpPr>
            <a:spLocks/>
          </p:cNvSpPr>
          <p:nvPr/>
        </p:nvSpPr>
        <p:spPr>
          <a:xfrm rot="16200000" flipH="1">
            <a:off x="3474746" y="1840645"/>
            <a:ext cx="982630" cy="326699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61" name="Bent Arrow 60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Bent Arrow 61"/>
          <p:cNvSpPr/>
          <p:nvPr/>
        </p:nvSpPr>
        <p:spPr>
          <a:xfrm rot="10800000">
            <a:off x="7749611" y="4038599"/>
            <a:ext cx="499619" cy="304357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4" name="Bent Arrow 63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6" name="Bent Arrow 65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7" name="Right Arrow 66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flipV="1">
            <a:off x="3365570" y="3984977"/>
            <a:ext cx="22732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flipV="1">
            <a:off x="7091908" y="1673034"/>
            <a:ext cx="657701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flipH="1" flipV="1">
            <a:off x="7091908" y="4110228"/>
            <a:ext cx="534917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Summary: TC Impacts on Meridional Total Energy Transport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14/14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a TC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127000" y="5201356"/>
            <a:ext cx="854917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8138" lvl="0" indent="-338138"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>
                <a:latin typeface="Helvetica"/>
                <a:cs typeface="Helvetica"/>
              </a:rPr>
              <a:t>Net southward vertically integrated total energy transport across equator by TC</a:t>
            </a:r>
          </a:p>
          <a:p>
            <a:pPr marL="338138" lvl="0" indent="-338138"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>
                <a:latin typeface="Helvetica"/>
                <a:cs typeface="Helvetica"/>
              </a:rPr>
              <a:t>Net </a:t>
            </a:r>
            <a:r>
              <a:rPr lang="en-US" dirty="0" smtClean="0">
                <a:latin typeface="Helvetica"/>
                <a:cs typeface="Helvetica"/>
              </a:rPr>
              <a:t>northward </a:t>
            </a:r>
            <a:r>
              <a:rPr lang="en-US" dirty="0">
                <a:latin typeface="Helvetica"/>
                <a:cs typeface="Helvetica"/>
              </a:rPr>
              <a:t>vertically integrated total energy transport across equator by </a:t>
            </a:r>
            <a:r>
              <a:rPr lang="en-US" dirty="0" smtClean="0">
                <a:latin typeface="Helvetica"/>
                <a:cs typeface="Helvetica"/>
              </a:rPr>
              <a:t>environment outside of TC</a:t>
            </a:r>
            <a:endParaRPr lang="en-US" dirty="0">
              <a:latin typeface="Helvetica"/>
              <a:cs typeface="Helvetica"/>
            </a:endParaRPr>
          </a:p>
          <a:p>
            <a:pPr marL="338138" indent="-338138">
              <a:spcAft>
                <a:spcPts val="1800"/>
              </a:spcAft>
              <a:buFont typeface="Arial"/>
              <a:buChar char="•"/>
              <a:defRPr/>
            </a:pPr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78" name="Down Arrow 77"/>
          <p:cNvSpPr>
            <a:spLocks noChangeAspect="1"/>
          </p:cNvSpPr>
          <p:nvPr/>
        </p:nvSpPr>
        <p:spPr>
          <a:xfrm rot="5400000">
            <a:off x="3303286" y="402976"/>
            <a:ext cx="1069844" cy="4260427"/>
          </a:xfrm>
          <a:prstGeom prst="downArrow">
            <a:avLst/>
          </a:prstGeom>
          <a:solidFill>
            <a:srgbClr val="FFCC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970112" y="2348523"/>
            <a:ext cx="419659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Net energy transport by TC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1" name="TextBox 80"/>
          <p:cNvSpPr txBox="1">
            <a:spLocks/>
          </p:cNvSpPr>
          <p:nvPr/>
        </p:nvSpPr>
        <p:spPr>
          <a:xfrm>
            <a:off x="1842233" y="3178831"/>
            <a:ext cx="3882569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Net energy transport by </a:t>
            </a:r>
          </a:p>
          <a:p>
            <a:pPr algn="ctr"/>
            <a:r>
              <a:rPr lang="en-US" sz="1600" dirty="0" smtClean="0">
                <a:latin typeface="Helvetica"/>
                <a:cs typeface="Helvetica"/>
              </a:rPr>
              <a:t>environment outside of TC</a:t>
            </a:r>
            <a:endParaRPr lang="en-US" sz="1600" dirty="0">
              <a:latin typeface="Helvetica"/>
              <a:cs typeface="Helvetica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Down Arrow 95"/>
          <p:cNvSpPr>
            <a:spLocks noChangeAspect="1"/>
          </p:cNvSpPr>
          <p:nvPr/>
        </p:nvSpPr>
        <p:spPr>
          <a:xfrm rot="5400000" flipV="1">
            <a:off x="5388030" y="406825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7" name="Down Arrow 96"/>
          <p:cNvSpPr>
            <a:spLocks noChangeAspect="1"/>
          </p:cNvSpPr>
          <p:nvPr/>
        </p:nvSpPr>
        <p:spPr>
          <a:xfrm rot="5400000" flipV="1">
            <a:off x="4994998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8" name="Down Arrow 97"/>
          <p:cNvSpPr>
            <a:spLocks noChangeAspect="1"/>
          </p:cNvSpPr>
          <p:nvPr/>
        </p:nvSpPr>
        <p:spPr>
          <a:xfrm rot="5400000" flipV="1">
            <a:off x="4580145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9" name="Down Arrow 98"/>
          <p:cNvSpPr>
            <a:spLocks noChangeAspect="1"/>
          </p:cNvSpPr>
          <p:nvPr/>
        </p:nvSpPr>
        <p:spPr>
          <a:xfrm rot="5400000" flipV="1">
            <a:off x="5791347" y="4063616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0" name="Down Arrow 99"/>
          <p:cNvSpPr>
            <a:spLocks noChangeAspect="1"/>
          </p:cNvSpPr>
          <p:nvPr/>
        </p:nvSpPr>
        <p:spPr>
          <a:xfrm rot="16200000" flipH="1" flipV="1">
            <a:off x="5630206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1" name="Down Arrow 100"/>
          <p:cNvSpPr>
            <a:spLocks noChangeAspect="1"/>
          </p:cNvSpPr>
          <p:nvPr/>
        </p:nvSpPr>
        <p:spPr>
          <a:xfrm rot="16200000" flipH="1" flipV="1">
            <a:off x="521535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2" name="Down Arrow 101"/>
          <p:cNvSpPr>
            <a:spLocks noChangeAspect="1"/>
          </p:cNvSpPr>
          <p:nvPr/>
        </p:nvSpPr>
        <p:spPr>
          <a:xfrm rot="16200000" flipH="1" flipV="1">
            <a:off x="477068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3" name="Down Arrow 102"/>
          <p:cNvSpPr>
            <a:spLocks noChangeAspect="1"/>
          </p:cNvSpPr>
          <p:nvPr/>
        </p:nvSpPr>
        <p:spPr>
          <a:xfrm rot="16200000" flipH="1" flipV="1">
            <a:off x="435423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4" name="Down Arrow 103"/>
          <p:cNvSpPr>
            <a:spLocks noChangeAspect="1"/>
          </p:cNvSpPr>
          <p:nvPr/>
        </p:nvSpPr>
        <p:spPr>
          <a:xfrm rot="16200000" flipH="1" flipV="1">
            <a:off x="3953928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5" name="Down Arrow 104"/>
          <p:cNvSpPr>
            <a:spLocks noChangeAspect="1"/>
          </p:cNvSpPr>
          <p:nvPr/>
        </p:nvSpPr>
        <p:spPr>
          <a:xfrm rot="16200000" flipH="1" flipV="1">
            <a:off x="3561942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6" name="Down Arrow 105"/>
          <p:cNvSpPr>
            <a:spLocks noChangeAspect="1"/>
          </p:cNvSpPr>
          <p:nvPr/>
        </p:nvSpPr>
        <p:spPr>
          <a:xfrm rot="16200000" flipH="1" flipV="1">
            <a:off x="317479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7" name="Down Arrow 106"/>
          <p:cNvSpPr>
            <a:spLocks noChangeAspect="1"/>
          </p:cNvSpPr>
          <p:nvPr/>
        </p:nvSpPr>
        <p:spPr>
          <a:xfrm rot="10800000">
            <a:off x="6066260" y="356597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9" name="Down Arrow 108"/>
          <p:cNvSpPr>
            <a:spLocks noChangeAspect="1"/>
          </p:cNvSpPr>
          <p:nvPr/>
        </p:nvSpPr>
        <p:spPr>
          <a:xfrm rot="2544198" flipV="1">
            <a:off x="6039935" y="3913435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0" name="Down Arrow 109"/>
          <p:cNvSpPr>
            <a:spLocks noChangeAspect="1"/>
          </p:cNvSpPr>
          <p:nvPr/>
        </p:nvSpPr>
        <p:spPr>
          <a:xfrm rot="10800000">
            <a:off x="6061636" y="3218521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1" name="Down Arrow 110"/>
          <p:cNvSpPr>
            <a:spLocks noChangeAspect="1"/>
          </p:cNvSpPr>
          <p:nvPr/>
        </p:nvSpPr>
        <p:spPr>
          <a:xfrm rot="10800000">
            <a:off x="6062557" y="2176153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2" name="Down Arrow 111"/>
          <p:cNvSpPr>
            <a:spLocks noChangeAspect="1"/>
          </p:cNvSpPr>
          <p:nvPr/>
        </p:nvSpPr>
        <p:spPr>
          <a:xfrm rot="10800000">
            <a:off x="6062557" y="2871065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3" name="Down Arrow 112"/>
          <p:cNvSpPr>
            <a:spLocks noChangeAspect="1"/>
          </p:cNvSpPr>
          <p:nvPr/>
        </p:nvSpPr>
        <p:spPr>
          <a:xfrm rot="10800000">
            <a:off x="6066260" y="2523609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4" name="Down Arrow 113"/>
          <p:cNvSpPr>
            <a:spLocks noChangeAspect="1"/>
          </p:cNvSpPr>
          <p:nvPr/>
        </p:nvSpPr>
        <p:spPr>
          <a:xfrm rot="19055802" flipH="1" flipV="1">
            <a:off x="5991231" y="1828697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7199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ent Arrow 58"/>
          <p:cNvSpPr/>
          <p:nvPr/>
        </p:nvSpPr>
        <p:spPr>
          <a:xfrm rot="5400000" flipH="1" flipV="1">
            <a:off x="6178169" y="3503434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Bent Arrow 59"/>
          <p:cNvSpPr/>
          <p:nvPr/>
        </p:nvSpPr>
        <p:spPr>
          <a:xfrm rot="10800000" flipH="1" flipV="1">
            <a:off x="6575736" y="1764475"/>
            <a:ext cx="388605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1" name="Bent Arrow 60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Bent Arrow 61"/>
          <p:cNvSpPr/>
          <p:nvPr/>
        </p:nvSpPr>
        <p:spPr>
          <a:xfrm rot="10800000">
            <a:off x="7749611" y="4038599"/>
            <a:ext cx="499619" cy="304357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3" name="Bent Arrow 62"/>
          <p:cNvSpPr/>
          <p:nvPr/>
        </p:nvSpPr>
        <p:spPr>
          <a:xfrm rot="16200000" flipV="1">
            <a:off x="5501109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4" name="Bent Arrow 63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5" name="Bent Arrow 64"/>
          <p:cNvSpPr/>
          <p:nvPr/>
        </p:nvSpPr>
        <p:spPr>
          <a:xfrm rot="10800000" flipV="1">
            <a:off x="3922888" y="1793175"/>
            <a:ext cx="2235081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6" name="Bent Arrow 65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7" name="Right Arrow 66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flipV="1">
            <a:off x="3365570" y="3984977"/>
            <a:ext cx="22732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flipV="1">
            <a:off x="7091908" y="1673034"/>
            <a:ext cx="657701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flipH="1" flipV="1">
            <a:off x="7091908" y="4110228"/>
            <a:ext cx="534917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16200000" flipV="1">
            <a:off x="6151949" y="250052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rot="16200000" flipV="1">
            <a:off x="5715302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Summary: TC Impacts on Meridional Total Energy Transport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14/14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a TC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78" name="Down Arrow 77"/>
          <p:cNvSpPr>
            <a:spLocks noChangeAspect="1"/>
          </p:cNvSpPr>
          <p:nvPr/>
        </p:nvSpPr>
        <p:spPr>
          <a:xfrm rot="5400000">
            <a:off x="3037576" y="1217754"/>
            <a:ext cx="999687" cy="3658853"/>
          </a:xfrm>
          <a:prstGeom prst="downArrow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99"/>
              </a:solidFill>
              <a:latin typeface="Helvetica"/>
              <a:cs typeface="Helvetic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914325" y="2735330"/>
            <a:ext cx="3726821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Enhanced net energy transport by zonal mean meridional circulation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94" name="Right Arrow 93"/>
          <p:cNvSpPr/>
          <p:nvPr/>
        </p:nvSpPr>
        <p:spPr>
          <a:xfrm flipV="1">
            <a:off x="4390771" y="3931638"/>
            <a:ext cx="1055863" cy="60350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Bent Arrow 94"/>
          <p:cNvSpPr/>
          <p:nvPr/>
        </p:nvSpPr>
        <p:spPr>
          <a:xfrm rot="16200000" flipV="1">
            <a:off x="5145783" y="3125907"/>
            <a:ext cx="1593906" cy="84019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6" name="Bent Arrow 95"/>
          <p:cNvSpPr/>
          <p:nvPr/>
        </p:nvSpPr>
        <p:spPr>
          <a:xfrm rot="10800000" flipV="1">
            <a:off x="3024674" y="1639509"/>
            <a:ext cx="3252044" cy="92678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7" name="Right Arrow 96"/>
          <p:cNvSpPr/>
          <p:nvPr/>
        </p:nvSpPr>
        <p:spPr>
          <a:xfrm flipV="1">
            <a:off x="3342182" y="3981670"/>
            <a:ext cx="981013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Arrow 97"/>
          <p:cNvSpPr/>
          <p:nvPr/>
        </p:nvSpPr>
        <p:spPr>
          <a:xfrm flipH="1">
            <a:off x="2011037" y="1624696"/>
            <a:ext cx="838173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Content Placeholder 2"/>
          <p:cNvSpPr txBox="1">
            <a:spLocks/>
          </p:cNvSpPr>
          <p:nvPr/>
        </p:nvSpPr>
        <p:spPr bwMode="auto">
          <a:xfrm>
            <a:off x="127000" y="5201356"/>
            <a:ext cx="854917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8138" indent="-338138">
              <a:spcAft>
                <a:spcPts val="1200"/>
              </a:spcAft>
              <a:buFont typeface="Arial"/>
              <a:buChar char="•"/>
              <a:defRPr/>
            </a:pPr>
            <a:r>
              <a:rPr lang="en-US" dirty="0">
                <a:latin typeface="Helvetica"/>
                <a:cs typeface="Helvetica"/>
              </a:rPr>
              <a:t>Enhanced net southward vertically integrated total energy transport across equator by zonal mean meridional circulation due to TC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94566" y="1759527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Down Arrow 98"/>
          <p:cNvSpPr>
            <a:spLocks noChangeAspect="1"/>
          </p:cNvSpPr>
          <p:nvPr/>
        </p:nvSpPr>
        <p:spPr>
          <a:xfrm rot="5400000" flipV="1">
            <a:off x="5388030" y="406825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1" name="Down Arrow 100"/>
          <p:cNvSpPr>
            <a:spLocks noChangeAspect="1"/>
          </p:cNvSpPr>
          <p:nvPr/>
        </p:nvSpPr>
        <p:spPr>
          <a:xfrm rot="5400000" flipV="1">
            <a:off x="4994998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2" name="Down Arrow 101"/>
          <p:cNvSpPr>
            <a:spLocks noChangeAspect="1"/>
          </p:cNvSpPr>
          <p:nvPr/>
        </p:nvSpPr>
        <p:spPr>
          <a:xfrm rot="5400000" flipV="1">
            <a:off x="4580145" y="4062148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3" name="Down Arrow 102"/>
          <p:cNvSpPr>
            <a:spLocks noChangeAspect="1"/>
          </p:cNvSpPr>
          <p:nvPr/>
        </p:nvSpPr>
        <p:spPr>
          <a:xfrm rot="5400000" flipV="1">
            <a:off x="5791347" y="4063616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4" name="Down Arrow 103"/>
          <p:cNvSpPr>
            <a:spLocks noChangeAspect="1"/>
          </p:cNvSpPr>
          <p:nvPr/>
        </p:nvSpPr>
        <p:spPr>
          <a:xfrm rot="16200000" flipH="1" flipV="1">
            <a:off x="5630206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5" name="Down Arrow 104"/>
          <p:cNvSpPr>
            <a:spLocks noChangeAspect="1"/>
          </p:cNvSpPr>
          <p:nvPr/>
        </p:nvSpPr>
        <p:spPr>
          <a:xfrm rot="16200000" flipH="1" flipV="1">
            <a:off x="521535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6" name="Down Arrow 105"/>
          <p:cNvSpPr>
            <a:spLocks noChangeAspect="1"/>
          </p:cNvSpPr>
          <p:nvPr/>
        </p:nvSpPr>
        <p:spPr>
          <a:xfrm rot="16200000" flipH="1" flipV="1">
            <a:off x="4770683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7" name="Down Arrow 106"/>
          <p:cNvSpPr>
            <a:spLocks noChangeAspect="1"/>
          </p:cNvSpPr>
          <p:nvPr/>
        </p:nvSpPr>
        <p:spPr>
          <a:xfrm rot="16200000" flipH="1" flipV="1">
            <a:off x="435423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8" name="Down Arrow 107"/>
          <p:cNvSpPr>
            <a:spLocks noChangeAspect="1"/>
          </p:cNvSpPr>
          <p:nvPr/>
        </p:nvSpPr>
        <p:spPr>
          <a:xfrm rot="16200000" flipH="1" flipV="1">
            <a:off x="3953928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9" name="Down Arrow 108"/>
          <p:cNvSpPr>
            <a:spLocks noChangeAspect="1"/>
          </p:cNvSpPr>
          <p:nvPr/>
        </p:nvSpPr>
        <p:spPr>
          <a:xfrm rot="16200000" flipH="1" flipV="1">
            <a:off x="3561942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0" name="Down Arrow 109"/>
          <p:cNvSpPr>
            <a:spLocks noChangeAspect="1"/>
          </p:cNvSpPr>
          <p:nvPr/>
        </p:nvSpPr>
        <p:spPr>
          <a:xfrm rot="16200000" flipH="1" flipV="1">
            <a:off x="3174795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1" name="Down Arrow 110"/>
          <p:cNvSpPr>
            <a:spLocks noChangeAspect="1"/>
          </p:cNvSpPr>
          <p:nvPr/>
        </p:nvSpPr>
        <p:spPr>
          <a:xfrm rot="10800000">
            <a:off x="6066260" y="3565977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3" name="Down Arrow 112"/>
          <p:cNvSpPr>
            <a:spLocks noChangeAspect="1"/>
          </p:cNvSpPr>
          <p:nvPr/>
        </p:nvSpPr>
        <p:spPr>
          <a:xfrm rot="2544198" flipV="1">
            <a:off x="6039935" y="3913435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4" name="Down Arrow 113"/>
          <p:cNvSpPr>
            <a:spLocks noChangeAspect="1"/>
          </p:cNvSpPr>
          <p:nvPr/>
        </p:nvSpPr>
        <p:spPr>
          <a:xfrm rot="10800000">
            <a:off x="6061636" y="3218521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5" name="Down Arrow 114"/>
          <p:cNvSpPr>
            <a:spLocks noChangeAspect="1"/>
          </p:cNvSpPr>
          <p:nvPr/>
        </p:nvSpPr>
        <p:spPr>
          <a:xfrm rot="10800000">
            <a:off x="6062557" y="2176153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6" name="Down Arrow 115"/>
          <p:cNvSpPr>
            <a:spLocks noChangeAspect="1"/>
          </p:cNvSpPr>
          <p:nvPr/>
        </p:nvSpPr>
        <p:spPr>
          <a:xfrm rot="10800000">
            <a:off x="6062557" y="2871065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7" name="Down Arrow 116"/>
          <p:cNvSpPr>
            <a:spLocks noChangeAspect="1"/>
          </p:cNvSpPr>
          <p:nvPr/>
        </p:nvSpPr>
        <p:spPr>
          <a:xfrm rot="10800000">
            <a:off x="6066260" y="2523609"/>
            <a:ext cx="204521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9" name="Down Arrow 118"/>
          <p:cNvSpPr>
            <a:spLocks noChangeAspect="1"/>
          </p:cNvSpPr>
          <p:nvPr/>
        </p:nvSpPr>
        <p:spPr>
          <a:xfrm rot="19055802" flipH="1" flipV="1">
            <a:off x="5991231" y="1828697"/>
            <a:ext cx="201586" cy="24688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226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7" grpId="0" animBg="1"/>
      <p:bldP spid="68" grpId="0" animBg="1"/>
      <p:bldP spid="74" grpId="0" animBg="1"/>
      <p:bldP spid="79" grpId="0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How do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TCs Transport </a:t>
            </a: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Total Energy </a:t>
            </a:r>
            <a:r>
              <a:rPr lang="en-US" sz="2250" dirty="0" err="1">
                <a:solidFill>
                  <a:schemeClr val="bg1"/>
                </a:solidFill>
                <a:latin typeface="Helvetica"/>
                <a:cs typeface="Helvetica"/>
              </a:rPr>
              <a:t>Meridionally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98" name="Bent Arrow 97"/>
          <p:cNvSpPr/>
          <p:nvPr/>
        </p:nvSpPr>
        <p:spPr>
          <a:xfrm rot="5400000" flipH="1" flipV="1">
            <a:off x="5542033" y="3496506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9" name="Bent Arrow 98"/>
          <p:cNvSpPr/>
          <p:nvPr/>
        </p:nvSpPr>
        <p:spPr>
          <a:xfrm rot="10800000" flipH="1" flipV="1">
            <a:off x="5943600" y="1764475"/>
            <a:ext cx="903771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1" name="Bent Arrow 100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2" name="Bent Arrow 101"/>
          <p:cNvSpPr/>
          <p:nvPr/>
        </p:nvSpPr>
        <p:spPr>
          <a:xfrm rot="10800000">
            <a:off x="7343977" y="4038600"/>
            <a:ext cx="905256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5" name="Bent Arrow 104"/>
          <p:cNvSpPr/>
          <p:nvPr/>
        </p:nvSpPr>
        <p:spPr>
          <a:xfrm rot="16200000" flipV="1">
            <a:off x="4949952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9" name="Bent Arrow 108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0" name="Bent Arrow 109"/>
          <p:cNvSpPr/>
          <p:nvPr/>
        </p:nvSpPr>
        <p:spPr>
          <a:xfrm rot="10800000" flipV="1">
            <a:off x="3922889" y="1793175"/>
            <a:ext cx="1715910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7" name="Bent Arrow 116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  2/14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TC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rgbClr val="A6A6A6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43" name="Right Arrow 42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flipV="1">
            <a:off x="3365570" y="3984977"/>
            <a:ext cx="16890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flipV="1">
            <a:off x="6972372" y="1673034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flipH="1" flipV="1">
            <a:off x="6458751" y="4110228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16200000" flipV="1">
            <a:off x="5522722" y="2488876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6200000" flipV="1">
            <a:off x="5184885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168971" y="1719433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127000" y="4965510"/>
            <a:ext cx="9017000" cy="15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>
              <a:spcAft>
                <a:spcPts val="1200"/>
              </a:spcAft>
              <a:buFont typeface="Arial"/>
              <a:buChar char="•"/>
              <a:defRPr/>
            </a:pPr>
            <a:r>
              <a:rPr lang="en-US" sz="1510" dirty="0" smtClean="0">
                <a:latin typeface="Helvetica"/>
                <a:cs typeface="Helvetica"/>
              </a:rPr>
              <a:t>There are three mechanisms whereby TCs can transport total energy </a:t>
            </a:r>
            <a:r>
              <a:rPr lang="en-US" sz="1510" dirty="0" err="1" smtClean="0">
                <a:latin typeface="Helvetica"/>
                <a:cs typeface="Helvetica"/>
              </a:rPr>
              <a:t>meridionally</a:t>
            </a:r>
            <a:r>
              <a:rPr lang="en-US" sz="1510" dirty="0" smtClean="0">
                <a:latin typeface="Helvetica"/>
                <a:cs typeface="Helvetica"/>
              </a:rPr>
              <a:t>: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latin typeface="Helvetica"/>
                <a:cs typeface="Helvetica"/>
              </a:rPr>
              <a:t>Movement of TC from tropics into </a:t>
            </a:r>
            <a:r>
              <a:rPr lang="en-US" sz="1510" dirty="0" err="1" smtClean="0">
                <a:latin typeface="Helvetica"/>
                <a:cs typeface="Helvetica"/>
              </a:rPr>
              <a:t>midlatitudes</a:t>
            </a:r>
            <a:r>
              <a:rPr lang="en-US" sz="1510" dirty="0" smtClean="0">
                <a:latin typeface="Helvetica"/>
                <a:cs typeface="Helvetica"/>
              </a:rPr>
              <a:t> (e.g., </a:t>
            </a:r>
            <a:r>
              <a:rPr lang="en-US" sz="1510" dirty="0" err="1" smtClean="0">
                <a:latin typeface="Helvetica"/>
                <a:cs typeface="Helvetica"/>
              </a:rPr>
              <a:t>Cordeira</a:t>
            </a:r>
            <a:r>
              <a:rPr lang="en-US" sz="1510" dirty="0" smtClean="0">
                <a:latin typeface="Helvetica"/>
                <a:cs typeface="Helvetica"/>
              </a:rPr>
              <a:t> 2011)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45007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30399 -0.0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ent Arrow 58"/>
          <p:cNvSpPr/>
          <p:nvPr/>
        </p:nvSpPr>
        <p:spPr>
          <a:xfrm rot="5400000" flipH="1" flipV="1">
            <a:off x="5542033" y="3496506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Bent Arrow 59"/>
          <p:cNvSpPr/>
          <p:nvPr/>
        </p:nvSpPr>
        <p:spPr>
          <a:xfrm rot="10800000" flipH="1" flipV="1">
            <a:off x="5943600" y="1764475"/>
            <a:ext cx="903771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1" name="Bent Arrow 60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Bent Arrow 61"/>
          <p:cNvSpPr/>
          <p:nvPr/>
        </p:nvSpPr>
        <p:spPr>
          <a:xfrm rot="10800000">
            <a:off x="7343977" y="4038600"/>
            <a:ext cx="905256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3" name="Bent Arrow 62"/>
          <p:cNvSpPr/>
          <p:nvPr/>
        </p:nvSpPr>
        <p:spPr>
          <a:xfrm rot="16200000" flipV="1">
            <a:off x="4949952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4" name="Bent Arrow 63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5" name="Bent Arrow 64"/>
          <p:cNvSpPr/>
          <p:nvPr/>
        </p:nvSpPr>
        <p:spPr>
          <a:xfrm rot="10800000" flipV="1">
            <a:off x="3922889" y="1793175"/>
            <a:ext cx="1715910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6" name="Bent Arrow 65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7" name="Right Arrow 66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flipV="1">
            <a:off x="3365570" y="3984977"/>
            <a:ext cx="16890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flipV="1">
            <a:off x="6972372" y="1673034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flipH="1" flipV="1">
            <a:off x="6458751" y="4110228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16200000" flipV="1">
            <a:off x="5522722" y="2488876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rot="16200000" flipV="1">
            <a:off x="5184885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How do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TCs </a:t>
            </a: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Transport Total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Energy </a:t>
            </a:r>
            <a:r>
              <a:rPr lang="en-US" sz="2250" dirty="0" err="1">
                <a:solidFill>
                  <a:schemeClr val="bg1"/>
                </a:solidFill>
                <a:latin typeface="Helvetica"/>
                <a:cs typeface="Helvetica"/>
              </a:rPr>
              <a:t>Meridionally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  2/14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TC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rgbClr val="A6A6A6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168971" y="1719433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127000" y="4965510"/>
            <a:ext cx="9017000" cy="15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>
              <a:spcAft>
                <a:spcPts val="1200"/>
              </a:spcAft>
              <a:buFont typeface="Arial"/>
              <a:buChar char="•"/>
              <a:defRPr/>
            </a:pPr>
            <a:r>
              <a:rPr lang="en-US" sz="1510" dirty="0" smtClean="0">
                <a:latin typeface="Helvetica"/>
                <a:cs typeface="Helvetica"/>
              </a:rPr>
              <a:t>There are three mechanisms whereby TCs can transport total energy </a:t>
            </a:r>
            <a:r>
              <a:rPr lang="en-US" sz="1510" dirty="0" err="1" smtClean="0">
                <a:latin typeface="Helvetica"/>
                <a:cs typeface="Helvetica"/>
              </a:rPr>
              <a:t>meridionally</a:t>
            </a:r>
            <a:r>
              <a:rPr lang="en-US" sz="1510" dirty="0" smtClean="0">
                <a:latin typeface="Helvetica"/>
                <a:cs typeface="Helvetica"/>
              </a:rPr>
              <a:t>: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latin typeface="Helvetica"/>
                <a:cs typeface="Helvetica"/>
              </a:rPr>
              <a:t>Movement of TC from tropics into </a:t>
            </a:r>
            <a:r>
              <a:rPr lang="en-US" sz="1510" dirty="0" err="1" smtClean="0">
                <a:latin typeface="Helvetica"/>
                <a:cs typeface="Helvetica"/>
              </a:rPr>
              <a:t>midlatitudes</a:t>
            </a:r>
            <a:r>
              <a:rPr lang="en-US" sz="1510" dirty="0" smtClean="0">
                <a:latin typeface="Helvetica"/>
                <a:cs typeface="Helvetica"/>
              </a:rPr>
              <a:t> (e.g., </a:t>
            </a:r>
            <a:r>
              <a:rPr lang="en-US" sz="1510" dirty="0" err="1" smtClean="0">
                <a:latin typeface="Helvetica"/>
                <a:cs typeface="Helvetica"/>
              </a:rPr>
              <a:t>Cordeira</a:t>
            </a:r>
            <a:r>
              <a:rPr lang="en-US" sz="1510" dirty="0" smtClean="0">
                <a:latin typeface="Helvetica"/>
                <a:cs typeface="Helvetica"/>
              </a:rPr>
              <a:t> 2011)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Down Arrow 96"/>
          <p:cNvSpPr>
            <a:spLocks noChangeAspect="1"/>
          </p:cNvSpPr>
          <p:nvPr/>
        </p:nvSpPr>
        <p:spPr>
          <a:xfrm rot="5400000" flipV="1">
            <a:off x="500226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8" name="Down Arrow 97"/>
          <p:cNvSpPr>
            <a:spLocks noChangeAspect="1"/>
          </p:cNvSpPr>
          <p:nvPr/>
        </p:nvSpPr>
        <p:spPr>
          <a:xfrm rot="16200000" flipH="1" flipV="1">
            <a:off x="6680176" y="405979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99" name="Down Arrow 98"/>
          <p:cNvSpPr>
            <a:spLocks noChangeAspect="1"/>
          </p:cNvSpPr>
          <p:nvPr/>
        </p:nvSpPr>
        <p:spPr>
          <a:xfrm rot="16200000" flipH="1" flipV="1">
            <a:off x="625685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0" name="Down Arrow 99"/>
          <p:cNvSpPr>
            <a:spLocks noChangeAspect="1"/>
          </p:cNvSpPr>
          <p:nvPr/>
        </p:nvSpPr>
        <p:spPr>
          <a:xfrm rot="5400000" flipV="1">
            <a:off x="4587407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1" name="Down Arrow 100"/>
          <p:cNvSpPr>
            <a:spLocks noChangeAspect="1"/>
          </p:cNvSpPr>
          <p:nvPr/>
        </p:nvSpPr>
        <p:spPr>
          <a:xfrm rot="16200000" flipH="1" flipV="1">
            <a:off x="495453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2" name="Down Arrow 101"/>
          <p:cNvSpPr>
            <a:spLocks noChangeAspect="1"/>
          </p:cNvSpPr>
          <p:nvPr/>
        </p:nvSpPr>
        <p:spPr>
          <a:xfrm rot="5400000" flipV="1">
            <a:off x="628829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3" name="Down Arrow 102"/>
          <p:cNvSpPr>
            <a:spLocks noChangeAspect="1"/>
          </p:cNvSpPr>
          <p:nvPr/>
        </p:nvSpPr>
        <p:spPr>
          <a:xfrm rot="16200000" flipH="1" flipV="1">
            <a:off x="452339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4" name="Down Arrow 103"/>
          <p:cNvSpPr>
            <a:spLocks noChangeAspect="1"/>
          </p:cNvSpPr>
          <p:nvPr/>
        </p:nvSpPr>
        <p:spPr>
          <a:xfrm rot="5400000" flipV="1">
            <a:off x="673841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5" name="Down Arrow 104"/>
          <p:cNvSpPr>
            <a:spLocks noChangeAspect="1"/>
          </p:cNvSpPr>
          <p:nvPr/>
        </p:nvSpPr>
        <p:spPr>
          <a:xfrm rot="16200000" flipH="1" flipV="1">
            <a:off x="407872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6" name="Down Arrow 105"/>
          <p:cNvSpPr>
            <a:spLocks noChangeAspect="1"/>
          </p:cNvSpPr>
          <p:nvPr/>
        </p:nvSpPr>
        <p:spPr>
          <a:xfrm rot="5400000" flipV="1">
            <a:off x="761037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7" name="Down Arrow 106"/>
          <p:cNvSpPr>
            <a:spLocks noChangeAspect="1"/>
          </p:cNvSpPr>
          <p:nvPr/>
        </p:nvSpPr>
        <p:spPr>
          <a:xfrm rot="2544198" flipV="1">
            <a:off x="590342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8" name="Down Arrow 107"/>
          <p:cNvSpPr>
            <a:spLocks noChangeAspect="1"/>
          </p:cNvSpPr>
          <p:nvPr/>
        </p:nvSpPr>
        <p:spPr>
          <a:xfrm rot="16200000" flipH="1" flipV="1">
            <a:off x="3662281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9" name="Down Arrow 108"/>
          <p:cNvSpPr>
            <a:spLocks noChangeAspect="1"/>
          </p:cNvSpPr>
          <p:nvPr/>
        </p:nvSpPr>
        <p:spPr>
          <a:xfrm rot="5400000" flipV="1">
            <a:off x="7172527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0" name="Down Arrow 109"/>
          <p:cNvSpPr>
            <a:spLocks noChangeAspect="1"/>
          </p:cNvSpPr>
          <p:nvPr/>
        </p:nvSpPr>
        <p:spPr>
          <a:xfrm rot="10800000">
            <a:off x="5478589" y="3552709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1" name="Down Arrow 110"/>
          <p:cNvSpPr>
            <a:spLocks noChangeAspect="1"/>
          </p:cNvSpPr>
          <p:nvPr/>
        </p:nvSpPr>
        <p:spPr>
          <a:xfrm flipH="1" flipV="1">
            <a:off x="5776654" y="35560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2" name="Down Arrow 111"/>
          <p:cNvSpPr>
            <a:spLocks noChangeAspect="1"/>
          </p:cNvSpPr>
          <p:nvPr/>
        </p:nvSpPr>
        <p:spPr>
          <a:xfrm rot="19055802" flipH="1" flipV="1">
            <a:off x="534947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3" name="Down Arrow 112"/>
          <p:cNvSpPr>
            <a:spLocks noChangeAspect="1"/>
          </p:cNvSpPr>
          <p:nvPr/>
        </p:nvSpPr>
        <p:spPr>
          <a:xfrm rot="2544198" flipV="1">
            <a:off x="5349476" y="393178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4" name="Down Arrow 113"/>
          <p:cNvSpPr>
            <a:spLocks noChangeAspect="1"/>
          </p:cNvSpPr>
          <p:nvPr/>
        </p:nvSpPr>
        <p:spPr>
          <a:xfrm rot="19055802" flipH="1" flipV="1">
            <a:off x="5903426" y="393699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5" name="Down Arrow 114"/>
          <p:cNvSpPr>
            <a:spLocks noChangeAspect="1"/>
          </p:cNvSpPr>
          <p:nvPr/>
        </p:nvSpPr>
        <p:spPr>
          <a:xfrm rot="10800000">
            <a:off x="5478589" y="311106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6" name="Down Arrow 115"/>
          <p:cNvSpPr>
            <a:spLocks noChangeAspect="1"/>
          </p:cNvSpPr>
          <p:nvPr/>
        </p:nvSpPr>
        <p:spPr>
          <a:xfrm flipH="1" flipV="1">
            <a:off x="5776654" y="26675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7" name="Down Arrow 116"/>
          <p:cNvSpPr>
            <a:spLocks noChangeAspect="1"/>
          </p:cNvSpPr>
          <p:nvPr/>
        </p:nvSpPr>
        <p:spPr>
          <a:xfrm rot="10800000">
            <a:off x="5466711" y="223125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8" name="Down Arrow 117"/>
          <p:cNvSpPr>
            <a:spLocks noChangeAspect="1"/>
          </p:cNvSpPr>
          <p:nvPr/>
        </p:nvSpPr>
        <p:spPr>
          <a:xfrm flipH="1" flipV="1">
            <a:off x="5776654" y="223125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9" name="Down Arrow 118"/>
          <p:cNvSpPr>
            <a:spLocks noChangeAspect="1"/>
          </p:cNvSpPr>
          <p:nvPr/>
        </p:nvSpPr>
        <p:spPr>
          <a:xfrm flipH="1" flipV="1">
            <a:off x="5758858" y="311106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0" name="Down Arrow 119"/>
          <p:cNvSpPr>
            <a:spLocks noChangeAspect="1"/>
          </p:cNvSpPr>
          <p:nvPr/>
        </p:nvSpPr>
        <p:spPr>
          <a:xfrm rot="10800000">
            <a:off x="5480217" y="266796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789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ent Arrow 43"/>
          <p:cNvSpPr/>
          <p:nvPr/>
        </p:nvSpPr>
        <p:spPr>
          <a:xfrm rot="10800000" flipH="1" flipV="1">
            <a:off x="6067778" y="1764474"/>
            <a:ext cx="737260" cy="304802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0" name="Bent Arrow 49"/>
          <p:cNvSpPr/>
          <p:nvPr/>
        </p:nvSpPr>
        <p:spPr>
          <a:xfrm rot="10800000" flipV="1">
            <a:off x="3922889" y="1793175"/>
            <a:ext cx="1608667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5" name="Bent Arrow 74"/>
          <p:cNvSpPr/>
          <p:nvPr/>
        </p:nvSpPr>
        <p:spPr>
          <a:xfrm rot="5400000" flipH="1" flipV="1">
            <a:off x="5316790" y="2702717"/>
            <a:ext cx="2199301" cy="1196534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6" name="Bent Arrow 75"/>
          <p:cNvSpPr/>
          <p:nvPr/>
        </p:nvSpPr>
        <p:spPr>
          <a:xfrm rot="16200000" flipV="1">
            <a:off x="4178959" y="2691210"/>
            <a:ext cx="2022306" cy="1259978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5" name="Bent Arrow 44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6" name="Bent Arrow 45"/>
          <p:cNvSpPr/>
          <p:nvPr/>
        </p:nvSpPr>
        <p:spPr>
          <a:xfrm rot="10800000">
            <a:off x="7749611" y="3982154"/>
            <a:ext cx="499620" cy="33049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9" name="Bent Arrow 48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8" name="Bent Arrow 57"/>
          <p:cNvSpPr/>
          <p:nvPr/>
        </p:nvSpPr>
        <p:spPr>
          <a:xfrm rot="16200000" flipH="1">
            <a:off x="1110342" y="2057401"/>
            <a:ext cx="990603" cy="533401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9" name="Right Arrow 58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 flipV="1">
            <a:off x="3323237" y="3984977"/>
            <a:ext cx="112678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 flipV="1">
            <a:off x="6972372" y="1673034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flipH="1" flipV="1">
            <a:off x="7127594" y="4079804"/>
            <a:ext cx="520628" cy="32918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How do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TCs </a:t>
            </a: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Transport Total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Energy </a:t>
            </a:r>
            <a:r>
              <a:rPr lang="en-US" sz="2250" dirty="0" err="1">
                <a:solidFill>
                  <a:schemeClr val="bg1"/>
                </a:solidFill>
                <a:latin typeface="Helvetica"/>
                <a:cs typeface="Helvetica"/>
              </a:rPr>
              <a:t>Meridionally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  2/14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TC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rgbClr val="A6A6A6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107" name="Bent Arrow 106"/>
          <p:cNvSpPr/>
          <p:nvPr/>
        </p:nvSpPr>
        <p:spPr>
          <a:xfrm rot="5400000" flipH="1" flipV="1">
            <a:off x="5542033" y="3496506"/>
            <a:ext cx="1154289" cy="539496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8" name="Bent Arrow 107"/>
          <p:cNvSpPr/>
          <p:nvPr/>
        </p:nvSpPr>
        <p:spPr>
          <a:xfrm rot="10800000" flipH="1" flipV="1">
            <a:off x="5943600" y="1764475"/>
            <a:ext cx="903771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1" name="Bent Arrow 110"/>
          <p:cNvSpPr/>
          <p:nvPr/>
        </p:nvSpPr>
        <p:spPr>
          <a:xfrm rot="10800000">
            <a:off x="7343977" y="4038600"/>
            <a:ext cx="905256" cy="30480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2" name="Bent Arrow 111"/>
          <p:cNvSpPr/>
          <p:nvPr/>
        </p:nvSpPr>
        <p:spPr>
          <a:xfrm rot="16200000" flipV="1">
            <a:off x="4949952" y="3528913"/>
            <a:ext cx="996696" cy="533400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3" name="Bent Arrow 112"/>
          <p:cNvSpPr/>
          <p:nvPr/>
        </p:nvSpPr>
        <p:spPr>
          <a:xfrm rot="10800000" flipV="1">
            <a:off x="3922889" y="1793175"/>
            <a:ext cx="1715910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4" name="Right Arrow 113"/>
          <p:cNvSpPr/>
          <p:nvPr/>
        </p:nvSpPr>
        <p:spPr>
          <a:xfrm flipV="1">
            <a:off x="3365570" y="3984977"/>
            <a:ext cx="168902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/>
          <p:cNvSpPr/>
          <p:nvPr/>
        </p:nvSpPr>
        <p:spPr>
          <a:xfrm flipH="1" flipV="1">
            <a:off x="6458751" y="4110228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/>
          <p:cNvSpPr/>
          <p:nvPr/>
        </p:nvSpPr>
        <p:spPr>
          <a:xfrm rot="16200000" flipV="1">
            <a:off x="5522722" y="2488876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16200000" flipV="1">
            <a:off x="5184885" y="2482731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168971" y="1719433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79" name="Down Arrow 78"/>
          <p:cNvSpPr>
            <a:spLocks noChangeAspect="1"/>
          </p:cNvSpPr>
          <p:nvPr/>
        </p:nvSpPr>
        <p:spPr>
          <a:xfrm rot="5400000" flipV="1">
            <a:off x="500226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81" name="Down Arrow 80"/>
          <p:cNvSpPr>
            <a:spLocks noChangeAspect="1"/>
          </p:cNvSpPr>
          <p:nvPr/>
        </p:nvSpPr>
        <p:spPr>
          <a:xfrm rot="16200000" flipH="1" flipV="1">
            <a:off x="6680176" y="405979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82" name="Down Arrow 81"/>
          <p:cNvSpPr>
            <a:spLocks noChangeAspect="1"/>
          </p:cNvSpPr>
          <p:nvPr/>
        </p:nvSpPr>
        <p:spPr>
          <a:xfrm rot="16200000" flipH="1" flipV="1">
            <a:off x="625685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80" name="Down Arrow 79"/>
          <p:cNvSpPr>
            <a:spLocks noChangeAspect="1"/>
          </p:cNvSpPr>
          <p:nvPr/>
        </p:nvSpPr>
        <p:spPr>
          <a:xfrm rot="5400000" flipV="1">
            <a:off x="4587407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127000" y="4965510"/>
            <a:ext cx="9017000" cy="15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>
              <a:spcAft>
                <a:spcPts val="1200"/>
              </a:spcAft>
              <a:buFont typeface="Arial"/>
              <a:buChar char="•"/>
              <a:defRPr/>
            </a:pPr>
            <a:r>
              <a:rPr lang="en-US" sz="1510" dirty="0" smtClean="0">
                <a:latin typeface="Helvetica"/>
                <a:cs typeface="Helvetica"/>
              </a:rPr>
              <a:t>There are three mechanisms whereby TCs can transport total energy </a:t>
            </a:r>
            <a:r>
              <a:rPr lang="en-US" sz="1510" dirty="0" err="1" smtClean="0">
                <a:latin typeface="Helvetica"/>
                <a:cs typeface="Helvetica"/>
              </a:rPr>
              <a:t>meridionally</a:t>
            </a:r>
            <a:r>
              <a:rPr lang="en-US" sz="1510" dirty="0" smtClean="0">
                <a:latin typeface="Helvetica"/>
                <a:cs typeface="Helvetica"/>
              </a:rPr>
              <a:t>: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latin typeface="Helvetica"/>
                <a:cs typeface="Helvetica"/>
              </a:rPr>
              <a:t>Movement of TC from tropics into </a:t>
            </a:r>
            <a:r>
              <a:rPr lang="en-US" sz="1510" dirty="0" err="1" smtClean="0">
                <a:latin typeface="Helvetica"/>
                <a:cs typeface="Helvetica"/>
              </a:rPr>
              <a:t>midlatitudes</a:t>
            </a:r>
            <a:r>
              <a:rPr lang="en-US" sz="1510" dirty="0" smtClean="0">
                <a:latin typeface="Helvetica"/>
                <a:cs typeface="Helvetica"/>
              </a:rPr>
              <a:t> (e.g., </a:t>
            </a:r>
            <a:r>
              <a:rPr lang="en-US" sz="1510" dirty="0" err="1" smtClean="0">
                <a:latin typeface="Helvetica"/>
                <a:cs typeface="Helvetica"/>
              </a:rPr>
              <a:t>Cordeira</a:t>
            </a:r>
            <a:r>
              <a:rPr lang="en-US" sz="1510" dirty="0" smtClean="0">
                <a:latin typeface="Helvetica"/>
                <a:cs typeface="Helvetica"/>
              </a:rPr>
              <a:t> 2011)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latin typeface="Helvetica"/>
                <a:cs typeface="Helvetica"/>
              </a:rPr>
              <a:t>Lower-tropospheric meridional transport </a:t>
            </a:r>
            <a:r>
              <a:rPr lang="en-US" sz="1510" dirty="0" smtClean="0">
                <a:solidFill>
                  <a:srgbClr val="000000"/>
                </a:solidFill>
                <a:latin typeface="Helvetica"/>
                <a:cs typeface="Helvetica"/>
              </a:rPr>
              <a:t>of latent energy and sensible heat </a:t>
            </a:r>
            <a:r>
              <a:rPr lang="en-US" sz="1510" dirty="0" smtClean="0">
                <a:latin typeface="Helvetica"/>
                <a:cs typeface="Helvetica"/>
              </a:rPr>
              <a:t>by TC inflow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Down Arrow 97"/>
          <p:cNvSpPr>
            <a:spLocks noChangeAspect="1"/>
          </p:cNvSpPr>
          <p:nvPr/>
        </p:nvSpPr>
        <p:spPr>
          <a:xfrm rot="16200000" flipH="1" flipV="1">
            <a:off x="495453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9" name="Down Arrow 98"/>
          <p:cNvSpPr>
            <a:spLocks noChangeAspect="1"/>
          </p:cNvSpPr>
          <p:nvPr/>
        </p:nvSpPr>
        <p:spPr>
          <a:xfrm rot="5400000" flipV="1">
            <a:off x="628829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0" name="Down Arrow 99"/>
          <p:cNvSpPr>
            <a:spLocks noChangeAspect="1"/>
          </p:cNvSpPr>
          <p:nvPr/>
        </p:nvSpPr>
        <p:spPr>
          <a:xfrm rot="16200000" flipH="1" flipV="1">
            <a:off x="452339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1" name="Down Arrow 100"/>
          <p:cNvSpPr>
            <a:spLocks noChangeAspect="1"/>
          </p:cNvSpPr>
          <p:nvPr/>
        </p:nvSpPr>
        <p:spPr>
          <a:xfrm rot="5400000" flipV="1">
            <a:off x="673841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2" name="Down Arrow 101"/>
          <p:cNvSpPr>
            <a:spLocks noChangeAspect="1"/>
          </p:cNvSpPr>
          <p:nvPr/>
        </p:nvSpPr>
        <p:spPr>
          <a:xfrm rot="16200000" flipH="1" flipV="1">
            <a:off x="407872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3" name="Down Arrow 102"/>
          <p:cNvSpPr>
            <a:spLocks noChangeAspect="1"/>
          </p:cNvSpPr>
          <p:nvPr/>
        </p:nvSpPr>
        <p:spPr>
          <a:xfrm rot="5400000" flipV="1">
            <a:off x="761037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4" name="Down Arrow 103"/>
          <p:cNvSpPr>
            <a:spLocks noChangeAspect="1"/>
          </p:cNvSpPr>
          <p:nvPr/>
        </p:nvSpPr>
        <p:spPr>
          <a:xfrm rot="2544198" flipV="1">
            <a:off x="590342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5" name="Down Arrow 104"/>
          <p:cNvSpPr>
            <a:spLocks noChangeAspect="1"/>
          </p:cNvSpPr>
          <p:nvPr/>
        </p:nvSpPr>
        <p:spPr>
          <a:xfrm rot="16200000" flipH="1" flipV="1">
            <a:off x="3662281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9" name="Down Arrow 108"/>
          <p:cNvSpPr>
            <a:spLocks noChangeAspect="1"/>
          </p:cNvSpPr>
          <p:nvPr/>
        </p:nvSpPr>
        <p:spPr>
          <a:xfrm rot="5400000" flipV="1">
            <a:off x="7172527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0" name="Down Arrow 109"/>
          <p:cNvSpPr>
            <a:spLocks noChangeAspect="1"/>
          </p:cNvSpPr>
          <p:nvPr/>
        </p:nvSpPr>
        <p:spPr>
          <a:xfrm rot="10800000">
            <a:off x="5478589" y="3552709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7" name="Down Arrow 116"/>
          <p:cNvSpPr>
            <a:spLocks noChangeAspect="1"/>
          </p:cNvSpPr>
          <p:nvPr/>
        </p:nvSpPr>
        <p:spPr>
          <a:xfrm flipH="1" flipV="1">
            <a:off x="5776654" y="35560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8" name="Down Arrow 117"/>
          <p:cNvSpPr>
            <a:spLocks noChangeAspect="1"/>
          </p:cNvSpPr>
          <p:nvPr/>
        </p:nvSpPr>
        <p:spPr>
          <a:xfrm rot="19055802" flipH="1" flipV="1">
            <a:off x="534947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0" name="Down Arrow 119"/>
          <p:cNvSpPr>
            <a:spLocks noChangeAspect="1"/>
          </p:cNvSpPr>
          <p:nvPr/>
        </p:nvSpPr>
        <p:spPr>
          <a:xfrm rot="2544198" flipV="1">
            <a:off x="5349476" y="393178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1" name="Down Arrow 120"/>
          <p:cNvSpPr>
            <a:spLocks noChangeAspect="1"/>
          </p:cNvSpPr>
          <p:nvPr/>
        </p:nvSpPr>
        <p:spPr>
          <a:xfrm rot="19055802" flipH="1" flipV="1">
            <a:off x="5903426" y="393699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2" name="Down Arrow 121"/>
          <p:cNvSpPr>
            <a:spLocks noChangeAspect="1"/>
          </p:cNvSpPr>
          <p:nvPr/>
        </p:nvSpPr>
        <p:spPr>
          <a:xfrm rot="10800000">
            <a:off x="5478589" y="311106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3" name="Down Arrow 122"/>
          <p:cNvSpPr>
            <a:spLocks noChangeAspect="1"/>
          </p:cNvSpPr>
          <p:nvPr/>
        </p:nvSpPr>
        <p:spPr>
          <a:xfrm flipH="1" flipV="1">
            <a:off x="5776654" y="26675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4" name="Down Arrow 123"/>
          <p:cNvSpPr>
            <a:spLocks noChangeAspect="1"/>
          </p:cNvSpPr>
          <p:nvPr/>
        </p:nvSpPr>
        <p:spPr>
          <a:xfrm rot="10800000">
            <a:off x="5466711" y="223125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5" name="Down Arrow 124"/>
          <p:cNvSpPr>
            <a:spLocks noChangeAspect="1"/>
          </p:cNvSpPr>
          <p:nvPr/>
        </p:nvSpPr>
        <p:spPr>
          <a:xfrm flipH="1" flipV="1">
            <a:off x="5776654" y="223125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6" name="Down Arrow 125"/>
          <p:cNvSpPr>
            <a:spLocks noChangeAspect="1"/>
          </p:cNvSpPr>
          <p:nvPr/>
        </p:nvSpPr>
        <p:spPr>
          <a:xfrm flipH="1" flipV="1">
            <a:off x="5758858" y="311106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7" name="Down Arrow 126"/>
          <p:cNvSpPr>
            <a:spLocks noChangeAspect="1"/>
          </p:cNvSpPr>
          <p:nvPr/>
        </p:nvSpPr>
        <p:spPr>
          <a:xfrm rot="10800000">
            <a:off x="5480217" y="266796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386017" y="3880230"/>
            <a:ext cx="2849974" cy="749662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472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  <p:bldP spid="75" grpId="0" animBg="1"/>
      <p:bldP spid="76" grpId="0" animBg="1"/>
      <p:bldP spid="46" grpId="0" animBg="1"/>
      <p:bldP spid="60" grpId="0" animBg="1"/>
      <p:bldP spid="62" grpId="0" animBg="1"/>
      <p:bldP spid="107" grpId="0" animBg="1"/>
      <p:bldP spid="108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ent Arrow 58"/>
          <p:cNvSpPr/>
          <p:nvPr/>
        </p:nvSpPr>
        <p:spPr>
          <a:xfrm rot="5400000" flipH="1" flipV="1">
            <a:off x="5499029" y="2867458"/>
            <a:ext cx="1834823" cy="1196534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Bent Arrow 59"/>
          <p:cNvSpPr/>
          <p:nvPr/>
        </p:nvSpPr>
        <p:spPr>
          <a:xfrm rot="16200000" flipV="1">
            <a:off x="4466543" y="2987939"/>
            <a:ext cx="1437993" cy="1250832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5" name="Bent Arrow 74"/>
          <p:cNvSpPr/>
          <p:nvPr/>
        </p:nvSpPr>
        <p:spPr>
          <a:xfrm rot="10800000" flipH="1" flipV="1">
            <a:off x="6003670" y="1663867"/>
            <a:ext cx="1745940" cy="805576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0" name="Bent Arrow 89"/>
          <p:cNvSpPr/>
          <p:nvPr/>
        </p:nvSpPr>
        <p:spPr>
          <a:xfrm rot="10800000" flipV="1">
            <a:off x="3631240" y="1621534"/>
            <a:ext cx="1970869" cy="926779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How do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TCs Transport </a:t>
            </a: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Total Energy </a:t>
            </a:r>
            <a:r>
              <a:rPr lang="en-US" sz="2250" dirty="0" err="1">
                <a:solidFill>
                  <a:schemeClr val="bg1"/>
                </a:solidFill>
                <a:latin typeface="Helvetica"/>
                <a:cs typeface="Helvetica"/>
              </a:rPr>
              <a:t>Meridionally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  2/14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TC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rgbClr val="A6A6A6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127000" y="4965510"/>
            <a:ext cx="9017000" cy="15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>
              <a:spcAft>
                <a:spcPts val="1200"/>
              </a:spcAft>
              <a:buFont typeface="Arial"/>
              <a:buChar char="•"/>
              <a:defRPr/>
            </a:pPr>
            <a:r>
              <a:rPr lang="en-US" sz="1510" dirty="0" smtClean="0">
                <a:latin typeface="Helvetica"/>
                <a:cs typeface="Helvetica"/>
              </a:rPr>
              <a:t>There are three mechanisms whereby TCs can transport total energy </a:t>
            </a:r>
            <a:r>
              <a:rPr lang="en-US" sz="1510" dirty="0" err="1" smtClean="0">
                <a:latin typeface="Helvetica"/>
                <a:cs typeface="Helvetica"/>
              </a:rPr>
              <a:t>meridionally</a:t>
            </a:r>
            <a:r>
              <a:rPr lang="en-US" sz="1510" dirty="0" smtClean="0">
                <a:latin typeface="Helvetica"/>
                <a:cs typeface="Helvetica"/>
              </a:rPr>
              <a:t>: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latin typeface="Helvetica"/>
                <a:cs typeface="Helvetica"/>
              </a:rPr>
              <a:t>Movement of TC from tropics into </a:t>
            </a:r>
            <a:r>
              <a:rPr lang="en-US" sz="1510" dirty="0" err="1" smtClean="0">
                <a:latin typeface="Helvetica"/>
                <a:cs typeface="Helvetica"/>
              </a:rPr>
              <a:t>midlatitudes</a:t>
            </a:r>
            <a:r>
              <a:rPr lang="en-US" sz="1510" dirty="0" smtClean="0">
                <a:latin typeface="Helvetica"/>
                <a:cs typeface="Helvetica"/>
              </a:rPr>
              <a:t> (e.g., </a:t>
            </a:r>
            <a:r>
              <a:rPr lang="en-US" sz="1510" dirty="0" err="1" smtClean="0">
                <a:latin typeface="Helvetica"/>
                <a:cs typeface="Helvetica"/>
              </a:rPr>
              <a:t>Cordeira</a:t>
            </a:r>
            <a:r>
              <a:rPr lang="en-US" sz="1510" dirty="0" smtClean="0">
                <a:latin typeface="Helvetica"/>
                <a:cs typeface="Helvetica"/>
              </a:rPr>
              <a:t> 2011)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solidFill>
                  <a:srgbClr val="000000"/>
                </a:solidFill>
                <a:latin typeface="Helvetica"/>
                <a:cs typeface="Helvetica"/>
              </a:rPr>
              <a:t>Lower-tropospheric meridional transport of latent energy and sensible heat by TC inflow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solidFill>
                  <a:srgbClr val="000000"/>
                </a:solidFill>
                <a:latin typeface="Helvetica"/>
                <a:cs typeface="Helvetica"/>
              </a:rPr>
              <a:t>Upper-tropospheric meridional transport of potential energy and sensible heat</a:t>
            </a:r>
            <a:r>
              <a:rPr lang="en-US" sz="151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510" dirty="0" smtClean="0">
                <a:solidFill>
                  <a:srgbClr val="000000"/>
                </a:solidFill>
                <a:latin typeface="Helvetica"/>
                <a:cs typeface="Helvetica"/>
              </a:rPr>
              <a:t>by TC outflow</a:t>
            </a:r>
          </a:p>
        </p:txBody>
      </p:sp>
      <p:sp>
        <p:nvSpPr>
          <p:cNvPr id="76" name="Bent Arrow 75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7" name="Bent Arrow 76"/>
          <p:cNvSpPr/>
          <p:nvPr/>
        </p:nvSpPr>
        <p:spPr>
          <a:xfrm rot="10800000">
            <a:off x="7749611" y="3982154"/>
            <a:ext cx="499620" cy="33049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9" name="Bent Arrow 78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1" name="Bent Arrow 80"/>
          <p:cNvSpPr/>
          <p:nvPr/>
        </p:nvSpPr>
        <p:spPr>
          <a:xfrm rot="16200000" flipH="1">
            <a:off x="1110342" y="2057401"/>
            <a:ext cx="990603" cy="533402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3" name="Right Arrow 82"/>
          <p:cNvSpPr/>
          <p:nvPr/>
        </p:nvSpPr>
        <p:spPr>
          <a:xfrm flipV="1">
            <a:off x="3323237" y="3984977"/>
            <a:ext cx="112678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 flipH="1" flipV="1">
            <a:off x="7127594" y="4079804"/>
            <a:ext cx="520628" cy="32918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flipH="1">
            <a:off x="1985578" y="1621534"/>
            <a:ext cx="1485754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Bent Arrow 104"/>
          <p:cNvSpPr/>
          <p:nvPr/>
        </p:nvSpPr>
        <p:spPr>
          <a:xfrm rot="10800000" flipH="1" flipV="1">
            <a:off x="6067778" y="1764474"/>
            <a:ext cx="737260" cy="304802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6" name="Bent Arrow 105"/>
          <p:cNvSpPr/>
          <p:nvPr/>
        </p:nvSpPr>
        <p:spPr>
          <a:xfrm rot="10800000" flipV="1">
            <a:off x="3922889" y="1793175"/>
            <a:ext cx="1608667" cy="2761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7" name="Bent Arrow 106"/>
          <p:cNvSpPr/>
          <p:nvPr/>
        </p:nvSpPr>
        <p:spPr>
          <a:xfrm rot="5400000" flipH="1" flipV="1">
            <a:off x="5316790" y="2702717"/>
            <a:ext cx="2199301" cy="1196534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8" name="Bent Arrow 107"/>
          <p:cNvSpPr/>
          <p:nvPr/>
        </p:nvSpPr>
        <p:spPr>
          <a:xfrm rot="16200000" flipV="1">
            <a:off x="4178959" y="2691210"/>
            <a:ext cx="2022306" cy="1259978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9" name="Right Arrow 108"/>
          <p:cNvSpPr/>
          <p:nvPr/>
        </p:nvSpPr>
        <p:spPr>
          <a:xfrm flipH="1">
            <a:off x="2011037" y="1624696"/>
            <a:ext cx="1689029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Arrow 109"/>
          <p:cNvSpPr/>
          <p:nvPr/>
        </p:nvSpPr>
        <p:spPr>
          <a:xfrm flipV="1">
            <a:off x="6972372" y="1673034"/>
            <a:ext cx="777240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168971" y="1719433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3" name="Down Arrow 62"/>
          <p:cNvSpPr>
            <a:spLocks noChangeAspect="1"/>
          </p:cNvSpPr>
          <p:nvPr/>
        </p:nvSpPr>
        <p:spPr>
          <a:xfrm rot="5400000" flipV="1">
            <a:off x="500226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64" name="Down Arrow 63"/>
          <p:cNvSpPr>
            <a:spLocks noChangeAspect="1"/>
          </p:cNvSpPr>
          <p:nvPr/>
        </p:nvSpPr>
        <p:spPr>
          <a:xfrm rot="16200000" flipH="1" flipV="1">
            <a:off x="6680176" y="405979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65" name="Down Arrow 64"/>
          <p:cNvSpPr>
            <a:spLocks noChangeAspect="1"/>
          </p:cNvSpPr>
          <p:nvPr/>
        </p:nvSpPr>
        <p:spPr>
          <a:xfrm rot="16200000" flipH="1" flipV="1">
            <a:off x="625685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66" name="Down Arrow 65"/>
          <p:cNvSpPr>
            <a:spLocks noChangeAspect="1"/>
          </p:cNvSpPr>
          <p:nvPr/>
        </p:nvSpPr>
        <p:spPr>
          <a:xfrm rot="5400000" flipV="1">
            <a:off x="4587407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67" name="Down Arrow 66"/>
          <p:cNvSpPr>
            <a:spLocks noChangeAspect="1"/>
          </p:cNvSpPr>
          <p:nvPr/>
        </p:nvSpPr>
        <p:spPr>
          <a:xfrm rot="16200000" flipH="1" flipV="1">
            <a:off x="495453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4" name="Down Arrow 73"/>
          <p:cNvSpPr>
            <a:spLocks noChangeAspect="1"/>
          </p:cNvSpPr>
          <p:nvPr/>
        </p:nvSpPr>
        <p:spPr>
          <a:xfrm rot="5400000" flipV="1">
            <a:off x="628829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8" name="Down Arrow 77"/>
          <p:cNvSpPr>
            <a:spLocks noChangeAspect="1"/>
          </p:cNvSpPr>
          <p:nvPr/>
        </p:nvSpPr>
        <p:spPr>
          <a:xfrm rot="16200000" flipH="1" flipV="1">
            <a:off x="452339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2" name="Down Arrow 81"/>
          <p:cNvSpPr>
            <a:spLocks noChangeAspect="1"/>
          </p:cNvSpPr>
          <p:nvPr/>
        </p:nvSpPr>
        <p:spPr>
          <a:xfrm rot="5400000" flipV="1">
            <a:off x="673841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4" name="Down Arrow 83"/>
          <p:cNvSpPr>
            <a:spLocks noChangeAspect="1"/>
          </p:cNvSpPr>
          <p:nvPr/>
        </p:nvSpPr>
        <p:spPr>
          <a:xfrm rot="16200000" flipH="1" flipV="1">
            <a:off x="407872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7" name="Down Arrow 86"/>
          <p:cNvSpPr>
            <a:spLocks noChangeAspect="1"/>
          </p:cNvSpPr>
          <p:nvPr/>
        </p:nvSpPr>
        <p:spPr>
          <a:xfrm rot="5400000" flipV="1">
            <a:off x="761037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9" name="Down Arrow 88"/>
          <p:cNvSpPr>
            <a:spLocks noChangeAspect="1"/>
          </p:cNvSpPr>
          <p:nvPr/>
        </p:nvSpPr>
        <p:spPr>
          <a:xfrm rot="2544198" flipV="1">
            <a:off x="590342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0" name="Down Arrow 99"/>
          <p:cNvSpPr>
            <a:spLocks noChangeAspect="1"/>
          </p:cNvSpPr>
          <p:nvPr/>
        </p:nvSpPr>
        <p:spPr>
          <a:xfrm rot="16200000" flipH="1" flipV="1">
            <a:off x="3662281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1" name="Down Arrow 100"/>
          <p:cNvSpPr>
            <a:spLocks noChangeAspect="1"/>
          </p:cNvSpPr>
          <p:nvPr/>
        </p:nvSpPr>
        <p:spPr>
          <a:xfrm rot="5400000" flipV="1">
            <a:off x="7172527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2" name="Down Arrow 101"/>
          <p:cNvSpPr>
            <a:spLocks noChangeAspect="1"/>
          </p:cNvSpPr>
          <p:nvPr/>
        </p:nvSpPr>
        <p:spPr>
          <a:xfrm rot="10800000">
            <a:off x="5478589" y="3552709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3" name="Down Arrow 102"/>
          <p:cNvSpPr>
            <a:spLocks noChangeAspect="1"/>
          </p:cNvSpPr>
          <p:nvPr/>
        </p:nvSpPr>
        <p:spPr>
          <a:xfrm flipH="1" flipV="1">
            <a:off x="5776654" y="35560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04" name="Down Arrow 103"/>
          <p:cNvSpPr>
            <a:spLocks noChangeAspect="1"/>
          </p:cNvSpPr>
          <p:nvPr/>
        </p:nvSpPr>
        <p:spPr>
          <a:xfrm rot="19055802" flipH="1" flipV="1">
            <a:off x="534947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1" name="Down Arrow 110"/>
          <p:cNvSpPr>
            <a:spLocks noChangeAspect="1"/>
          </p:cNvSpPr>
          <p:nvPr/>
        </p:nvSpPr>
        <p:spPr>
          <a:xfrm rot="2544198" flipV="1">
            <a:off x="5349476" y="393178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2" name="Down Arrow 111"/>
          <p:cNvSpPr>
            <a:spLocks noChangeAspect="1"/>
          </p:cNvSpPr>
          <p:nvPr/>
        </p:nvSpPr>
        <p:spPr>
          <a:xfrm rot="19055802" flipH="1" flipV="1">
            <a:off x="5903426" y="393699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3" name="Down Arrow 112"/>
          <p:cNvSpPr>
            <a:spLocks noChangeAspect="1"/>
          </p:cNvSpPr>
          <p:nvPr/>
        </p:nvSpPr>
        <p:spPr>
          <a:xfrm rot="10800000">
            <a:off x="5478589" y="311106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4" name="Down Arrow 113"/>
          <p:cNvSpPr>
            <a:spLocks noChangeAspect="1"/>
          </p:cNvSpPr>
          <p:nvPr/>
        </p:nvSpPr>
        <p:spPr>
          <a:xfrm flipH="1" flipV="1">
            <a:off x="5776654" y="26675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5" name="Down Arrow 114"/>
          <p:cNvSpPr>
            <a:spLocks noChangeAspect="1"/>
          </p:cNvSpPr>
          <p:nvPr/>
        </p:nvSpPr>
        <p:spPr>
          <a:xfrm rot="10800000">
            <a:off x="5466711" y="223125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6" name="Down Arrow 115"/>
          <p:cNvSpPr>
            <a:spLocks noChangeAspect="1"/>
          </p:cNvSpPr>
          <p:nvPr/>
        </p:nvSpPr>
        <p:spPr>
          <a:xfrm flipH="1" flipV="1">
            <a:off x="5776654" y="223125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7" name="Down Arrow 116"/>
          <p:cNvSpPr>
            <a:spLocks noChangeAspect="1"/>
          </p:cNvSpPr>
          <p:nvPr/>
        </p:nvSpPr>
        <p:spPr>
          <a:xfrm flipH="1" flipV="1">
            <a:off x="5758858" y="311106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19" name="Down Arrow 118"/>
          <p:cNvSpPr>
            <a:spLocks noChangeAspect="1"/>
          </p:cNvSpPr>
          <p:nvPr/>
        </p:nvSpPr>
        <p:spPr>
          <a:xfrm rot="10800000">
            <a:off x="5480217" y="266796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3323237" y="1476022"/>
            <a:ext cx="4894488" cy="749662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540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75" grpId="0" animBg="1"/>
      <p:bldP spid="90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ent Arrow 74"/>
          <p:cNvSpPr/>
          <p:nvPr/>
        </p:nvSpPr>
        <p:spPr>
          <a:xfrm rot="10800000" flipH="1" flipV="1">
            <a:off x="6003670" y="1663867"/>
            <a:ext cx="1745940" cy="805576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3" name="Right Arrow 82"/>
          <p:cNvSpPr/>
          <p:nvPr/>
        </p:nvSpPr>
        <p:spPr>
          <a:xfrm flipV="1">
            <a:off x="3323237" y="3984977"/>
            <a:ext cx="1126789" cy="457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Bent Arrow 58"/>
          <p:cNvSpPr/>
          <p:nvPr/>
        </p:nvSpPr>
        <p:spPr>
          <a:xfrm rot="5400000" flipH="1" flipV="1">
            <a:off x="5499029" y="2867458"/>
            <a:ext cx="1834823" cy="1196534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Bent Arrow 59"/>
          <p:cNvSpPr/>
          <p:nvPr/>
        </p:nvSpPr>
        <p:spPr>
          <a:xfrm rot="16200000" flipV="1">
            <a:off x="4466543" y="2987939"/>
            <a:ext cx="1437993" cy="1250832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How do 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TCs Transport </a:t>
            </a:r>
            <a:r>
              <a:rPr lang="en-US" sz="2250" dirty="0" smtClean="0">
                <a:solidFill>
                  <a:schemeClr val="bg1"/>
                </a:solidFill>
                <a:latin typeface="Helvetica"/>
                <a:cs typeface="Helvetica"/>
              </a:rPr>
              <a:t>Total Energy </a:t>
            </a:r>
            <a:r>
              <a:rPr lang="en-US" sz="2250" dirty="0" err="1">
                <a:solidFill>
                  <a:schemeClr val="bg1"/>
                </a:solidFill>
                <a:latin typeface="Helvetica"/>
                <a:cs typeface="Helvetica"/>
              </a:rPr>
              <a:t>Meridionally</a:t>
            </a:r>
            <a:r>
              <a:rPr lang="en-US" sz="2250" dirty="0">
                <a:solidFill>
                  <a:schemeClr val="bg1"/>
                </a:solidFill>
                <a:latin typeface="Helvetica"/>
                <a:cs typeface="Helvetica"/>
              </a:rPr>
              <a:t>?</a:t>
            </a:r>
          </a:p>
        </p:txBody>
      </p:sp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</a:t>
            </a:r>
            <a:r>
              <a:rPr lang="en-US" sz="1200" dirty="0">
                <a:latin typeface="Helvetica"/>
                <a:cs typeface="Helvetica"/>
              </a:rPr>
              <a:t>SUNY                </a:t>
            </a:r>
            <a:r>
              <a:rPr lang="en-US" sz="1200" dirty="0" smtClean="0">
                <a:latin typeface="Helvetica"/>
                <a:cs typeface="Helvetica"/>
              </a:rPr>
              <a:t>  2/14                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3906" y="1023850"/>
            <a:ext cx="9187906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0" u="sng" dirty="0" smtClean="0">
                <a:latin typeface="Helvetica"/>
                <a:cs typeface="Helvetica"/>
              </a:rPr>
              <a:t>Late NH Summer Zonal Mean Meridional Circulation with TC</a:t>
            </a:r>
            <a:endParaRPr lang="en-US" sz="1850" u="sng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rgbClr val="A6A6A6"/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76" name="Bent Arrow 75"/>
          <p:cNvSpPr/>
          <p:nvPr/>
        </p:nvSpPr>
        <p:spPr>
          <a:xfrm rot="16200000" flipH="1" flipV="1">
            <a:off x="7544787" y="2022765"/>
            <a:ext cx="1059876" cy="533400"/>
          </a:xfrm>
          <a:prstGeom prst="ben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7" name="Bent Arrow 76"/>
          <p:cNvSpPr/>
          <p:nvPr/>
        </p:nvSpPr>
        <p:spPr>
          <a:xfrm rot="10800000">
            <a:off x="7749611" y="3982154"/>
            <a:ext cx="499620" cy="330490"/>
          </a:xfrm>
          <a:prstGeom prst="bentArrow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9" name="Bent Arrow 78"/>
          <p:cNvSpPr/>
          <p:nvPr/>
        </p:nvSpPr>
        <p:spPr>
          <a:xfrm rot="10800000" flipH="1">
            <a:off x="1444749" y="3965448"/>
            <a:ext cx="1712038" cy="304800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1" name="Bent Arrow 80"/>
          <p:cNvSpPr/>
          <p:nvPr/>
        </p:nvSpPr>
        <p:spPr>
          <a:xfrm rot="16200000" flipH="1">
            <a:off x="1110342" y="2057401"/>
            <a:ext cx="990603" cy="533402"/>
          </a:xfrm>
          <a:prstGeom prst="bentArrow">
            <a:avLst/>
          </a:prstGeom>
          <a:solidFill>
            <a:schemeClr val="tx1"/>
          </a:solidFill>
          <a:ln w="1016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5" name="Right Arrow 84"/>
          <p:cNvSpPr/>
          <p:nvPr/>
        </p:nvSpPr>
        <p:spPr>
          <a:xfrm flipH="1" flipV="1">
            <a:off x="7127594" y="4079804"/>
            <a:ext cx="520628" cy="32918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5400000" flipV="1">
            <a:off x="7750888" y="3256039"/>
            <a:ext cx="933674" cy="32004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 rot="5400000" flipV="1">
            <a:off x="1063340" y="3161128"/>
            <a:ext cx="822960" cy="4663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flipH="1">
            <a:off x="1985578" y="1621534"/>
            <a:ext cx="1485754" cy="50292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Down Arrow 127"/>
          <p:cNvSpPr>
            <a:spLocks noChangeAspect="1"/>
          </p:cNvSpPr>
          <p:nvPr/>
        </p:nvSpPr>
        <p:spPr>
          <a:xfrm rot="5400000" flipV="1">
            <a:off x="500226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29" name="Down Arrow 128"/>
          <p:cNvSpPr>
            <a:spLocks noChangeAspect="1"/>
          </p:cNvSpPr>
          <p:nvPr/>
        </p:nvSpPr>
        <p:spPr>
          <a:xfrm rot="16200000" flipH="1" flipV="1">
            <a:off x="6680176" y="405979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30" name="Down Arrow 129"/>
          <p:cNvSpPr>
            <a:spLocks noChangeAspect="1"/>
          </p:cNvSpPr>
          <p:nvPr/>
        </p:nvSpPr>
        <p:spPr>
          <a:xfrm rot="16200000" flipH="1" flipV="1">
            <a:off x="6256850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31" name="Down Arrow 130"/>
          <p:cNvSpPr>
            <a:spLocks noChangeAspect="1"/>
          </p:cNvSpPr>
          <p:nvPr/>
        </p:nvSpPr>
        <p:spPr>
          <a:xfrm rot="5400000" flipV="1">
            <a:off x="4587407" y="406180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33" name="Down Arrow 132"/>
          <p:cNvSpPr>
            <a:spLocks noChangeAspect="1"/>
          </p:cNvSpPr>
          <p:nvPr/>
        </p:nvSpPr>
        <p:spPr>
          <a:xfrm rot="5400000" flipV="1">
            <a:off x="628829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5" name="Down Arrow 134"/>
          <p:cNvSpPr>
            <a:spLocks noChangeAspect="1"/>
          </p:cNvSpPr>
          <p:nvPr/>
        </p:nvSpPr>
        <p:spPr>
          <a:xfrm rot="5400000" flipV="1">
            <a:off x="673841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7" name="Down Arrow 136"/>
          <p:cNvSpPr>
            <a:spLocks noChangeAspect="1"/>
          </p:cNvSpPr>
          <p:nvPr/>
        </p:nvSpPr>
        <p:spPr>
          <a:xfrm rot="5400000" flipV="1">
            <a:off x="7610372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8" name="Down Arrow 137"/>
          <p:cNvSpPr>
            <a:spLocks noChangeAspect="1"/>
          </p:cNvSpPr>
          <p:nvPr/>
        </p:nvSpPr>
        <p:spPr>
          <a:xfrm rot="2544198" flipV="1">
            <a:off x="590342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40" name="Down Arrow 139"/>
          <p:cNvSpPr>
            <a:spLocks noChangeAspect="1"/>
          </p:cNvSpPr>
          <p:nvPr/>
        </p:nvSpPr>
        <p:spPr>
          <a:xfrm rot="5400000" flipV="1">
            <a:off x="7172527" y="1688968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41" name="Down Arrow 140"/>
          <p:cNvSpPr>
            <a:spLocks noChangeAspect="1"/>
          </p:cNvSpPr>
          <p:nvPr/>
        </p:nvSpPr>
        <p:spPr>
          <a:xfrm rot="10800000">
            <a:off x="5478589" y="3552709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2" name="Down Arrow 141"/>
          <p:cNvSpPr>
            <a:spLocks noChangeAspect="1"/>
          </p:cNvSpPr>
          <p:nvPr/>
        </p:nvSpPr>
        <p:spPr>
          <a:xfrm flipH="1" flipV="1">
            <a:off x="5776654" y="35560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3" name="Down Arrow 142"/>
          <p:cNvSpPr>
            <a:spLocks noChangeAspect="1"/>
          </p:cNvSpPr>
          <p:nvPr/>
        </p:nvSpPr>
        <p:spPr>
          <a:xfrm rot="19055802" flipH="1" flipV="1">
            <a:off x="5349476" y="182910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44" name="Down Arrow 143"/>
          <p:cNvSpPr>
            <a:spLocks noChangeAspect="1"/>
          </p:cNvSpPr>
          <p:nvPr/>
        </p:nvSpPr>
        <p:spPr>
          <a:xfrm rot="2544198" flipV="1">
            <a:off x="5349476" y="393178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45" name="Down Arrow 144"/>
          <p:cNvSpPr>
            <a:spLocks noChangeAspect="1"/>
          </p:cNvSpPr>
          <p:nvPr/>
        </p:nvSpPr>
        <p:spPr>
          <a:xfrm rot="19055802" flipH="1" flipV="1">
            <a:off x="5903426" y="3936991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46" name="Down Arrow 145"/>
          <p:cNvSpPr>
            <a:spLocks noChangeAspect="1"/>
          </p:cNvSpPr>
          <p:nvPr/>
        </p:nvSpPr>
        <p:spPr>
          <a:xfrm rot="10800000">
            <a:off x="5478589" y="3111060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7" name="Down Arrow 146"/>
          <p:cNvSpPr>
            <a:spLocks noChangeAspect="1"/>
          </p:cNvSpPr>
          <p:nvPr/>
        </p:nvSpPr>
        <p:spPr>
          <a:xfrm flipH="1" flipV="1">
            <a:off x="5776654" y="2667513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8" name="Down Arrow 147"/>
          <p:cNvSpPr>
            <a:spLocks noChangeAspect="1"/>
          </p:cNvSpPr>
          <p:nvPr/>
        </p:nvSpPr>
        <p:spPr>
          <a:xfrm rot="10800000">
            <a:off x="5466711" y="223125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49" name="Down Arrow 148"/>
          <p:cNvSpPr>
            <a:spLocks noChangeAspect="1"/>
          </p:cNvSpPr>
          <p:nvPr/>
        </p:nvSpPr>
        <p:spPr>
          <a:xfrm flipH="1" flipV="1">
            <a:off x="5776654" y="223125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50" name="Down Arrow 149"/>
          <p:cNvSpPr>
            <a:spLocks noChangeAspect="1"/>
          </p:cNvSpPr>
          <p:nvPr/>
        </p:nvSpPr>
        <p:spPr>
          <a:xfrm flipH="1" flipV="1">
            <a:off x="5758858" y="3111060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151" name="Down Arrow 150"/>
          <p:cNvSpPr>
            <a:spLocks noChangeAspect="1"/>
          </p:cNvSpPr>
          <p:nvPr/>
        </p:nvSpPr>
        <p:spPr>
          <a:xfrm rot="10800000">
            <a:off x="5480217" y="2667961"/>
            <a:ext cx="280269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  <a:latin typeface="Helvetica"/>
              <a:cs typeface="Helvetica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127000" y="4965510"/>
            <a:ext cx="9017000" cy="15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>
              <a:spcAft>
                <a:spcPts val="1200"/>
              </a:spcAft>
              <a:buFont typeface="Arial"/>
              <a:buChar char="•"/>
              <a:defRPr/>
            </a:pPr>
            <a:r>
              <a:rPr lang="en-US" sz="1510" dirty="0" smtClean="0">
                <a:latin typeface="Helvetica"/>
                <a:cs typeface="Helvetica"/>
              </a:rPr>
              <a:t>There are three mechanisms whereby TCs can transport total energy </a:t>
            </a:r>
            <a:r>
              <a:rPr lang="en-US" sz="1510" dirty="0" err="1" smtClean="0">
                <a:latin typeface="Helvetica"/>
                <a:cs typeface="Helvetica"/>
              </a:rPr>
              <a:t>meridionally</a:t>
            </a:r>
            <a:r>
              <a:rPr lang="en-US" sz="1510" dirty="0" smtClean="0">
                <a:latin typeface="Helvetica"/>
                <a:cs typeface="Helvetica"/>
              </a:rPr>
              <a:t>: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solidFill>
                  <a:srgbClr val="000000">
                    <a:alpha val="40000"/>
                  </a:srgbClr>
                </a:solidFill>
                <a:latin typeface="Helvetica"/>
                <a:cs typeface="Helvetica"/>
              </a:rPr>
              <a:t>Movement of TC from tropics into </a:t>
            </a:r>
            <a:r>
              <a:rPr lang="en-US" sz="1510" dirty="0" err="1" smtClean="0">
                <a:solidFill>
                  <a:srgbClr val="000000">
                    <a:alpha val="40000"/>
                  </a:srgbClr>
                </a:solidFill>
                <a:latin typeface="Helvetica"/>
                <a:cs typeface="Helvetica"/>
              </a:rPr>
              <a:t>midlatitudes</a:t>
            </a:r>
            <a:r>
              <a:rPr lang="en-US" sz="1510" dirty="0" smtClean="0">
                <a:solidFill>
                  <a:srgbClr val="000000">
                    <a:alpha val="40000"/>
                  </a:srgbClr>
                </a:solidFill>
                <a:latin typeface="Helvetica"/>
                <a:cs typeface="Helvetica"/>
              </a:rPr>
              <a:t> (e.g., </a:t>
            </a:r>
            <a:r>
              <a:rPr lang="en-US" sz="1510" dirty="0" err="1" smtClean="0">
                <a:solidFill>
                  <a:srgbClr val="000000">
                    <a:alpha val="40000"/>
                  </a:srgbClr>
                </a:solidFill>
                <a:latin typeface="Helvetica"/>
                <a:cs typeface="Helvetica"/>
              </a:rPr>
              <a:t>Cordeira</a:t>
            </a:r>
            <a:r>
              <a:rPr lang="en-US" sz="1510" dirty="0" smtClean="0">
                <a:solidFill>
                  <a:srgbClr val="000000">
                    <a:alpha val="40000"/>
                  </a:srgbClr>
                </a:solidFill>
                <a:latin typeface="Helvetica"/>
                <a:cs typeface="Helvetica"/>
              </a:rPr>
              <a:t> 2011)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solidFill>
                  <a:srgbClr val="000000">
                    <a:alpha val="40000"/>
                  </a:srgbClr>
                </a:solidFill>
                <a:latin typeface="Helvetica"/>
                <a:cs typeface="Helvetica"/>
              </a:rPr>
              <a:t>Lower-tropospheric meridional transport of latent energy and sensible heat by TC inflow</a:t>
            </a:r>
          </a:p>
          <a:p>
            <a:pPr marL="795338" lvl="1" indent="-3381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510" dirty="0" smtClean="0">
                <a:solidFill>
                  <a:srgbClr val="000000"/>
                </a:solidFill>
                <a:latin typeface="Helvetica"/>
                <a:cs typeface="Helvetica"/>
              </a:rPr>
              <a:t>Upper-tropospheric meridional transport of potential energy and sensible heat by TC outflow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6977" y="1461464"/>
            <a:ext cx="7370755" cy="30427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466271" y="1447800"/>
            <a:ext cx="0" cy="3162254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Bent Arrow 89"/>
          <p:cNvSpPr/>
          <p:nvPr/>
        </p:nvSpPr>
        <p:spPr>
          <a:xfrm rot="10800000" flipV="1">
            <a:off x="3631240" y="1621534"/>
            <a:ext cx="1970869" cy="926779"/>
          </a:xfrm>
          <a:prstGeom prst="bentArrow">
            <a:avLst/>
          </a:prstGeom>
          <a:solidFill>
            <a:schemeClr val="tx1"/>
          </a:solidFill>
          <a:ln w="1778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269175" y="2819400"/>
            <a:ext cx="0" cy="10668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-22510" y="3048000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p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430085" y="4602426"/>
            <a:ext cx="8595360" cy="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1707994" y="2355890"/>
            <a:ext cx="3363421" cy="1449893"/>
          </a:xfrm>
          <a:prstGeom prst="rect">
            <a:avLst/>
          </a:prstGeom>
          <a:solidFill>
            <a:srgbClr val="A6A6A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latin typeface="Helvetica"/>
                <a:cs typeface="Helvetica"/>
              </a:rPr>
              <a:t>Goal: To determine whether significant southward total energy transport across equator occurs due to upper-tropospheric outflow of TC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45601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7313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9184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413199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412167" y="4633248"/>
            <a:ext cx="305912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0</a:t>
            </a:r>
            <a:endParaRPr lang="en-US" sz="1700" dirty="0">
              <a:latin typeface="Helvetica"/>
              <a:cs typeface="Helvetica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82177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905454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388925" y="4483279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089631" y="4633248"/>
            <a:ext cx="671778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15°N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77754" y="4633248"/>
            <a:ext cx="659750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30°S</a:t>
            </a:r>
            <a:endParaRPr lang="en-US" sz="1700" dirty="0">
              <a:latin typeface="Helvetica"/>
              <a:cs typeface="Helvetica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168971" y="1719433"/>
            <a:ext cx="1188720" cy="259080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TC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32" name="Down Arrow 131"/>
          <p:cNvSpPr>
            <a:spLocks noChangeAspect="1"/>
          </p:cNvSpPr>
          <p:nvPr/>
        </p:nvSpPr>
        <p:spPr>
          <a:xfrm rot="16200000" flipH="1" flipV="1">
            <a:off x="4954534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4" name="Down Arrow 133"/>
          <p:cNvSpPr>
            <a:spLocks noChangeAspect="1"/>
          </p:cNvSpPr>
          <p:nvPr/>
        </p:nvSpPr>
        <p:spPr>
          <a:xfrm rot="16200000" flipH="1" flipV="1">
            <a:off x="452339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6" name="Down Arrow 135"/>
          <p:cNvSpPr>
            <a:spLocks noChangeAspect="1"/>
          </p:cNvSpPr>
          <p:nvPr/>
        </p:nvSpPr>
        <p:spPr>
          <a:xfrm rot="16200000" flipH="1" flipV="1">
            <a:off x="4078729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9" name="Down Arrow 138"/>
          <p:cNvSpPr>
            <a:spLocks noChangeAspect="1"/>
          </p:cNvSpPr>
          <p:nvPr/>
        </p:nvSpPr>
        <p:spPr>
          <a:xfrm rot="16200000" flipH="1" flipV="1">
            <a:off x="3662281" y="1690979"/>
            <a:ext cx="276248" cy="338328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3129391" y="1372653"/>
            <a:ext cx="2849974" cy="940577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998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561" y="1099343"/>
            <a:ext cx="7148062" cy="5361046"/>
          </a:xfrm>
          <a:prstGeom prst="rect">
            <a:avLst/>
          </a:prstGeom>
        </p:spPr>
      </p:pic>
      <p:sp>
        <p:nvSpPr>
          <p:cNvPr id="10263" name="Content Placeholder 2"/>
          <p:cNvSpPr txBox="1">
            <a:spLocks/>
          </p:cNvSpPr>
          <p:nvPr/>
        </p:nvSpPr>
        <p:spPr bwMode="auto">
          <a:xfrm>
            <a:off x="9601200" y="6248400"/>
            <a:ext cx="525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8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6409440" y="1107330"/>
            <a:ext cx="2667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50" dirty="0" smtClean="0">
                <a:latin typeface="Helvetica"/>
                <a:cs typeface="Helvetica"/>
              </a:rPr>
              <a:t>Generation of anticyclone aloft due to latent heat release from convection</a:t>
            </a:r>
          </a:p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50" dirty="0" smtClean="0">
                <a:latin typeface="Helvetica"/>
                <a:cs typeface="Helvetica"/>
              </a:rPr>
              <a:t>Flow is divergent and asymmetric with strongest wind speeds found in equatorward outflow jets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21814" y="76200"/>
            <a:ext cx="1113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  3/14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Review of Upper-Tropospheric TC Structure</a:t>
            </a: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41" name="Down Arrow 40"/>
          <p:cNvSpPr/>
          <p:nvPr/>
        </p:nvSpPr>
        <p:spPr>
          <a:xfrm rot="8045356" flipV="1">
            <a:off x="3904133" y="2764482"/>
            <a:ext cx="365760" cy="686361"/>
          </a:xfrm>
          <a:prstGeom prst="downArrow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2" name="Down Arrow 41"/>
          <p:cNvSpPr/>
          <p:nvPr/>
        </p:nvSpPr>
        <p:spPr>
          <a:xfrm rot="11373817" flipV="1">
            <a:off x="4112560" y="3503410"/>
            <a:ext cx="365760" cy="686361"/>
          </a:xfrm>
          <a:prstGeom prst="downArrow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5" name="Down Arrow 44"/>
          <p:cNvSpPr/>
          <p:nvPr/>
        </p:nvSpPr>
        <p:spPr>
          <a:xfrm rot="5400000" flipV="1">
            <a:off x="3171750" y="2481867"/>
            <a:ext cx="365760" cy="686361"/>
          </a:xfrm>
          <a:prstGeom prst="downArrow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32521" y="2807059"/>
            <a:ext cx="533400" cy="86177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ln>
                  <a:solidFill>
                    <a:schemeClr val="tx1"/>
                  </a:solidFill>
                </a:ln>
                <a:solidFill>
                  <a:srgbClr val="6666FF"/>
                </a:solidFill>
                <a:latin typeface="Helvetica"/>
                <a:ea typeface="+mn-ea"/>
                <a:cs typeface="Helvetica"/>
              </a:rPr>
              <a:t>H</a:t>
            </a:r>
          </a:p>
        </p:txBody>
      </p:sp>
      <p:sp>
        <p:nvSpPr>
          <p:cNvPr id="49" name="Down Arrow 48"/>
          <p:cNvSpPr/>
          <p:nvPr/>
        </p:nvSpPr>
        <p:spPr>
          <a:xfrm rot="13313864" flipV="1">
            <a:off x="3844749" y="4249776"/>
            <a:ext cx="365760" cy="686361"/>
          </a:xfrm>
          <a:prstGeom prst="downArrow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50" name="Down Arrow 49"/>
          <p:cNvSpPr/>
          <p:nvPr/>
        </p:nvSpPr>
        <p:spPr>
          <a:xfrm rot="10800000" flipV="1">
            <a:off x="3504235" y="4970527"/>
            <a:ext cx="365760" cy="686361"/>
          </a:xfrm>
          <a:prstGeom prst="downArrow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51" name="Oval 50"/>
          <p:cNvSpPr/>
          <p:nvPr/>
        </p:nvSpPr>
        <p:spPr>
          <a:xfrm rot="19161416">
            <a:off x="1518567" y="4026988"/>
            <a:ext cx="1943069" cy="986436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Helvetica"/>
              <a:cs typeface="Helvetica"/>
            </a:endParaRPr>
          </a:p>
        </p:txBody>
      </p:sp>
      <p:sp>
        <p:nvSpPr>
          <p:cNvPr id="52" name="Oval 51"/>
          <p:cNvSpPr/>
          <p:nvPr/>
        </p:nvSpPr>
        <p:spPr>
          <a:xfrm rot="2897375">
            <a:off x="2927089" y="2210040"/>
            <a:ext cx="3240609" cy="1657479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5779" y="3585044"/>
            <a:ext cx="34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Helvetica"/>
                <a:cs typeface="Helvetica"/>
              </a:rPr>
              <a:t>kt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 rot="19161416">
            <a:off x="2276221" y="2635590"/>
            <a:ext cx="987552" cy="986436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1057251" y="2041659"/>
            <a:ext cx="543104" cy="41148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latin typeface="Helvetica"/>
                <a:cs typeface="Helvetica"/>
              </a:rPr>
              <a:t>TC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6" name="Down Arrow 25"/>
          <p:cNvSpPr>
            <a:spLocks noChangeAspect="1"/>
          </p:cNvSpPr>
          <p:nvPr/>
        </p:nvSpPr>
        <p:spPr>
          <a:xfrm rot="7638837" flipH="1" flipV="1">
            <a:off x="1809018" y="2318373"/>
            <a:ext cx="276248" cy="735772"/>
          </a:xfrm>
          <a:prstGeom prst="downArrow">
            <a:avLst/>
          </a:prstGeom>
          <a:solidFill>
            <a:srgbClr val="FF99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378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5" grpId="0" animBg="1"/>
      <p:bldP spid="48" grpId="0"/>
      <p:bldP spid="49" grpId="0" animBg="1"/>
      <p:bldP spid="50" grpId="0" animBg="1"/>
      <p:bldP spid="51" grpId="0" animBg="1"/>
      <p:bldP spid="52" grpId="0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561" y="1099343"/>
            <a:ext cx="7148062" cy="5361046"/>
          </a:xfrm>
          <a:prstGeom prst="rect">
            <a:avLst/>
          </a:prstGeom>
        </p:spPr>
      </p:pic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6409440" y="1107330"/>
            <a:ext cx="2667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50" dirty="0" smtClean="0">
                <a:latin typeface="Helvetica"/>
                <a:cs typeface="Helvetica"/>
              </a:rPr>
              <a:t>Generation of anticyclone aloft due to latent heat release from convection</a:t>
            </a:r>
          </a:p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50" dirty="0" smtClean="0">
                <a:latin typeface="Helvetica"/>
                <a:cs typeface="Helvetica"/>
              </a:rPr>
              <a:t>Flow is divergent and asymmetric with strongest wind speeds found in equatorward outflow jets</a:t>
            </a:r>
          </a:p>
          <a:p>
            <a:pPr marL="165100" lvl="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50" dirty="0" smtClean="0">
                <a:latin typeface="Helvetica"/>
                <a:cs typeface="Helvetica"/>
              </a:rPr>
              <a:t>TCs can transport heat and potential energy across equator in upper-tropospheric outflow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21814" y="76200"/>
            <a:ext cx="1113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Helvetica"/>
                <a:cs typeface="Helvetica"/>
              </a:rPr>
              <a:t>Cross-Equatorial Energy Transport by TCs	  	  Benjamin</a:t>
            </a:r>
            <a:r>
              <a:rPr lang="de-DE" sz="1200" dirty="0" smtClean="0">
                <a:latin typeface="Helvetica"/>
                <a:cs typeface="Helvetica"/>
              </a:rPr>
              <a:t> A. Schenkel </a:t>
            </a:r>
            <a:r>
              <a:rPr lang="en-US" sz="1200" dirty="0" smtClean="0">
                <a:latin typeface="Helvetica"/>
                <a:cs typeface="Helvetica"/>
              </a:rPr>
              <a:t>	             University at Albany, SUNY                  3/14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Review of Upper-Tropospheric TC Structure</a:t>
            </a: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       	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21814" y="73223"/>
            <a:ext cx="178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81290" y="73223"/>
            <a:ext cx="177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14705" y="73223"/>
            <a:ext cx="1955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Summary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5606" y="73223"/>
            <a:ext cx="1557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0"/>
              </a:spcAf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Motivation</a:t>
            </a:r>
          </a:p>
        </p:txBody>
      </p:sp>
      <p:sp>
        <p:nvSpPr>
          <p:cNvPr id="51" name="Down Arrow 50"/>
          <p:cNvSpPr/>
          <p:nvPr/>
        </p:nvSpPr>
        <p:spPr>
          <a:xfrm rot="13528199" flipV="1">
            <a:off x="3477551" y="4385736"/>
            <a:ext cx="365760" cy="686361"/>
          </a:xfrm>
          <a:prstGeom prst="downArrow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52" name="Down Arrow 51"/>
          <p:cNvSpPr/>
          <p:nvPr/>
        </p:nvSpPr>
        <p:spPr>
          <a:xfrm rot="13557085" flipV="1">
            <a:off x="2963842" y="4337331"/>
            <a:ext cx="365760" cy="686361"/>
          </a:xfrm>
          <a:prstGeom prst="downArrow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53" name="Down Arrow 52"/>
          <p:cNvSpPr/>
          <p:nvPr/>
        </p:nvSpPr>
        <p:spPr>
          <a:xfrm rot="13460497" flipV="1">
            <a:off x="2419984" y="4321738"/>
            <a:ext cx="365760" cy="686361"/>
          </a:xfrm>
          <a:prstGeom prst="downArrow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54" name="Down Arrow 53"/>
          <p:cNvSpPr/>
          <p:nvPr/>
        </p:nvSpPr>
        <p:spPr>
          <a:xfrm rot="12453865" flipV="1">
            <a:off x="4052361" y="4403551"/>
            <a:ext cx="365760" cy="686361"/>
          </a:xfrm>
          <a:prstGeom prst="downArrow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57" name="Down Arrow 56"/>
          <p:cNvSpPr/>
          <p:nvPr/>
        </p:nvSpPr>
        <p:spPr>
          <a:xfrm rot="10800000" flipV="1">
            <a:off x="4556168" y="4413595"/>
            <a:ext cx="365760" cy="686361"/>
          </a:xfrm>
          <a:prstGeom prst="downArrow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64" name="Down Arrow 63"/>
          <p:cNvSpPr/>
          <p:nvPr/>
        </p:nvSpPr>
        <p:spPr>
          <a:xfrm rot="13543208" flipV="1">
            <a:off x="1861267" y="4367410"/>
            <a:ext cx="365760" cy="686361"/>
          </a:xfrm>
          <a:prstGeom prst="downArrow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525334" y="4130928"/>
            <a:ext cx="3814441" cy="1226174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2521" y="2807059"/>
            <a:ext cx="533400" cy="86177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ln>
                  <a:solidFill>
                    <a:schemeClr val="tx1"/>
                  </a:solidFill>
                </a:ln>
                <a:solidFill>
                  <a:srgbClr val="6666FF"/>
                </a:solidFill>
                <a:latin typeface="Helvetica"/>
                <a:ea typeface="+mn-ea"/>
                <a:cs typeface="Helvetica"/>
              </a:rPr>
              <a:t>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5779" y="3585044"/>
            <a:ext cx="34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Helvetica"/>
                <a:cs typeface="Helvetica"/>
              </a:rPr>
              <a:t>kt</a:t>
            </a:r>
            <a:endParaRPr lang="en-US" sz="1600" dirty="0"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314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9|1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9|1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9|1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9|1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9|1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6.5|54|4.2|49.6|10.2|47.6|4.6|0.6|40.1|40.3|6.6|35.2|7.3|9.9|12.5|10.9|3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9|1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42398</TotalTime>
  <Words>2201</Words>
  <Application>Microsoft Macintosh PowerPoint</Application>
  <PresentationFormat>On-screen Show (4:3)</PresentationFormat>
  <Paragraphs>451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Document</vt:lpstr>
      <vt:lpstr>Equation</vt:lpstr>
      <vt:lpstr>PowerPoint Presentation</vt:lpstr>
      <vt:lpstr>How do TCs Transport Total Energy Meridionally?</vt:lpstr>
      <vt:lpstr>How do TCs Transport Total Energy Meridionally?</vt:lpstr>
      <vt:lpstr>How do TCs Transport Total Energy Meridionally?</vt:lpstr>
      <vt:lpstr>How do TCs Transport Total Energy Meridionally?</vt:lpstr>
      <vt:lpstr>How do TCs Transport Total Energy Meridionally?</vt:lpstr>
      <vt:lpstr>How do TCs Transport Total Energy Meridionally?</vt:lpstr>
      <vt:lpstr>Review of Upper-Tropospheric TC Structure</vt:lpstr>
      <vt:lpstr>Review of Upper-Tropospheric TC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Structure of Meridional Total Energy Transport Anomalies</vt:lpstr>
      <vt:lpstr>Global Structure of Meridional Total Energy Transport Anomalies</vt:lpstr>
      <vt:lpstr>Global Structure of Meridional Total Energy Transport Anomalies</vt:lpstr>
      <vt:lpstr>Quantifying Meridional Total Energy Transport by TCs in a Global Context</vt:lpstr>
      <vt:lpstr>Global Structure of Meridional Total Energy Transport Anomalies</vt:lpstr>
      <vt:lpstr>Quantifying Meridional Total Energy Transport by TCs in a Global Context</vt:lpstr>
      <vt:lpstr>Global Structure of Meridional Total Energy Transport Anomalies</vt:lpstr>
      <vt:lpstr>Quantifying Meridional Total Energy Transport by TCs in a Global Context</vt:lpstr>
      <vt:lpstr>Summary: TC Impacts on Meridional Total Energy Transport</vt:lpstr>
      <vt:lpstr>Summary: TC Impacts on Meridional Total Energy Transport</vt:lpstr>
      <vt:lpstr>Summary: TC Impacts on Meridional Total Energy Transport</vt:lpstr>
      <vt:lpstr>Summary: TC Impacts on Meridional Total Energy Transport</vt:lpstr>
      <vt:lpstr>Summary: TC Impacts on Meridional Total Energy Transport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ben</cp:lastModifiedBy>
  <cp:revision>801</cp:revision>
  <dcterms:created xsi:type="dcterms:W3CDTF">2013-03-25T18:54:07Z</dcterms:created>
  <dcterms:modified xsi:type="dcterms:W3CDTF">2014-04-01T16:33:15Z</dcterms:modified>
</cp:coreProperties>
</file>