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3.xml" ContentType="application/vnd.openxmlformats-officedocument.presentationml.notesSlide+xml"/>
  <Override PartName="/ppt/embeddings/oleObject3.bin" ContentType="application/vnd.openxmlformats-officedocument.oleObject"/>
  <Override PartName="/ppt/notesSlides/notesSlide14.xml" ContentType="application/vnd.openxmlformats-officedocument.presentationml.notesSlide+xml"/>
  <Override PartName="/ppt/embeddings/oleObject4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5.bin" ContentType="application/vnd.openxmlformats-officedocument.oleObject"/>
  <Override PartName="/ppt/notesSlides/notesSlide17.xml" ContentType="application/vnd.openxmlformats-officedocument.presentationml.notesSlide+xml"/>
  <Override PartName="/ppt/embeddings/oleObject6.bin" ContentType="application/vnd.openxmlformats-officedocument.oleObject"/>
  <Override PartName="/ppt/notesSlides/notesSlide18.xml" ContentType="application/vnd.openxmlformats-officedocument.presentationml.notesSlide+xml"/>
  <Override PartName="/ppt/embeddings/oleObject7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8.bin" ContentType="application/vnd.openxmlformats-officedocument.oleObject"/>
  <Override PartName="/ppt/notesSlides/notesSlide21.xml" ContentType="application/vnd.openxmlformats-officedocument.presentationml.notesSlide+xml"/>
  <Override PartName="/ppt/embeddings/oleObject9.bin" ContentType="application/vnd.openxmlformats-officedocument.oleObject"/>
  <Override PartName="/ppt/notesSlides/notesSlide22.xml" ContentType="application/vnd.openxmlformats-officedocument.presentationml.notesSlide+xml"/>
  <Override PartName="/ppt/embeddings/oleObject10.bin" ContentType="application/vnd.openxmlformats-officedocument.oleObject"/>
  <Override PartName="/ppt/notesSlides/notesSlide23.xml" ContentType="application/vnd.openxmlformats-officedocument.presentationml.notesSlide+xml"/>
  <Override PartName="/ppt/embeddings/oleObject11.bin" ContentType="application/vnd.openxmlformats-officedocument.oleObject"/>
  <Override PartName="/ppt/notesSlides/notesSlide24.xml" ContentType="application/vnd.openxmlformats-officedocument.presentationml.notesSlide+xml"/>
  <Override PartName="/ppt/embeddings/oleObject12.bin" ContentType="application/vnd.openxmlformats-officedocument.oleObject"/>
  <Override PartName="/ppt/notesSlides/notesSlide25.xml" ContentType="application/vnd.openxmlformats-officedocument.presentationml.notesSlide+xml"/>
  <Override PartName="/ppt/embeddings/oleObject1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67" r:id="rId2"/>
    <p:sldId id="269" r:id="rId3"/>
    <p:sldId id="268" r:id="rId4"/>
    <p:sldId id="271" r:id="rId5"/>
    <p:sldId id="272" r:id="rId6"/>
    <p:sldId id="298" r:id="rId7"/>
    <p:sldId id="270" r:id="rId8"/>
    <p:sldId id="257" r:id="rId9"/>
    <p:sldId id="301" r:id="rId10"/>
    <p:sldId id="299" r:id="rId11"/>
    <p:sldId id="259" r:id="rId12"/>
    <p:sldId id="260" r:id="rId13"/>
    <p:sldId id="303" r:id="rId14"/>
    <p:sldId id="304" r:id="rId15"/>
    <p:sldId id="258" r:id="rId16"/>
    <p:sldId id="273" r:id="rId17"/>
    <p:sldId id="274" r:id="rId18"/>
    <p:sldId id="262" r:id="rId19"/>
    <p:sldId id="277" r:id="rId20"/>
    <p:sldId id="278" r:id="rId21"/>
    <p:sldId id="279" r:id="rId22"/>
    <p:sldId id="280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302" r:id="rId40"/>
    <p:sldId id="266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776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EA0EC-FFFD-0948-8D9A-74ECD0ABADAF}" type="datetimeFigureOut">
              <a:rPr lang="en-US" smtClean="0"/>
              <a:t>8/22/15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B7602-11D9-3845-9BF5-F61B70FDB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8" name="Footer Placeholder 3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Benjamin A. Schenkel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Insert case study into</a:t>
            </a:r>
            <a:r>
              <a:rPr lang="en-US" baseline="0" dirty="0" smtClean="0"/>
              <a:t> talk</a:t>
            </a:r>
            <a:endParaRPr lang="en-US" dirty="0" smtClean="0"/>
          </a:p>
        </p:txBody>
      </p:sp>
      <p:sp>
        <p:nvSpPr>
          <p:cNvPr id="44036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Benjamin Schenkel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Axisymmetric TC structure </a:t>
            </a:r>
            <a:r>
              <a:rPr lang="en-US" dirty="0" smtClean="0">
                <a:sym typeface="Wingdings"/>
              </a:rPr>
              <a:t> primary, 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secondary circ</a:t>
            </a:r>
            <a:endParaRPr lang="en-US" dirty="0" smtClean="0"/>
          </a:p>
          <a:p>
            <a:r>
              <a:rPr lang="en-US" dirty="0" smtClean="0"/>
              <a:t>Asymmetric</a:t>
            </a:r>
            <a:r>
              <a:rPr lang="en-US" baseline="0" dirty="0" smtClean="0"/>
              <a:t> TC structure  </a:t>
            </a:r>
            <a:r>
              <a:rPr lang="en-US" baseline="0" dirty="0" smtClean="0">
                <a:sym typeface="Wingdings"/>
              </a:rPr>
              <a:t> lower-tropospheric cyclone, subsidence environment, TC outflow</a:t>
            </a:r>
          </a:p>
          <a:p>
            <a:r>
              <a:rPr lang="en-US" baseline="0" dirty="0" smtClean="0">
                <a:sym typeface="Wingdings"/>
              </a:rPr>
              <a:t>How does TC impact environment?  Add shay cartoon</a:t>
            </a:r>
          </a:p>
          <a:p>
            <a:r>
              <a:rPr lang="en-US" baseline="0" dirty="0" smtClean="0">
                <a:sym typeface="Wingdings"/>
              </a:rPr>
              <a:t>Questions raised</a:t>
            </a:r>
          </a:p>
          <a:p>
            <a:r>
              <a:rPr lang="en-US" baseline="0" dirty="0" smtClean="0">
                <a:sym typeface="Wingdings"/>
              </a:rPr>
              <a:t>Results rossby wave radiation, moisture budget: pwat plot/vert motion,inert instability,memory stuff   typhoon stratified composites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34D71-AFDC-AF4F-8200-927F7096804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73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8.07,0.15,0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F953B-2B74-704D-A90C-5E3E0561DFB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39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8.07,0.15,0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F953B-2B74-704D-A90C-5E3E0561DFB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39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8.07,0.15,0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F953B-2B74-704D-A90C-5E3E0561DFB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39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8.07,0.15,0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F953B-2B74-704D-A90C-5E3E0561DFB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39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8.07,0.15,0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F953B-2B74-704D-A90C-5E3E0561DFB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39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8.07,0.15,0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F953B-2B74-704D-A90C-5E3E0561DFB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39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8.07,0.15,0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F953B-2B74-704D-A90C-5E3E0561DFB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39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8.07,0.15,0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F953B-2B74-704D-A90C-5E3E0561DFB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39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Insert case study into</a:t>
            </a:r>
            <a:r>
              <a:rPr lang="en-US" baseline="0" dirty="0" smtClean="0"/>
              <a:t> talk</a:t>
            </a:r>
            <a:endParaRPr lang="en-US" dirty="0" smtClean="0"/>
          </a:p>
        </p:txBody>
      </p:sp>
      <p:sp>
        <p:nvSpPr>
          <p:cNvPr id="44036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Benjamin Schenkel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6.13,</a:t>
            </a:r>
            <a:r>
              <a:rPr lang="en-US" baseline="0" dirty="0" smtClean="0"/>
              <a:t> 0, 0.55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F953B-2B74-704D-A90C-5E3E0561DFB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00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6.13,</a:t>
            </a:r>
            <a:r>
              <a:rPr lang="en-US" baseline="0" dirty="0" smtClean="0"/>
              <a:t> 0, 0.55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F953B-2B74-704D-A90C-5E3E0561DFB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00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6.13,</a:t>
            </a:r>
            <a:r>
              <a:rPr lang="en-US" baseline="0" dirty="0" smtClean="0"/>
              <a:t> 0, 0.55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F953B-2B74-704D-A90C-5E3E0561DFB0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00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6.13,</a:t>
            </a:r>
            <a:r>
              <a:rPr lang="en-US" baseline="0" dirty="0" smtClean="0"/>
              <a:t> 0, 0.55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F953B-2B74-704D-A90C-5E3E0561DFB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000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6.13,</a:t>
            </a:r>
            <a:r>
              <a:rPr lang="en-US" baseline="0" dirty="0" smtClean="0"/>
              <a:t> 0, 0.55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F953B-2B74-704D-A90C-5E3E0561DFB0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000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6.13,</a:t>
            </a:r>
            <a:r>
              <a:rPr lang="en-US" baseline="0" dirty="0" smtClean="0"/>
              <a:t> 0, 0.55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F953B-2B74-704D-A90C-5E3E0561DFB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00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4036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Benjamin Schenkel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aseline="0" dirty="0" smtClean="0"/>
              <a:t>check on hoskins</a:t>
            </a:r>
            <a:endParaRPr lang="en-US" dirty="0" smtClean="0"/>
          </a:p>
        </p:txBody>
      </p:sp>
      <p:sp>
        <p:nvSpPr>
          <p:cNvPr id="44036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Benjamin Schenkel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aseline="0" dirty="0" smtClean="0"/>
              <a:t>check on hoskins</a:t>
            </a:r>
            <a:endParaRPr lang="en-US" dirty="0" smtClean="0"/>
          </a:p>
        </p:txBody>
      </p:sp>
      <p:sp>
        <p:nvSpPr>
          <p:cNvPr id="44036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Benjamin Schenkel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Insert case study into</a:t>
            </a:r>
            <a:r>
              <a:rPr lang="en-US" baseline="0" dirty="0" smtClean="0"/>
              <a:t> talk</a:t>
            </a:r>
            <a:endParaRPr lang="en-US" dirty="0" smtClean="0"/>
          </a:p>
        </p:txBody>
      </p:sp>
      <p:sp>
        <p:nvSpPr>
          <p:cNvPr id="44036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Benjamin Schenkel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aseline="0" dirty="0" smtClean="0"/>
              <a:t>check on hoskins</a:t>
            </a:r>
            <a:endParaRPr lang="en-US" dirty="0" smtClean="0"/>
          </a:p>
        </p:txBody>
      </p:sp>
      <p:sp>
        <p:nvSpPr>
          <p:cNvPr id="44036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Benjamin Schenkel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aseline="0" dirty="0" smtClean="0"/>
              <a:t>check on hoskins</a:t>
            </a:r>
            <a:endParaRPr lang="en-US" dirty="0" smtClean="0"/>
          </a:p>
        </p:txBody>
      </p:sp>
      <p:sp>
        <p:nvSpPr>
          <p:cNvPr id="44036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Benjamin Schenkel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aseline="0" dirty="0" smtClean="0"/>
              <a:t>check on hoskins</a:t>
            </a:r>
            <a:endParaRPr lang="en-US" dirty="0" smtClean="0"/>
          </a:p>
        </p:txBody>
      </p:sp>
      <p:sp>
        <p:nvSpPr>
          <p:cNvPr id="44036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Benjamin Schenkel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0F8-EA52-2248-A41F-D8755906EC82}" type="datetimeFigureOut">
              <a:rPr lang="en-US" smtClean="0"/>
              <a:t>8/22/15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26CD-4A45-AE45-BC10-D885C9530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7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0F8-EA52-2248-A41F-D8755906EC82}" type="datetimeFigureOut">
              <a:rPr lang="en-US" smtClean="0"/>
              <a:t>8/22/15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26CD-4A45-AE45-BC10-D885C9530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14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0F8-EA52-2248-A41F-D8755906EC82}" type="datetimeFigureOut">
              <a:rPr lang="en-US" smtClean="0"/>
              <a:t>8/22/15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26CD-4A45-AE45-BC10-D885C9530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61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0F8-EA52-2248-A41F-D8755906EC82}" type="datetimeFigureOut">
              <a:rPr lang="en-US" smtClean="0"/>
              <a:t>8/22/15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26CD-4A45-AE45-BC10-D885C9530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77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0F8-EA52-2248-A41F-D8755906EC82}" type="datetimeFigureOut">
              <a:rPr lang="en-US" smtClean="0"/>
              <a:t>8/22/15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26CD-4A45-AE45-BC10-D885C9530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31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0F8-EA52-2248-A41F-D8755906EC82}" type="datetimeFigureOut">
              <a:rPr lang="en-US" smtClean="0"/>
              <a:t>8/22/15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26CD-4A45-AE45-BC10-D885C9530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0F8-EA52-2248-A41F-D8755906EC82}" type="datetimeFigureOut">
              <a:rPr lang="en-US" smtClean="0"/>
              <a:t>8/22/15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26CD-4A45-AE45-BC10-D885C9530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58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0F8-EA52-2248-A41F-D8755906EC82}" type="datetimeFigureOut">
              <a:rPr lang="en-US" smtClean="0"/>
              <a:t>8/22/15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26CD-4A45-AE45-BC10-D885C9530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58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0F8-EA52-2248-A41F-D8755906EC82}" type="datetimeFigureOut">
              <a:rPr lang="en-US" smtClean="0"/>
              <a:t>8/22/15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26CD-4A45-AE45-BC10-D885C9530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3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0F8-EA52-2248-A41F-D8755906EC82}" type="datetimeFigureOut">
              <a:rPr lang="en-US" smtClean="0"/>
              <a:t>8/22/15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26CD-4A45-AE45-BC10-D885C9530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49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30F8-EA52-2248-A41F-D8755906EC82}" type="datetimeFigureOut">
              <a:rPr lang="en-US" smtClean="0"/>
              <a:t>8/22/15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26CD-4A45-AE45-BC10-D885C9530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6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E30F8-EA52-2248-A41F-D8755906EC82}" type="datetimeFigureOut">
              <a:rPr lang="en-US" smtClean="0"/>
              <a:t>8/22/15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126CD-4A45-AE45-BC10-D885C9530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schenkel@albany.edu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8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8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16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9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6.emf"/><Relationship Id="rId6" Type="http://schemas.openxmlformats.org/officeDocument/2006/relationships/image" Target="../media/image2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2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1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3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1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24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1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25.emf"/><Relationship Id="rId5" Type="http://schemas.openxmlformats.org/officeDocument/2006/relationships/image" Target="../media/image26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1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7.emf"/><Relationship Id="rId5" Type="http://schemas.openxmlformats.org/officeDocument/2006/relationships/image" Target="../media/image26.png"/><Relationship Id="rId6" Type="http://schemas.openxmlformats.org/officeDocument/2006/relationships/oleObject" Target="../embeddings/oleObject9.bin"/><Relationship Id="rId7" Type="http://schemas.openxmlformats.org/officeDocument/2006/relationships/image" Target="../media/image16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7.emf"/><Relationship Id="rId5" Type="http://schemas.openxmlformats.org/officeDocument/2006/relationships/image" Target="../media/image26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6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28.emf"/><Relationship Id="rId5" Type="http://schemas.openxmlformats.org/officeDocument/2006/relationships/image" Target="../media/image26.png"/><Relationship Id="rId6" Type="http://schemas.openxmlformats.org/officeDocument/2006/relationships/oleObject" Target="../embeddings/oleObject11.bin"/><Relationship Id="rId7" Type="http://schemas.openxmlformats.org/officeDocument/2006/relationships/image" Target="../media/image16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28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16.emf"/><Relationship Id="rId7" Type="http://schemas.openxmlformats.org/officeDocument/2006/relationships/image" Target="../media/image29.emf"/><Relationship Id="rId8" Type="http://schemas.openxmlformats.org/officeDocument/2006/relationships/image" Target="../media/image26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16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26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6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7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Subtitle 2"/>
          <p:cNvSpPr>
            <a:spLocks noGrp="1"/>
          </p:cNvSpPr>
          <p:nvPr>
            <p:ph type="subTitle" idx="1"/>
          </p:nvPr>
        </p:nvSpPr>
        <p:spPr>
          <a:xfrm>
            <a:off x="0" y="2692180"/>
            <a:ext cx="9144000" cy="2820555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Benjamin A. Schenkel (</a:t>
            </a:r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  <a:hlinkClick r:id="rId3"/>
              </a:rPr>
              <a:t>bschenkel@albany.edu</a:t>
            </a:r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)</a:t>
            </a:r>
            <a:r>
              <a:rPr lang="en-US" sz="2400" b="1" baseline="30000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endParaRPr lang="en-US" sz="2400" b="1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pPr eaLnBrk="1" hangingPunct="1">
              <a:lnSpc>
                <a:spcPct val="145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University at Albany, State University of New York</a:t>
            </a:r>
          </a:p>
          <a:p>
            <a:pPr eaLnBrk="1" hangingPunct="1">
              <a:lnSpc>
                <a:spcPct val="145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CEE Seminar</a:t>
            </a:r>
          </a:p>
          <a:p>
            <a:pPr eaLnBrk="1" hangingPunct="1">
              <a:lnSpc>
                <a:spcPct val="145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6/26/2015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04800" y="507996"/>
            <a:ext cx="8534400" cy="1674091"/>
          </a:xfrm>
          <a:prstGeom prst="rect">
            <a:avLst/>
          </a:prstGeom>
          <a:solidFill>
            <a:srgbClr val="003300"/>
          </a:solidFill>
          <a:ln w="9525">
            <a:solidFill>
              <a:srgbClr val="3366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Helvetica"/>
                <a:cs typeface="Helvetica"/>
              </a:rPr>
              <a:t>Interrogating the Atmospheric Environmental Impacts of Tropical Cyclones</a:t>
            </a:r>
            <a:endParaRPr lang="en-US" sz="3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2052" name="Picture 7" descr="sunyse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3" y="5175766"/>
            <a:ext cx="113347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6382639"/>
            <a:ext cx="9144000" cy="33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550" dirty="0">
                <a:latin typeface="Helvetica"/>
                <a:cs typeface="Helvetica"/>
              </a:rPr>
              <a:t>Research Sponsored by </a:t>
            </a:r>
            <a:r>
              <a:rPr lang="en-US" sz="1550" dirty="0" smtClean="0">
                <a:latin typeface="Helvetica"/>
                <a:cs typeface="Helvetica"/>
              </a:rPr>
              <a:t>NSF and NASA</a:t>
            </a:r>
            <a:endParaRPr lang="en-US" sz="155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445678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066800"/>
            <a:ext cx="4191000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66800"/>
            <a:ext cx="4191000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Oval 25"/>
          <p:cNvSpPr/>
          <p:nvPr/>
        </p:nvSpPr>
        <p:spPr>
          <a:xfrm>
            <a:off x="990600" y="1979613"/>
            <a:ext cx="2438400" cy="3048000"/>
          </a:xfrm>
          <a:prstGeom prst="ellipse">
            <a:avLst/>
          </a:prstGeom>
          <a:solidFill>
            <a:srgbClr val="FF3F3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 rot="10800000">
            <a:off x="990600" y="5180013"/>
            <a:ext cx="2286000" cy="1587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63" name="Content Placeholder 2"/>
          <p:cNvSpPr txBox="1">
            <a:spLocks/>
          </p:cNvSpPr>
          <p:nvPr/>
        </p:nvSpPr>
        <p:spPr bwMode="auto">
          <a:xfrm>
            <a:off x="9601200" y="6248400"/>
            <a:ext cx="5257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Aft>
                <a:spcPts val="1800"/>
              </a:spcAft>
            </a:pPr>
            <a:endParaRPr lang="en-US" sz="2000" dirty="0">
              <a:cs typeface="Times New Roman" pitchFamily="18" charset="0"/>
            </a:endParaRPr>
          </a:p>
        </p:txBody>
      </p:sp>
      <p:sp>
        <p:nvSpPr>
          <p:cNvPr id="10268" name="TextBox 65"/>
          <p:cNvSpPr txBox="1">
            <a:spLocks noChangeArrowheads="1"/>
          </p:cNvSpPr>
          <p:nvPr/>
        </p:nvSpPr>
        <p:spPr bwMode="auto">
          <a:xfrm>
            <a:off x="0" y="6172200"/>
            <a:ext cx="1569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Times New Roman" pitchFamily="18" charset="0"/>
              </a:rPr>
              <a:t>Credit: NASA</a:t>
            </a:r>
          </a:p>
        </p:txBody>
      </p:sp>
      <p:sp>
        <p:nvSpPr>
          <p:cNvPr id="56" name="Oval 55"/>
          <p:cNvSpPr/>
          <p:nvPr/>
        </p:nvSpPr>
        <p:spPr>
          <a:xfrm>
            <a:off x="1371600" y="2743200"/>
            <a:ext cx="1600200" cy="1600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1467579" y="3048000"/>
            <a:ext cx="15193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Times New Roman" pitchFamily="18" charset="0"/>
              </a:rPr>
              <a:t>Inner Core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cs typeface="Times New Roman" pitchFamily="18" charset="0"/>
              </a:rPr>
              <a:t>Subsidence/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cs typeface="Times New Roman" pitchFamily="18" charset="0"/>
              </a:rPr>
              <a:t>Latent Heating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824448" y="2209800"/>
            <a:ext cx="270879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Times New Roman" pitchFamily="18" charset="0"/>
              </a:rPr>
              <a:t>Secondary Circulation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Descent/Adiabatic Warming</a:t>
            </a:r>
            <a:endParaRPr lang="en-US" sz="1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0" y="1066800"/>
            <a:ext cx="419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Temperature Anomalies</a:t>
            </a:r>
            <a:endParaRPr lang="en-US" sz="24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4953000" y="1066800"/>
            <a:ext cx="419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Moisture Anomalies</a:t>
            </a:r>
            <a:endParaRPr lang="en-US" sz="2400" dirty="0">
              <a:solidFill>
                <a:schemeClr val="bg1"/>
              </a:solidFill>
              <a:cs typeface="Times New Roman" pitchFamily="18" charset="0"/>
            </a:endParaRPr>
          </a:p>
        </p:txBody>
      </p:sp>
      <p:cxnSp>
        <p:nvCxnSpPr>
          <p:cNvPr id="87" name="Straight Arrow Connector 86"/>
          <p:cNvCxnSpPr/>
          <p:nvPr/>
        </p:nvCxnSpPr>
        <p:spPr>
          <a:xfrm rot="10800000">
            <a:off x="6084125" y="5169725"/>
            <a:ext cx="2286000" cy="1587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5943600" y="2055813"/>
            <a:ext cx="2438400" cy="30480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0" name="Oval 89"/>
          <p:cNvSpPr/>
          <p:nvPr/>
        </p:nvSpPr>
        <p:spPr>
          <a:xfrm>
            <a:off x="6324600" y="2819400"/>
            <a:ext cx="1600200" cy="16002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6477690" y="3124200"/>
            <a:ext cx="14051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Times New Roman" pitchFamily="18" charset="0"/>
              </a:rPr>
              <a:t>Inner Core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Moisture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Convergence</a:t>
            </a:r>
            <a:endParaRPr lang="en-US" sz="1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6045379" y="2252004"/>
            <a:ext cx="219192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Times New Roman" pitchFamily="18" charset="0"/>
              </a:rPr>
              <a:t>Secondary Circulation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Descent/Drying</a:t>
            </a:r>
            <a:endParaRPr lang="en-US" sz="1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7704745" y="2731330"/>
            <a:ext cx="1473200" cy="1548825"/>
          </a:xfrm>
          <a:prstGeom prst="rect">
            <a:avLst/>
          </a:prstGeom>
          <a:solidFill>
            <a:srgbClr val="F7962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Drying by TC-induced negative SST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anomalies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3121814" y="76200"/>
            <a:ext cx="1113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400" b="1" dirty="0" smtClean="0">
                <a:solidFill>
                  <a:schemeClr val="bg1"/>
                </a:solidFill>
                <a:cs typeface="Helvetica"/>
              </a:rPr>
              <a:t>Background</a:t>
            </a:r>
          </a:p>
        </p:txBody>
      </p:sp>
      <p:sp>
        <p:nvSpPr>
          <p:cNvPr id="127" name="Title 1"/>
          <p:cNvSpPr>
            <a:spLocks noGrp="1"/>
          </p:cNvSpPr>
          <p:nvPr>
            <p:ph type="title"/>
          </p:nvPr>
        </p:nvSpPr>
        <p:spPr>
          <a:xfrm>
            <a:off x="0" y="411163"/>
            <a:ext cx="9144000" cy="579437"/>
          </a:xfr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bg1"/>
                </a:solidFill>
                <a:latin typeface="+mn-lt"/>
                <a:cs typeface="Helvetica"/>
              </a:rPr>
              <a:t>Potential Impacts of TCs upon their Environment</a:t>
            </a:r>
            <a:endParaRPr lang="en-US" sz="2500" dirty="0">
              <a:solidFill>
                <a:schemeClr val="bg1"/>
              </a:solidFill>
              <a:latin typeface="+mn-lt"/>
              <a:cs typeface="Helvetica"/>
            </a:endParaRPr>
          </a:p>
        </p:txBody>
      </p:sp>
      <p:sp>
        <p:nvSpPr>
          <p:cNvPr id="128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cs typeface="Helvetica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3121814" y="73223"/>
            <a:ext cx="1784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b="1" dirty="0" smtClean="0">
                <a:solidFill>
                  <a:schemeClr val="bg1"/>
                </a:solidFill>
                <a:cs typeface="Helvetica"/>
              </a:rPr>
              <a:t>Background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5281290" y="73223"/>
            <a:ext cx="17757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cs typeface="Helvetica"/>
              </a:rPr>
              <a:t>Results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7014705" y="73223"/>
            <a:ext cx="19555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cs typeface="Helvetica"/>
              </a:rPr>
              <a:t>Summary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1065606" y="73223"/>
            <a:ext cx="1557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cs typeface="Helvetica"/>
              </a:rPr>
              <a:t>Motivation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3091482" y="2791845"/>
            <a:ext cx="1473200" cy="1548825"/>
          </a:xfrm>
          <a:prstGeom prst="rect">
            <a:avLst/>
          </a:prstGeom>
          <a:solidFill>
            <a:srgbClr val="3366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/>
              <a:t>Cooling by TC-induced negative SST</a:t>
            </a:r>
          </a:p>
          <a:p>
            <a:pPr algn="ctr"/>
            <a:r>
              <a:rPr lang="en-US" dirty="0" smtClean="0"/>
              <a:t>anomalies</a:t>
            </a:r>
            <a:endParaRPr lang="en-US" dirty="0"/>
          </a:p>
        </p:txBody>
      </p:sp>
      <p:sp>
        <p:nvSpPr>
          <p:cNvPr id="80" name="Oval 79"/>
          <p:cNvSpPr/>
          <p:nvPr/>
        </p:nvSpPr>
        <p:spPr>
          <a:xfrm>
            <a:off x="726141" y="1967748"/>
            <a:ext cx="7620001" cy="116826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cs typeface="Times New Roman" pitchFamily="18" charset="0"/>
              </a:rPr>
              <a:t>How does the atmospheric environment respond to TC passage?</a:t>
            </a:r>
            <a:endParaRPr lang="en-US" sz="2000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13941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3" grpId="0"/>
      <p:bldP spid="111" grpId="0" animBg="1"/>
      <p:bldP spid="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" y="1527048"/>
            <a:ext cx="6577721" cy="4407408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362700" y="1107948"/>
            <a:ext cx="2743200" cy="440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5100" lvl="0" indent="-165100" defTabSz="914400" fontAlgn="base">
              <a:spcBef>
                <a:spcPct val="20000"/>
              </a:spcBef>
              <a:spcAft>
                <a:spcPts val="2400"/>
              </a:spcAft>
              <a:buFont typeface="Arial" pitchFamily="34" charset="0"/>
              <a:buChar char="•"/>
              <a:defRPr/>
            </a:pPr>
            <a:r>
              <a:rPr lang="en-US" sz="1900" b="1" dirty="0" smtClean="0">
                <a:latin typeface="Helvetica"/>
                <a:cs typeface="Helvetica"/>
              </a:rPr>
              <a:t>Black line: Track of TC Gloria with dots at one day intervals</a:t>
            </a:r>
          </a:p>
          <a:p>
            <a:pPr marL="165100" lvl="0" indent="-165100" defTabSz="914400" fontAlgn="base">
              <a:spcBef>
                <a:spcPct val="20000"/>
              </a:spcBef>
              <a:spcAft>
                <a:spcPts val="2400"/>
              </a:spcAft>
              <a:buFont typeface="Arial" pitchFamily="34" charset="0"/>
              <a:buChar char="•"/>
              <a:defRPr/>
            </a:pPr>
            <a:r>
              <a:rPr lang="en-US" sz="1900" dirty="0" smtClean="0">
                <a:latin typeface="Helvetica"/>
                <a:cs typeface="Helvetica"/>
              </a:rPr>
              <a:t>SST and thickness anomalies averaged within 5° </a:t>
            </a:r>
            <a:r>
              <a:rPr lang="en-US" sz="1900" dirty="0">
                <a:cs typeface="Helvetica"/>
              </a:rPr>
              <a:t>× 5</a:t>
            </a:r>
            <a:r>
              <a:rPr lang="en-US" sz="1900" dirty="0" smtClean="0">
                <a:cs typeface="Helvetica"/>
              </a:rPr>
              <a:t>° box centered on TC location for each day during 20 days prior to 60 days after TC passage</a:t>
            </a:r>
            <a:endParaRPr lang="en-US" sz="1900" dirty="0" smtClean="0">
              <a:latin typeface="Helvetica"/>
              <a:cs typeface="Helvetica"/>
            </a:endParaRPr>
          </a:p>
          <a:p>
            <a:pPr marL="165100" lvl="0" indent="-165100" defTabSz="914400" fontAlgn="base">
              <a:spcBef>
                <a:spcPct val="20000"/>
              </a:spcBef>
              <a:spcAft>
                <a:spcPts val="2400"/>
              </a:spcAft>
              <a:buFont typeface="Arial" pitchFamily="34" charset="0"/>
              <a:buChar char="•"/>
              <a:defRPr/>
            </a:pPr>
            <a:r>
              <a:rPr lang="en-US" sz="1900" dirty="0" smtClean="0">
                <a:latin typeface="Helvetica"/>
                <a:cs typeface="Helvetica"/>
              </a:rPr>
              <a:t>Time series are averaged for all Northern Hemisphere TCs to provide composite response</a:t>
            </a:r>
            <a:endParaRPr lang="en-US" sz="1900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1348" y="5909056"/>
            <a:ext cx="2506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Credit: Hart </a:t>
            </a:r>
            <a:r>
              <a:rPr lang="en-US" dirty="0" smtClean="0">
                <a:latin typeface="Helvetica"/>
                <a:cs typeface="Helvetica"/>
              </a:rPr>
              <a:t>et al. 2007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11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121814" y="76200"/>
            <a:ext cx="1113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Helvetica"/>
                <a:cs typeface="Helvetica"/>
              </a:rPr>
              <a:t>Background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411163"/>
            <a:ext cx="9144000" cy="579437"/>
          </a:xfr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  <a:t>Environmental Impacts of TCs: Methodology of Hart et al. (2007)</a:t>
            </a:r>
            <a:endParaRPr lang="en-US" sz="2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21814" y="73223"/>
            <a:ext cx="1784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Helvetica"/>
                <a:cs typeface="Helvetica"/>
              </a:rPr>
              <a:t>Background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81290" y="73223"/>
            <a:ext cx="17757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Results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014705" y="73223"/>
            <a:ext cx="19555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Summary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65606" y="73223"/>
            <a:ext cx="1557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71552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28795"/>
            <a:ext cx="6898232" cy="4402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9385" y="5931238"/>
            <a:ext cx="2506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Credit: Hart </a:t>
            </a:r>
            <a:r>
              <a:rPr lang="en-US" dirty="0" smtClean="0">
                <a:latin typeface="Helvetica"/>
                <a:cs typeface="Helvetica"/>
              </a:rPr>
              <a:t>et al. 2007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21814" y="76200"/>
            <a:ext cx="1113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Helvetica"/>
                <a:cs typeface="Helvetica"/>
              </a:rPr>
              <a:t>Background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11163"/>
            <a:ext cx="9144000" cy="579437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Impacts </a:t>
            </a: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of </a:t>
            </a: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TCs upon Sea Surface Temperatures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1814" y="73223"/>
            <a:ext cx="1784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Helvetica"/>
                <a:cs typeface="Helvetica"/>
              </a:rPr>
              <a:t>Background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81290" y="73223"/>
            <a:ext cx="17757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Results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14705" y="73223"/>
            <a:ext cx="19555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Summary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65606" y="73223"/>
            <a:ext cx="1557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Motivation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343932" y="2983615"/>
            <a:ext cx="24658" cy="2305521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405579" y="4105553"/>
            <a:ext cx="838417" cy="332882"/>
          </a:xfrm>
          <a:prstGeom prst="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Cool</a:t>
            </a: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380922" y="2026405"/>
            <a:ext cx="0" cy="692137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550368" y="2149696"/>
            <a:ext cx="961900" cy="332882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Warm</a:t>
            </a:r>
            <a:endParaRPr lang="en-US" sz="20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6732006" y="1066800"/>
            <a:ext cx="241199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5100" lvl="0" indent="-165100" defTabSz="914400" fontAlgn="base">
              <a:spcBef>
                <a:spcPct val="2000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latin typeface="Helvetica"/>
                <a:cs typeface="Helvetica"/>
              </a:rPr>
              <a:t>Composite time series of SST anomalies relative to TC passage</a:t>
            </a:r>
          </a:p>
          <a:p>
            <a:pPr marL="165100" lvl="0" indent="-165100" defTabSz="914400" fontAlgn="base">
              <a:spcBef>
                <a:spcPct val="2000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Helvetica"/>
                <a:cs typeface="Helvetica"/>
              </a:rPr>
              <a:t>SST anomalies near climatology prior to TC passage</a:t>
            </a:r>
          </a:p>
          <a:p>
            <a:pPr marL="165100" lvl="0" indent="-165100" defTabSz="914400" fontAlgn="base">
              <a:spcBef>
                <a:spcPct val="2000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Helvetica"/>
                <a:cs typeface="Helvetica"/>
              </a:rPr>
              <a:t>TC excites </a:t>
            </a:r>
            <a:r>
              <a:rPr lang="en-US" dirty="0">
                <a:latin typeface="Helvetica"/>
                <a:cs typeface="Helvetica"/>
              </a:rPr>
              <a:t>n</a:t>
            </a:r>
            <a:r>
              <a:rPr lang="en-US" dirty="0" smtClean="0">
                <a:latin typeface="Helvetica"/>
                <a:cs typeface="Helvetica"/>
              </a:rPr>
              <a:t>egative SST anomalies that scale with TC intensity</a:t>
            </a:r>
          </a:p>
          <a:p>
            <a:pPr marL="165100" lvl="0" indent="-165100" defTabSz="914400" fontAlgn="base">
              <a:spcBef>
                <a:spcPct val="2000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Helvetica"/>
                <a:cs typeface="Helvetica"/>
              </a:rPr>
              <a:t>Negative SST anomalies are restored to climatology 35–40 days after TC passage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60286" y="1417834"/>
            <a:ext cx="641144" cy="60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-160286" y="5691999"/>
            <a:ext cx="641144" cy="60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30887" y="2531894"/>
            <a:ext cx="1618371" cy="702752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782913" y="2544221"/>
            <a:ext cx="641144" cy="702752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302666" y="3534991"/>
            <a:ext cx="641144" cy="1569209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90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24" grpId="0" animBg="1"/>
      <p:bldP spid="24" grpId="1" animBg="1"/>
      <p:bldP spid="25" grpId="0" animBg="1"/>
      <p:bldP spid="26" grpId="0" animBg="1"/>
      <p:bldP spid="2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7048"/>
            <a:ext cx="6952942" cy="4407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9385" y="5931238"/>
            <a:ext cx="2506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Credit: Hart </a:t>
            </a:r>
            <a:r>
              <a:rPr lang="en-US" dirty="0" smtClean="0">
                <a:latin typeface="Helvetica"/>
                <a:cs typeface="Helvetica"/>
              </a:rPr>
              <a:t>et al. 2007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21814" y="76200"/>
            <a:ext cx="1113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Helvetica"/>
                <a:cs typeface="Helvetica"/>
              </a:rPr>
              <a:t>Background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11163"/>
            <a:ext cx="9144000" cy="579437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Atmospheric Impacts </a:t>
            </a: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of </a:t>
            </a: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TCs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1814" y="73223"/>
            <a:ext cx="1784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Helvetica"/>
                <a:cs typeface="Helvetica"/>
              </a:rPr>
              <a:t>Background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81290" y="73223"/>
            <a:ext cx="17757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Results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14705" y="73223"/>
            <a:ext cx="19555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Summary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65606" y="73223"/>
            <a:ext cx="1557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Motivation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343932" y="4762500"/>
            <a:ext cx="0" cy="552036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550367" y="4956254"/>
            <a:ext cx="2056433" cy="332882"/>
          </a:xfrm>
          <a:prstGeom prst="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Cool and/or dry</a:t>
            </a: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380922" y="2026405"/>
            <a:ext cx="0" cy="2482095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550368" y="2060796"/>
            <a:ext cx="2348532" cy="332882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Warm and/or moist</a:t>
            </a:r>
            <a:endParaRPr lang="en-US" sz="20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6732006" y="1066800"/>
            <a:ext cx="241199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5100" lvl="0" indent="-165100" defTabSz="914400" fontAlgn="base">
              <a:spcBef>
                <a:spcPct val="2000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latin typeface="Helvetica"/>
                <a:cs typeface="Helvetica"/>
              </a:rPr>
              <a:t>Composite time series of 1000–200-hPa thickness anomalies relative to TC passage</a:t>
            </a:r>
          </a:p>
          <a:p>
            <a:pPr marL="165100" lvl="0" indent="-165100" defTabSz="914400" fontAlgn="base">
              <a:spcBef>
                <a:spcPct val="2000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Helvetica"/>
                <a:cs typeface="Helvetica"/>
              </a:rPr>
              <a:t>Positive thickness anomalies prior to TC passage</a:t>
            </a:r>
          </a:p>
          <a:p>
            <a:pPr marL="165100" lvl="0" indent="-165100" defTabSz="914400" fontAlgn="base">
              <a:spcBef>
                <a:spcPct val="2000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Helvetica"/>
                <a:cs typeface="Helvetica"/>
              </a:rPr>
              <a:t>TC associated with positive thickness anomalies that scale with intensity</a:t>
            </a:r>
          </a:p>
          <a:p>
            <a:pPr marL="165100" lvl="0" indent="-165100" defTabSz="914400" fontAlgn="base">
              <a:spcBef>
                <a:spcPct val="2000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Helvetica"/>
                <a:cs typeface="Helvetica"/>
              </a:rPr>
              <a:t>Negative thickness  anomalies occur 20–25 days following TC passage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60286" y="1417834"/>
            <a:ext cx="641144" cy="60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-160286" y="5691999"/>
            <a:ext cx="641144" cy="60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49385" y="4267200"/>
            <a:ext cx="1260416" cy="592676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727910" y="4325475"/>
            <a:ext cx="1767890" cy="702752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086766" y="2303091"/>
            <a:ext cx="641144" cy="2653163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8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24" grpId="0" animBg="1"/>
      <p:bldP spid="24" grpId="1" animBg="1"/>
      <p:bldP spid="25" grpId="0" animBg="1"/>
      <p:bldP spid="26" grpId="0" animBg="1"/>
      <p:bldP spid="2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7048"/>
            <a:ext cx="6952942" cy="4407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9385" y="5931238"/>
            <a:ext cx="2506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Credit: Hart </a:t>
            </a:r>
            <a:r>
              <a:rPr lang="en-US" dirty="0" smtClean="0">
                <a:latin typeface="Helvetica"/>
                <a:cs typeface="Helvetica"/>
              </a:rPr>
              <a:t>et al. 2007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21814" y="76200"/>
            <a:ext cx="1113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Helvetica"/>
                <a:cs typeface="Helvetica"/>
              </a:rPr>
              <a:t>Background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11163"/>
            <a:ext cx="9144000" cy="579437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Atmospheric Impacts </a:t>
            </a: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of </a:t>
            </a: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TCs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1814" y="73223"/>
            <a:ext cx="1784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Helvetica"/>
                <a:cs typeface="Helvetica"/>
              </a:rPr>
              <a:t>Background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81290" y="73223"/>
            <a:ext cx="17757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Results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14705" y="73223"/>
            <a:ext cx="19555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Summary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65606" y="73223"/>
            <a:ext cx="1557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Motivation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343932" y="4762500"/>
            <a:ext cx="0" cy="552036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550367" y="4956254"/>
            <a:ext cx="2056433" cy="332882"/>
          </a:xfrm>
          <a:prstGeom prst="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Cool and/or dry</a:t>
            </a: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380922" y="2026405"/>
            <a:ext cx="0" cy="2482095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550368" y="2060796"/>
            <a:ext cx="2348532" cy="332882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Warm and/or moist</a:t>
            </a:r>
            <a:endParaRPr lang="en-US" sz="20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6732006" y="1066800"/>
            <a:ext cx="241199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5100" lvl="0" indent="-165100" defTabSz="914400" fontAlgn="base">
              <a:spcBef>
                <a:spcPct val="2000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latin typeface="Helvetica"/>
                <a:cs typeface="Helvetica"/>
              </a:rPr>
              <a:t>Composite time series of 1000–200-hPa thickness anomalies relative to TC passage</a:t>
            </a:r>
          </a:p>
          <a:p>
            <a:pPr marL="165100" lvl="0" indent="-165100" defTabSz="914400" fontAlgn="base">
              <a:spcBef>
                <a:spcPct val="2000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Helvetica"/>
                <a:cs typeface="Helvetica"/>
              </a:rPr>
              <a:t>Wave-like response in thickness anomalies following TC passage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60286" y="1417834"/>
            <a:ext cx="641144" cy="60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-160286" y="5691999"/>
            <a:ext cx="641144" cy="60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727910" y="4325475"/>
            <a:ext cx="2923590" cy="702752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6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5988" y="1298374"/>
            <a:ext cx="8768114" cy="4683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472" indent="-347472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latin typeface="Helvetica"/>
                <a:cs typeface="Helvetica"/>
              </a:rPr>
              <a:t>Do environmental moisture and temperature anomalies occur prior to TC passage?</a:t>
            </a:r>
          </a:p>
          <a:p>
            <a:pPr marL="347472" indent="-347472">
              <a:lnSpc>
                <a:spcPct val="150000"/>
              </a:lnSpc>
              <a:buFont typeface="+mj-lt"/>
              <a:buAutoNum type="arabicPeriod"/>
            </a:pPr>
            <a:endParaRPr lang="en-US" sz="2000" dirty="0">
              <a:latin typeface="Helvetica"/>
              <a:cs typeface="Helvetica"/>
            </a:endParaRPr>
          </a:p>
          <a:p>
            <a:pPr marL="347472" indent="-347472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latin typeface="Helvetica"/>
                <a:cs typeface="Helvetica"/>
              </a:rPr>
              <a:t>Are the cool anomalies or the dry anomalies stronger following TC passage?</a:t>
            </a:r>
          </a:p>
          <a:p>
            <a:pPr marL="347472" indent="-347472">
              <a:lnSpc>
                <a:spcPct val="150000"/>
              </a:lnSpc>
              <a:buFont typeface="+mj-lt"/>
              <a:buAutoNum type="arabicPeriod"/>
            </a:pPr>
            <a:endParaRPr lang="en-US" sz="2000" dirty="0">
              <a:latin typeface="Helvetica"/>
              <a:cs typeface="Helvetica"/>
            </a:endParaRPr>
          </a:p>
          <a:p>
            <a:pPr marL="347472" indent="-347472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latin typeface="Helvetica"/>
                <a:cs typeface="Helvetica"/>
              </a:rPr>
              <a:t>What is the full spatial and temporal structure of environmental moisture and temperature anomalies following TC passage?</a:t>
            </a:r>
            <a:endParaRPr lang="en-US" sz="2000" dirty="0">
              <a:latin typeface="Helvetica"/>
              <a:cs typeface="Helvetica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Helvetica"/>
              <a:cs typeface="Helvetica"/>
            </a:endParaRPr>
          </a:p>
          <a:p>
            <a:pPr marL="347472" indent="-347472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>
                <a:latin typeface="Helvetica"/>
                <a:cs typeface="Helvetica"/>
              </a:rPr>
              <a:t>Can TCs dynamically impact their tropical atmospheric environment?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11163"/>
            <a:ext cx="9144000" cy="579437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Questions Raised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8550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112889" y="1287167"/>
            <a:ext cx="864265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5100" lvl="0" indent="-1651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Background</a:t>
            </a:r>
          </a:p>
          <a:p>
            <a:pPr marL="800100" lvl="1" indent="-342900">
              <a:spcBef>
                <a:spcPct val="20000"/>
              </a:spcBef>
              <a:spcAft>
                <a:spcPts val="1200"/>
              </a:spcAft>
              <a:buFont typeface="Lucida Grande"/>
              <a:buChar char="-"/>
              <a:defRPr/>
            </a:pPr>
            <a:r>
              <a:rPr lang="en-US" sz="2000" dirty="0" smtClean="0">
                <a:latin typeface="Helvetica"/>
                <a:cs typeface="Helvetica"/>
              </a:rPr>
              <a:t>Large-scale </a:t>
            </a:r>
            <a:r>
              <a:rPr lang="en-US" sz="2000" dirty="0">
                <a:latin typeface="Helvetica"/>
                <a:cs typeface="Helvetica"/>
              </a:rPr>
              <a:t>f</a:t>
            </a:r>
            <a:r>
              <a:rPr lang="en-US" sz="2000" dirty="0" smtClean="0">
                <a:latin typeface="Helvetica"/>
                <a:cs typeface="Helvetica"/>
              </a:rPr>
              <a:t>actors potentially responsible for multiple TC events</a:t>
            </a:r>
          </a:p>
          <a:p>
            <a:pPr marL="800100" lvl="1" indent="-342900">
              <a:spcBef>
                <a:spcPct val="20000"/>
              </a:spcBef>
              <a:spcAft>
                <a:spcPts val="1200"/>
              </a:spcAft>
              <a:buFont typeface="Lucida Grande"/>
              <a:buChar char="-"/>
              <a:defRPr/>
            </a:pPr>
            <a:r>
              <a:rPr lang="en-US" sz="2000" dirty="0">
                <a:latin typeface="Helvetica"/>
                <a:cs typeface="Helvetica"/>
              </a:rPr>
              <a:t>Influence of </a:t>
            </a:r>
            <a:r>
              <a:rPr lang="en-US" sz="2000" dirty="0" smtClean="0">
                <a:latin typeface="Helvetica"/>
                <a:cs typeface="Helvetica"/>
              </a:rPr>
              <a:t>large-scale </a:t>
            </a:r>
            <a:r>
              <a:rPr lang="en-US" sz="2000" dirty="0">
                <a:latin typeface="Helvetica"/>
                <a:cs typeface="Helvetica"/>
              </a:rPr>
              <a:t>c</a:t>
            </a:r>
            <a:r>
              <a:rPr lang="en-US" sz="2000" dirty="0" smtClean="0">
                <a:latin typeface="Helvetica"/>
                <a:cs typeface="Helvetica"/>
              </a:rPr>
              <a:t>onvective heating </a:t>
            </a:r>
            <a:r>
              <a:rPr lang="en-US" sz="2000" dirty="0">
                <a:latin typeface="Helvetica"/>
                <a:cs typeface="Helvetica"/>
              </a:rPr>
              <a:t>on TC </a:t>
            </a:r>
            <a:r>
              <a:rPr lang="en-US" sz="2000" dirty="0" smtClean="0">
                <a:latin typeface="Helvetica"/>
                <a:cs typeface="Helvetica"/>
              </a:rPr>
              <a:t>frequency</a:t>
            </a:r>
            <a:endParaRPr lang="en-US" sz="2000" dirty="0">
              <a:latin typeface="Helvetica"/>
              <a:cs typeface="Helvetica"/>
            </a:endParaRPr>
          </a:p>
          <a:p>
            <a:pPr marL="165100" lvl="0" indent="-165100">
              <a:spcBef>
                <a:spcPts val="3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Results</a:t>
            </a:r>
          </a:p>
          <a:p>
            <a:pPr marL="800100" lvl="1" indent="-342900">
              <a:spcBef>
                <a:spcPct val="20000"/>
              </a:spcBef>
              <a:spcAft>
                <a:spcPts val="1200"/>
              </a:spcAft>
              <a:buFont typeface="Lucida Grande"/>
              <a:buChar char="-"/>
              <a:defRPr/>
            </a:pPr>
            <a:r>
              <a:rPr lang="en-US" sz="2000" dirty="0" smtClean="0">
                <a:latin typeface="Helvetica"/>
                <a:cs typeface="Helvetica"/>
              </a:rPr>
              <a:t>Spatiotemporal structure of OLR during single TC events and multiple TC events</a:t>
            </a:r>
          </a:p>
          <a:p>
            <a:pPr marL="800100" lvl="1" indent="-342900">
              <a:spcBef>
                <a:spcPct val="20000"/>
              </a:spcBef>
              <a:spcAft>
                <a:spcPts val="1200"/>
              </a:spcAft>
              <a:buFont typeface="Lucida Grande"/>
              <a:buChar char="-"/>
              <a:defRPr/>
            </a:pPr>
            <a:r>
              <a:rPr lang="en-US" sz="2000" dirty="0">
                <a:latin typeface="Helvetica"/>
                <a:cs typeface="Helvetica"/>
              </a:rPr>
              <a:t>Spatiotemporal structure </a:t>
            </a:r>
            <a:r>
              <a:rPr lang="en-US" sz="2000" dirty="0" smtClean="0">
                <a:latin typeface="Helvetica"/>
                <a:cs typeface="Helvetica"/>
              </a:rPr>
              <a:t>lower</a:t>
            </a:r>
            <a:r>
              <a:rPr lang="en-US" sz="2000" dirty="0">
                <a:latin typeface="Helvetica"/>
                <a:cs typeface="Helvetica"/>
              </a:rPr>
              <a:t>-tropospheric winds during </a:t>
            </a:r>
            <a:r>
              <a:rPr lang="en-US" sz="2000" dirty="0" smtClean="0">
                <a:latin typeface="Helvetica"/>
                <a:cs typeface="Helvetica"/>
              </a:rPr>
              <a:t>single TC events and multiple </a:t>
            </a:r>
            <a:r>
              <a:rPr lang="en-US" sz="2000" dirty="0">
                <a:latin typeface="Helvetica"/>
                <a:cs typeface="Helvetica"/>
              </a:rPr>
              <a:t>TC events</a:t>
            </a:r>
          </a:p>
          <a:p>
            <a:pPr marL="165100" lvl="0" indent="-165100">
              <a:spcBef>
                <a:spcPts val="3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Summary and discussions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21814" y="76200"/>
            <a:ext cx="1113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Helvetica"/>
                <a:cs typeface="Helvetica"/>
              </a:rPr>
              <a:t>Background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163"/>
            <a:ext cx="9144000" cy="579437"/>
          </a:xfr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Outline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121814" y="73223"/>
            <a:ext cx="1784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Helvetica"/>
                <a:cs typeface="Helvetica"/>
              </a:rPr>
              <a:t>Background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281290" y="73223"/>
            <a:ext cx="17757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Results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014705" y="73223"/>
            <a:ext cx="19555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Summary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65606" y="73223"/>
            <a:ext cx="1557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Motivation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775"/>
            <a:ext cx="9144000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Helvetica"/>
                <a:cs typeface="Helvetica"/>
              </a:rPr>
              <a:t>Large-Scale Factors Forcing Multiple TC Events	     Benjamin</a:t>
            </a:r>
            <a:r>
              <a:rPr lang="de-DE" sz="1200" dirty="0" smtClean="0">
                <a:latin typeface="Helvetica"/>
                <a:cs typeface="Helvetica"/>
              </a:rPr>
              <a:t> A. Schenkel </a:t>
            </a:r>
            <a:r>
              <a:rPr lang="en-US" sz="1200" dirty="0" smtClean="0">
                <a:latin typeface="Helvetica"/>
                <a:cs typeface="Helvetica"/>
              </a:rPr>
              <a:t>	              University at Albany, </a:t>
            </a:r>
            <a:r>
              <a:rPr lang="en-US" sz="1200" dirty="0">
                <a:latin typeface="Helvetica"/>
                <a:cs typeface="Helvetica"/>
              </a:rPr>
              <a:t>SUNY              </a:t>
            </a:r>
            <a:r>
              <a:rPr lang="en-US" sz="1200" dirty="0" smtClean="0">
                <a:latin typeface="Helvetica"/>
                <a:cs typeface="Helvetica"/>
              </a:rPr>
              <a:t> 18/                </a:t>
            </a:r>
            <a:endParaRPr lang="en-US" sz="1200" dirty="0"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87853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" y="1178054"/>
            <a:ext cx="9143999" cy="5542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cs typeface="Helvetica"/>
              </a:rPr>
              <a:t>Objective: Examine </a:t>
            </a:r>
            <a:r>
              <a:rPr lang="en-US" sz="2000" dirty="0" smtClean="0">
                <a:cs typeface="Helvetica"/>
              </a:rPr>
              <a:t>four-dimensional environmental response to TC passage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Tx/>
              <a:buChar char="-"/>
            </a:pPr>
            <a:endParaRPr lang="en-US" sz="2000" dirty="0">
              <a:cs typeface="Helvetica"/>
            </a:endParaRP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cs typeface="Helvetica"/>
              </a:rPr>
              <a:t>Storm</a:t>
            </a:r>
            <a:r>
              <a:rPr lang="en-US" sz="2000" dirty="0" smtClean="0">
                <a:cs typeface="Helvetica"/>
              </a:rPr>
              <a:t>-relative composites of </a:t>
            </a:r>
            <a:r>
              <a:rPr lang="en-US" sz="2000" dirty="0" smtClean="0">
                <a:cs typeface="Helvetica"/>
              </a:rPr>
              <a:t>6-h 0.5° × 0.5° NCEP Climate Forecast System Reanalysis (</a:t>
            </a:r>
            <a:r>
              <a:rPr lang="en-US" sz="2000" dirty="0" err="1" smtClean="0">
                <a:cs typeface="Helvetica"/>
              </a:rPr>
              <a:t>Saha</a:t>
            </a:r>
            <a:r>
              <a:rPr lang="en-US" sz="2000" dirty="0" smtClean="0">
                <a:cs typeface="Helvetica"/>
              </a:rPr>
              <a:t> et al. 2010) used </a:t>
            </a:r>
            <a:r>
              <a:rPr lang="en-US" sz="2000" dirty="0" smtClean="0">
                <a:cs typeface="Helvetica"/>
              </a:rPr>
              <a:t>to examine environmental response to </a:t>
            </a:r>
            <a:r>
              <a:rPr lang="en-US" sz="2000" dirty="0" smtClean="0">
                <a:cs typeface="Helvetica"/>
              </a:rPr>
              <a:t>TC passage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Tx/>
              <a:buChar char="-"/>
            </a:pPr>
            <a:endParaRPr lang="en-US" sz="2000" dirty="0">
              <a:cs typeface="Helvetica"/>
            </a:endParaRP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Tx/>
              <a:buChar char="-"/>
            </a:pPr>
            <a:r>
              <a:rPr lang="en-US" sz="2000" dirty="0">
                <a:cs typeface="Times New Roman" pitchFamily="18" charset="0"/>
              </a:rPr>
              <a:t>Reanalysis:  A </a:t>
            </a:r>
            <a:r>
              <a:rPr lang="en-US" sz="2000" dirty="0" smtClean="0">
                <a:cs typeface="Times New Roman" pitchFamily="18" charset="0"/>
              </a:rPr>
              <a:t>model simulation of a previous time </a:t>
            </a:r>
            <a:r>
              <a:rPr lang="en-US" sz="2000" dirty="0">
                <a:cs typeface="Times New Roman" pitchFamily="18" charset="0"/>
              </a:rPr>
              <a:t>that assimilates historical observations providing the most likely atmospheric state at a given time (Thorne and </a:t>
            </a:r>
            <a:r>
              <a:rPr lang="en-US" sz="2000" dirty="0" err="1">
                <a:cs typeface="Times New Roman" pitchFamily="18" charset="0"/>
              </a:rPr>
              <a:t>Vose</a:t>
            </a:r>
            <a:r>
              <a:rPr lang="en-US" sz="2000" dirty="0">
                <a:cs typeface="Times New Roman" pitchFamily="18" charset="0"/>
              </a:rPr>
              <a:t> 2010</a:t>
            </a:r>
            <a:r>
              <a:rPr lang="en-US" sz="2000" dirty="0" smtClean="0">
                <a:cs typeface="Times New Roman" pitchFamily="18" charset="0"/>
              </a:rPr>
              <a:t>)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Tx/>
              <a:buChar char="-"/>
            </a:pPr>
            <a:endParaRPr lang="en-US" sz="2000" dirty="0">
              <a:cs typeface="Times New Roman" pitchFamily="18" charset="0"/>
            </a:endParaRP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Tx/>
              <a:buChar char="-"/>
            </a:pPr>
            <a:r>
              <a:rPr lang="en-US" sz="2000" dirty="0" smtClean="0">
                <a:cs typeface="Times New Roman" pitchFamily="18" charset="0"/>
              </a:rPr>
              <a:t>Western North Pacific Typhoons (maximum 10-m wind speed ≥ 64 kt) equatorward of 20°N from JTWC Best</a:t>
            </a:r>
            <a:r>
              <a:rPr lang="en-US" sz="2000" dirty="0">
                <a:cs typeface="Times New Roman" pitchFamily="18" charset="0"/>
              </a:rPr>
              <a:t>-Track </a:t>
            </a:r>
            <a:r>
              <a:rPr lang="en-US" sz="2000" dirty="0" smtClean="0">
                <a:cs typeface="Times New Roman" pitchFamily="18" charset="0"/>
              </a:rPr>
              <a:t>(Chu et al. 2002) during 1982–2009 are chosen for analysis (N = 355 TCs)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26CD-4A45-AE45-BC10-D885C953090D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411163"/>
            <a:ext cx="9144000" cy="579437"/>
          </a:xfr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Methodology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43535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7475"/>
            <a:ext cx="6273800" cy="416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8585" y="1296450"/>
            <a:ext cx="475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Example Domain for Typhoon Ruth (1991)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522912" y="3341202"/>
            <a:ext cx="5696022" cy="423388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26CD-4A45-AE45-BC10-D885C953090D}" type="slidenum">
              <a:rPr lang="en-US" smtClean="0"/>
              <a:t>18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11163"/>
            <a:ext cx="9144000" cy="579437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Compositing Methodology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362700" y="1107948"/>
            <a:ext cx="2743200" cy="440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5100" lvl="0" indent="-165100" defTabSz="914400" fontAlgn="base">
              <a:spcBef>
                <a:spcPct val="20000"/>
              </a:spcBef>
              <a:spcAft>
                <a:spcPts val="2400"/>
              </a:spcAft>
              <a:buFont typeface="Arial" pitchFamily="34" charset="0"/>
              <a:buChar char="•"/>
              <a:defRPr/>
            </a:pPr>
            <a:r>
              <a:rPr lang="en-US" sz="1900" b="1" dirty="0" smtClean="0">
                <a:latin typeface="Helvetica"/>
                <a:cs typeface="Helvetica"/>
              </a:rPr>
              <a:t>Black line: Track of Typhoon Ruth with dots at one day intervals.  Gray star denotes example time of interest</a:t>
            </a:r>
          </a:p>
          <a:p>
            <a:pPr marL="165100" lvl="0" indent="-165100" defTabSz="914400" fontAlgn="base">
              <a:spcBef>
                <a:spcPct val="20000"/>
              </a:spcBef>
              <a:spcAft>
                <a:spcPts val="2400"/>
              </a:spcAft>
              <a:buFont typeface="Arial" pitchFamily="34" charset="0"/>
              <a:buChar char="•"/>
              <a:defRPr/>
            </a:pPr>
            <a:r>
              <a:rPr lang="en-US" sz="1900" dirty="0" smtClean="0">
                <a:latin typeface="Helvetica"/>
                <a:cs typeface="Helvetica"/>
              </a:rPr>
              <a:t>Storm-relative domain centered on TC at “day 0” relative to TC passage</a:t>
            </a:r>
          </a:p>
          <a:p>
            <a:pPr marL="165100" lvl="0" indent="-165100" defTabSz="914400" fontAlgn="base">
              <a:spcBef>
                <a:spcPct val="20000"/>
              </a:spcBef>
              <a:spcAft>
                <a:spcPts val="2400"/>
              </a:spcAft>
              <a:buFont typeface="Arial" pitchFamily="34" charset="0"/>
              <a:buChar char="•"/>
              <a:defRPr/>
            </a:pPr>
            <a:r>
              <a:rPr lang="en-US" sz="1900" dirty="0" smtClean="0">
                <a:latin typeface="Helvetica"/>
                <a:cs typeface="Helvetica"/>
              </a:rPr>
              <a:t>Time-longitude plots to follow meridionally averaged between 250 km south and north of TC location at day 0</a:t>
            </a:r>
            <a:endParaRPr lang="en-US" sz="19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72114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43" y="403114"/>
            <a:ext cx="2899152" cy="6473952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690827"/>
              </p:ext>
            </p:extLst>
          </p:nvPr>
        </p:nvGraphicFramePr>
        <p:xfrm>
          <a:off x="6959600" y="3594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59600" y="3594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40725" y="731778"/>
            <a:ext cx="6003275" cy="617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100"/>
              </a:spcBef>
              <a:buFontTx/>
              <a:buChar char="-"/>
            </a:pPr>
            <a:r>
              <a:rPr lang="en-US" sz="2200" b="1" dirty="0" smtClean="0">
                <a:latin typeface="Helvetica"/>
                <a:cs typeface="Helvetica"/>
              </a:rPr>
              <a:t>Shading: Vertically integrated MSE anomalies from surface to 100 hPa meridionally averaged from 250 km south to 250 km north of TC latitude</a:t>
            </a:r>
          </a:p>
          <a:p>
            <a:pPr marL="285750" indent="-285750">
              <a:spcBef>
                <a:spcPts val="2100"/>
              </a:spcBef>
              <a:buFontTx/>
              <a:buChar char="-"/>
            </a:pPr>
            <a:r>
              <a:rPr lang="en-US" sz="2200" b="1" dirty="0">
                <a:latin typeface="Helvetica"/>
                <a:cs typeface="Helvetica"/>
              </a:rPr>
              <a:t> </a:t>
            </a:r>
            <a:endParaRPr lang="en-US" sz="2200" dirty="0">
              <a:latin typeface="Helvetica"/>
              <a:cs typeface="Helvetica"/>
            </a:endParaRPr>
          </a:p>
          <a:p>
            <a:pPr marL="285750" indent="-285750">
              <a:spcBef>
                <a:spcPts val="2100"/>
              </a:spcBef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Significant MSE anomalies are absent prior to TC passage</a:t>
            </a:r>
            <a:endParaRPr lang="en-US" sz="2200" dirty="0">
              <a:latin typeface="Helvetica"/>
              <a:cs typeface="Helvetica"/>
            </a:endParaRPr>
          </a:p>
          <a:p>
            <a:pPr marL="285750" indent="-285750">
              <a:spcBef>
                <a:spcPts val="2100"/>
              </a:spcBef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Dipole in MSE anomalies during TC passage associated with TC and subsidence from its secondary circulation</a:t>
            </a:r>
            <a:endParaRPr lang="en-US" sz="2200" dirty="0">
              <a:latin typeface="Helvetica"/>
              <a:cs typeface="Helvetica"/>
            </a:endParaRPr>
          </a:p>
          <a:p>
            <a:pPr marL="285750" indent="-285750">
              <a:spcBef>
                <a:spcPts val="2100"/>
              </a:spcBef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Negative MSE anomalies over broad region during two months following TC passage</a:t>
            </a:r>
            <a:endParaRPr lang="en-US" sz="2200" dirty="0">
              <a:latin typeface="Helvetica"/>
              <a:cs typeface="Helvetica"/>
            </a:endParaRPr>
          </a:p>
          <a:p>
            <a:pPr marL="285750" indent="-285750">
              <a:spcBef>
                <a:spcPts val="2100"/>
              </a:spcBef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Westward propagating anomalies with period of ~6–10 days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8826" y="5669624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West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46799" y="5669624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East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25151"/>
              </p:ext>
            </p:extLst>
          </p:nvPr>
        </p:nvGraphicFramePr>
        <p:xfrm>
          <a:off x="3470582" y="2333291"/>
          <a:ext cx="3212207" cy="555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Equation" r:id="rId7" imgW="1320800" imgH="228600" progId="Equation.DSMT4">
                  <p:embed/>
                </p:oleObj>
              </mc:Choice>
              <mc:Fallback>
                <p:oleObj name="Equation" r:id="rId7" imgW="1320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70582" y="2333291"/>
                        <a:ext cx="3212207" cy="555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0" y="411163"/>
            <a:ext cx="9144000" cy="579437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500" smtClean="0">
                <a:solidFill>
                  <a:schemeClr val="bg1"/>
                </a:solidFill>
                <a:latin typeface="Helvetica"/>
                <a:cs typeface="Helvetica"/>
              </a:rPr>
              <a:t>Outline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58111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0150"/>
            <a:ext cx="4384977" cy="3566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551" y="1608301"/>
            <a:ext cx="522288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636" y="1412602"/>
            <a:ext cx="4294163" cy="356616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554387"/>
            <a:ext cx="9144000" cy="55399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000000"/>
                </a:solidFill>
              </a:rPr>
              <a:t>How do TCs impact their environment?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411163"/>
            <a:ext cx="9144000" cy="579437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Motivation: Hurricane Sandy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43218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64" y="399458"/>
            <a:ext cx="2894955" cy="6473952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320237"/>
              </p:ext>
            </p:extLst>
          </p:nvPr>
        </p:nvGraphicFramePr>
        <p:xfrm>
          <a:off x="6959600" y="3594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59600" y="3594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20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8826" y="5669624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West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6799" y="5669624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East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40725" y="731778"/>
            <a:ext cx="6003275" cy="449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200" b="1" dirty="0" smtClean="0">
                <a:latin typeface="Helvetica"/>
                <a:cs typeface="Helvetica"/>
              </a:rPr>
              <a:t>Shading: SST anomalies meridionally averaged from 250 km south to 250 km north of TC latitude</a:t>
            </a:r>
          </a:p>
          <a:p>
            <a:pPr marL="285750" indent="-285750">
              <a:buFontTx/>
              <a:buChar char="-"/>
            </a:pPr>
            <a:endParaRPr lang="en-US" sz="220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Significant SST anomalies are absent prior to TC passage</a:t>
            </a:r>
          </a:p>
          <a:p>
            <a:pPr marL="285750" indent="-285750">
              <a:buFontTx/>
              <a:buChar char="-"/>
            </a:pPr>
            <a:endParaRPr lang="en-US" sz="220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Negative MSE anomalies over broad region during two months following TC passage</a:t>
            </a:r>
          </a:p>
          <a:p>
            <a:pPr marL="285750" indent="-285750">
              <a:buFontTx/>
              <a:buChar char="-"/>
            </a:pPr>
            <a:endParaRPr lang="en-US" sz="220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200" dirty="0">
                <a:cs typeface="Helvetica"/>
              </a:rPr>
              <a:t>N</a:t>
            </a:r>
            <a:r>
              <a:rPr lang="en-US" sz="2200" dirty="0" smtClean="0">
                <a:cs typeface="Helvetica"/>
              </a:rPr>
              <a:t>egative </a:t>
            </a:r>
            <a:r>
              <a:rPr lang="en-US" sz="2200" dirty="0">
                <a:cs typeface="Helvetica"/>
              </a:rPr>
              <a:t>SST </a:t>
            </a:r>
            <a:r>
              <a:rPr lang="en-US" sz="2200" dirty="0" smtClean="0">
                <a:cs typeface="Helvetica"/>
              </a:rPr>
              <a:t>anomalies displaced to east of negative MSE anomalies</a:t>
            </a:r>
            <a:endParaRPr lang="en-US" sz="2200" dirty="0" smtClean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411163"/>
            <a:ext cx="9144000" cy="579437"/>
          </a:xfr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Outline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43385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225108"/>
              </p:ext>
            </p:extLst>
          </p:nvPr>
        </p:nvGraphicFramePr>
        <p:xfrm>
          <a:off x="6959600" y="3594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59600" y="3594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21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8826" y="5669624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West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6799" y="5669624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East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40725" y="731778"/>
            <a:ext cx="6003275" cy="550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200" b="1" dirty="0" smtClean="0">
                <a:latin typeface="Helvetica"/>
                <a:cs typeface="Helvetica"/>
              </a:rPr>
              <a:t>Shading: 850-hPa meridional wind anomalies meridionally averaged from 250 km south to 250 km north of TC latitude</a:t>
            </a:r>
          </a:p>
          <a:p>
            <a:pPr marL="285750" indent="-285750">
              <a:buFontTx/>
              <a:buChar char="-"/>
            </a:pPr>
            <a:endParaRPr lang="en-US" sz="220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Significant lower-tropospheric meridional wind anomalies generally absent prior to TC passage</a:t>
            </a:r>
          </a:p>
          <a:p>
            <a:pPr marL="285750" indent="-285750">
              <a:buFontTx/>
              <a:buChar char="-"/>
            </a:pPr>
            <a:endParaRPr lang="en-US" sz="220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Westward propagating northerly wind anomalies generally coincident with westward propagating negative MSE anomalies</a:t>
            </a:r>
          </a:p>
          <a:p>
            <a:pPr marL="285750" indent="-285750">
              <a:buFontTx/>
              <a:buChar char="-"/>
            </a:pPr>
            <a:endParaRPr lang="en-US" sz="220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Meridional wind anomalies exhibit eastward group velocity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2" y="365760"/>
            <a:ext cx="2930444" cy="647395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411163"/>
            <a:ext cx="9144000" cy="579437"/>
          </a:xfr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Outline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1776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68216"/>
            <a:ext cx="9144000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1200"/>
              </a:spcBef>
              <a:buFontTx/>
              <a:buChar char="-"/>
            </a:pPr>
            <a:r>
              <a:rPr lang="en-US" sz="2000" b="1" dirty="0">
                <a:cs typeface="Helvetica"/>
              </a:rPr>
              <a:t>Environmental Response Before TC Passage: </a:t>
            </a:r>
            <a:r>
              <a:rPr lang="en-US" sz="2000" dirty="0">
                <a:cs typeface="Helvetica"/>
              </a:rPr>
              <a:t>absence of significant anomalies</a:t>
            </a:r>
          </a:p>
          <a:p>
            <a:pPr marL="285750" indent="-285750">
              <a:lnSpc>
                <a:spcPct val="130000"/>
              </a:lnSpc>
              <a:spcBef>
                <a:spcPts val="1200"/>
              </a:spcBef>
              <a:buFontTx/>
              <a:buChar char="-"/>
            </a:pPr>
            <a:r>
              <a:rPr lang="en-US" sz="2000" b="1" dirty="0">
                <a:cs typeface="Helvetica"/>
              </a:rPr>
              <a:t>Environmental Response After TC Passage: </a:t>
            </a:r>
          </a:p>
          <a:p>
            <a:pPr marL="1371600" lvl="2" indent="-457200">
              <a:lnSpc>
                <a:spcPct val="13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 smtClean="0">
                <a:cs typeface="Helvetica"/>
              </a:rPr>
              <a:t>Broad region of negative </a:t>
            </a:r>
            <a:r>
              <a:rPr lang="en-US" sz="2000" dirty="0">
                <a:cs typeface="Helvetica"/>
              </a:rPr>
              <a:t>vertically integrated MSE anomalies containing westward propagating anomalies</a:t>
            </a:r>
          </a:p>
          <a:p>
            <a:pPr marL="1371600" lvl="2" indent="-457200">
              <a:lnSpc>
                <a:spcPct val="13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cs typeface="Helvetica"/>
              </a:rPr>
              <a:t>Broad region of negative SST anomalies</a:t>
            </a:r>
          </a:p>
          <a:p>
            <a:pPr marL="1371600" lvl="2" indent="-457200">
              <a:lnSpc>
                <a:spcPct val="13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cs typeface="Helvetica"/>
              </a:rPr>
              <a:t>Westward propagating negative meridional wind </a:t>
            </a:r>
            <a:r>
              <a:rPr lang="en-US" sz="2000" dirty="0" smtClean="0">
                <a:cs typeface="Helvetica"/>
              </a:rPr>
              <a:t>anomalies</a:t>
            </a:r>
          </a:p>
          <a:p>
            <a:pPr lvl="2">
              <a:lnSpc>
                <a:spcPct val="130000"/>
              </a:lnSpc>
              <a:spcBef>
                <a:spcPts val="1200"/>
              </a:spcBef>
            </a:pPr>
            <a:endParaRPr lang="en-US" sz="2000" dirty="0">
              <a:cs typeface="Helvetica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411163"/>
            <a:ext cx="9144000" cy="579437"/>
          </a:xfr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Outline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5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51508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53" y="2123562"/>
            <a:ext cx="13681924" cy="100584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6863630" y="2063256"/>
            <a:ext cx="4199482" cy="479474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64194" y="1782949"/>
            <a:ext cx="6135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3366FF"/>
                </a:solidFill>
              </a:rPr>
              <a:t>3–8 Day Filtered Surface Wind Data</a:t>
            </a:r>
            <a:endParaRPr lang="en-US" sz="2200" b="1" dirty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6940" y="6119336"/>
            <a:ext cx="1596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Fu et al. 2007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-63280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Helvetica"/>
                <a:cs typeface="Helvetica"/>
              </a:rPr>
              <a:t>Source of Westward Propagating Anomalies: </a:t>
            </a:r>
          </a:p>
          <a:p>
            <a:r>
              <a:rPr lang="en-US" sz="2800" b="1" dirty="0" smtClean="0">
                <a:latin typeface="Helvetica"/>
                <a:cs typeface="Helvetica"/>
              </a:rPr>
              <a:t>TC-Induced Rossby Waves?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3224606" y="3631294"/>
            <a:ext cx="617362" cy="640080"/>
          </a:xfrm>
          <a:prstGeom prst="ellipse">
            <a:avLst/>
          </a:prstGeom>
          <a:solidFill>
            <a:srgbClr val="FF0000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U</a:t>
            </a:r>
            <a:endParaRPr lang="en-US" sz="3000" dirty="0"/>
          </a:p>
        </p:txBody>
      </p:sp>
      <p:sp>
        <p:nvSpPr>
          <p:cNvPr id="28" name="TextBox 27"/>
          <p:cNvSpPr txBox="1"/>
          <p:nvPr/>
        </p:nvSpPr>
        <p:spPr>
          <a:xfrm>
            <a:off x="4392537" y="4339278"/>
            <a:ext cx="610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b="1" dirty="0" smtClean="0">
                <a:solidFill>
                  <a:srgbClr val="3366FF"/>
                </a:solidFill>
              </a:rPr>
              <a:t>A</a:t>
            </a:r>
            <a:endParaRPr lang="en-US" sz="4600" b="1" dirty="0">
              <a:solidFill>
                <a:srgbClr val="3366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53200" y="793214"/>
            <a:ext cx="259149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3366FF"/>
                </a:solidFill>
                <a:latin typeface="Helvetica"/>
                <a:cs typeface="Helvetica"/>
              </a:rPr>
              <a:t>A:</a:t>
            </a:r>
            <a:r>
              <a:rPr lang="en-US" sz="2200" b="1" dirty="0" smtClean="0">
                <a:solidFill>
                  <a:srgbClr val="000000"/>
                </a:solidFill>
                <a:latin typeface="Helvetica"/>
                <a:cs typeface="Helvetica"/>
              </a:rPr>
              <a:t> Anticyclone</a:t>
            </a:r>
          </a:p>
          <a:p>
            <a:r>
              <a:rPr lang="en-US" sz="3400" b="1" dirty="0" smtClean="0">
                <a:solidFill>
                  <a:srgbClr val="FF0000"/>
                </a:solidFill>
                <a:latin typeface="Helvetica"/>
                <a:cs typeface="Helvetica"/>
              </a:rPr>
              <a:t>C: </a:t>
            </a:r>
            <a:r>
              <a:rPr lang="en-US" sz="2200" b="1" dirty="0" smtClean="0">
                <a:latin typeface="Helvetica"/>
                <a:cs typeface="Helvetica"/>
              </a:rPr>
              <a:t>Cyclone</a:t>
            </a:r>
          </a:p>
          <a:p>
            <a:pPr>
              <a:spcBef>
                <a:spcPts val="60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Helvetica"/>
                <a:cs typeface="Helvetica"/>
              </a:rPr>
              <a:t>    : </a:t>
            </a:r>
            <a:r>
              <a:rPr lang="en-US" sz="2200" b="1" dirty="0" smtClean="0">
                <a:solidFill>
                  <a:srgbClr val="000000"/>
                </a:solidFill>
                <a:latin typeface="Helvetica"/>
                <a:cs typeface="Helvetica"/>
              </a:rPr>
              <a:t>TC Utor</a:t>
            </a:r>
          </a:p>
          <a:p>
            <a:pPr>
              <a:spcBef>
                <a:spcPts val="600"/>
              </a:spcBef>
            </a:pPr>
            <a:r>
              <a:rPr lang="en-US" sz="2200" b="1" dirty="0" smtClean="0">
                <a:solidFill>
                  <a:srgbClr val="3366FF"/>
                </a:solidFill>
                <a:latin typeface="Helvetica"/>
                <a:cs typeface="Helvetica"/>
              </a:rPr>
              <a:t>    </a:t>
            </a:r>
            <a:r>
              <a:rPr lang="en-US" sz="2200" b="1" dirty="0">
                <a:solidFill>
                  <a:srgbClr val="FF0000"/>
                </a:solidFill>
                <a:cs typeface="Helvetica"/>
              </a:rPr>
              <a:t>: </a:t>
            </a:r>
            <a:r>
              <a:rPr lang="en-US" sz="2200" b="1" dirty="0">
                <a:solidFill>
                  <a:srgbClr val="000000"/>
                </a:solidFill>
                <a:cs typeface="Helvetica"/>
              </a:rPr>
              <a:t>TC </a:t>
            </a:r>
            <a:r>
              <a:rPr lang="en-US" sz="2200" b="1" dirty="0" smtClean="0">
                <a:solidFill>
                  <a:srgbClr val="000000"/>
                </a:solidFill>
                <a:cs typeface="Helvetica"/>
              </a:rPr>
              <a:t>Trami</a:t>
            </a:r>
            <a:endParaRPr lang="en-US" sz="2200" b="1" dirty="0">
              <a:solidFill>
                <a:srgbClr val="000000"/>
              </a:solidFill>
              <a:cs typeface="Helvetica"/>
            </a:endParaRPr>
          </a:p>
          <a:p>
            <a:pPr>
              <a:spcBef>
                <a:spcPts val="600"/>
              </a:spcBef>
            </a:pPr>
            <a:endParaRPr lang="en-US" sz="2200" b="1" dirty="0" smtClean="0">
              <a:solidFill>
                <a:srgbClr val="3366FF"/>
              </a:solidFill>
              <a:latin typeface="Helvetica"/>
              <a:cs typeface="Helvetica"/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6593103" y="1921602"/>
            <a:ext cx="352778" cy="365760"/>
          </a:xfrm>
          <a:prstGeom prst="ellipse">
            <a:avLst/>
          </a:prstGeom>
          <a:solidFill>
            <a:srgbClr val="FF0000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337096" y="5250622"/>
            <a:ext cx="60141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solidFill>
                  <a:srgbClr val="FF0000"/>
                </a:solidFill>
              </a:rPr>
              <a:t>C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6591687" y="2369600"/>
            <a:ext cx="352778" cy="365760"/>
          </a:xfrm>
          <a:prstGeom prst="ellipse">
            <a:avLst/>
          </a:prstGeom>
          <a:solidFill>
            <a:srgbClr val="FF0000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523232" y="2787542"/>
            <a:ext cx="2668507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50" dirty="0" smtClean="0">
                <a:latin typeface="Helvetica"/>
                <a:cs typeface="Helvetica"/>
              </a:rPr>
              <a:t>TC-induced Rossby waves result from lower-tropospheric cyclonic circulation of TC impinging on planetary vorticity gradient generating series of cyclonic and anticyclonic </a:t>
            </a:r>
            <a:r>
              <a:rPr lang="en-US" sz="2200" dirty="0" smtClean="0">
                <a:latin typeface="Helvetica"/>
                <a:cs typeface="Helvetica"/>
              </a:rPr>
              <a:t>disturbances</a:t>
            </a:r>
            <a:endParaRPr lang="en-US" sz="2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06012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1838"/>
            <a:ext cx="13681924" cy="10058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761952" y="2121502"/>
            <a:ext cx="9432139" cy="499464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-1" y="-2873143"/>
            <a:ext cx="9432139" cy="499464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6940" y="6119336"/>
            <a:ext cx="1596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Fu et al. 2007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-63280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Helvetica"/>
                <a:cs typeface="Helvetica"/>
              </a:rPr>
              <a:t>Source of Westward Propagating Anomalies: </a:t>
            </a:r>
          </a:p>
          <a:p>
            <a:r>
              <a:rPr lang="en-US" sz="2800" b="1" dirty="0" smtClean="0">
                <a:latin typeface="Helvetica"/>
                <a:cs typeface="Helvetica"/>
              </a:rPr>
              <a:t>TC-Induced Rossby Waves?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2001487" y="2905476"/>
            <a:ext cx="617362" cy="640080"/>
          </a:xfrm>
          <a:prstGeom prst="ellipse">
            <a:avLst/>
          </a:prstGeom>
          <a:solidFill>
            <a:srgbClr val="FF0000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U</a:t>
            </a:r>
            <a:endParaRPr lang="en-US" sz="3000" dirty="0"/>
          </a:p>
        </p:txBody>
      </p:sp>
      <p:sp>
        <p:nvSpPr>
          <p:cNvPr id="28" name="TextBox 27"/>
          <p:cNvSpPr txBox="1"/>
          <p:nvPr/>
        </p:nvSpPr>
        <p:spPr>
          <a:xfrm>
            <a:off x="3993111" y="3954557"/>
            <a:ext cx="610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b="1" dirty="0" smtClean="0">
                <a:solidFill>
                  <a:srgbClr val="3366FF"/>
                </a:solidFill>
              </a:rPr>
              <a:t>A</a:t>
            </a:r>
            <a:endParaRPr lang="en-US" sz="4600" b="1" dirty="0">
              <a:solidFill>
                <a:srgbClr val="3366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53200" y="793214"/>
            <a:ext cx="259149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3366FF"/>
                </a:solidFill>
                <a:latin typeface="Helvetica"/>
                <a:cs typeface="Helvetica"/>
              </a:rPr>
              <a:t>A:</a:t>
            </a:r>
            <a:r>
              <a:rPr lang="en-US" sz="2200" b="1" dirty="0" smtClean="0">
                <a:solidFill>
                  <a:srgbClr val="000000"/>
                </a:solidFill>
                <a:latin typeface="Helvetica"/>
                <a:cs typeface="Helvetica"/>
              </a:rPr>
              <a:t> Anticyclone</a:t>
            </a:r>
          </a:p>
          <a:p>
            <a:r>
              <a:rPr lang="en-US" sz="3400" b="1" dirty="0" smtClean="0">
                <a:solidFill>
                  <a:srgbClr val="FF0000"/>
                </a:solidFill>
                <a:latin typeface="Helvetica"/>
                <a:cs typeface="Helvetica"/>
              </a:rPr>
              <a:t>C: </a:t>
            </a:r>
            <a:r>
              <a:rPr lang="en-US" sz="2200" b="1" dirty="0" smtClean="0">
                <a:latin typeface="Helvetica"/>
                <a:cs typeface="Helvetica"/>
              </a:rPr>
              <a:t>Cyclone</a:t>
            </a:r>
          </a:p>
          <a:p>
            <a:pPr>
              <a:spcBef>
                <a:spcPts val="60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Helvetica"/>
                <a:cs typeface="Helvetica"/>
              </a:rPr>
              <a:t>    : </a:t>
            </a:r>
            <a:r>
              <a:rPr lang="en-US" sz="2200" b="1" dirty="0" smtClean="0">
                <a:solidFill>
                  <a:srgbClr val="000000"/>
                </a:solidFill>
                <a:latin typeface="Helvetica"/>
                <a:cs typeface="Helvetica"/>
              </a:rPr>
              <a:t>TC Utor</a:t>
            </a:r>
          </a:p>
          <a:p>
            <a:pPr>
              <a:spcBef>
                <a:spcPts val="600"/>
              </a:spcBef>
            </a:pPr>
            <a:r>
              <a:rPr lang="en-US" sz="2200" b="1" dirty="0" smtClean="0">
                <a:solidFill>
                  <a:srgbClr val="3366FF"/>
                </a:solidFill>
                <a:latin typeface="Helvetica"/>
                <a:cs typeface="Helvetica"/>
              </a:rPr>
              <a:t>    </a:t>
            </a:r>
            <a:r>
              <a:rPr lang="en-US" sz="2200" b="1" dirty="0">
                <a:solidFill>
                  <a:srgbClr val="FF0000"/>
                </a:solidFill>
                <a:cs typeface="Helvetica"/>
              </a:rPr>
              <a:t>: </a:t>
            </a:r>
            <a:r>
              <a:rPr lang="en-US" sz="2200" b="1" dirty="0">
                <a:solidFill>
                  <a:srgbClr val="000000"/>
                </a:solidFill>
                <a:cs typeface="Helvetica"/>
              </a:rPr>
              <a:t>TC </a:t>
            </a:r>
            <a:r>
              <a:rPr lang="en-US" sz="2200" b="1" dirty="0" smtClean="0">
                <a:solidFill>
                  <a:srgbClr val="000000"/>
                </a:solidFill>
                <a:cs typeface="Helvetica"/>
              </a:rPr>
              <a:t>Trami</a:t>
            </a:r>
            <a:endParaRPr lang="en-US" sz="2200" b="1" dirty="0">
              <a:solidFill>
                <a:srgbClr val="000000"/>
              </a:solidFill>
              <a:cs typeface="Helvetica"/>
            </a:endParaRPr>
          </a:p>
          <a:p>
            <a:pPr>
              <a:spcBef>
                <a:spcPts val="600"/>
              </a:spcBef>
            </a:pPr>
            <a:endParaRPr lang="en-US" sz="2200" b="1" dirty="0" smtClean="0">
              <a:solidFill>
                <a:srgbClr val="3366FF"/>
              </a:solidFill>
              <a:latin typeface="Helvetica"/>
              <a:cs typeface="Helvetica"/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6593103" y="1921602"/>
            <a:ext cx="352778" cy="365760"/>
          </a:xfrm>
          <a:prstGeom prst="ellipse">
            <a:avLst/>
          </a:prstGeom>
          <a:solidFill>
            <a:srgbClr val="FF0000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803369" y="4354667"/>
            <a:ext cx="60141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solidFill>
                  <a:srgbClr val="FF0000"/>
                </a:solidFill>
              </a:rPr>
              <a:t>C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6591687" y="2369600"/>
            <a:ext cx="352778" cy="365760"/>
          </a:xfrm>
          <a:prstGeom prst="ellipse">
            <a:avLst/>
          </a:prstGeom>
          <a:solidFill>
            <a:srgbClr val="FF0000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4194" y="1782949"/>
            <a:ext cx="6135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3366FF"/>
                </a:solidFill>
              </a:rPr>
              <a:t>3–8 Day Filtered Surface Wind Data</a:t>
            </a:r>
            <a:endParaRPr lang="en-US" sz="22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29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40961" y="2123562"/>
            <a:ext cx="13681924" cy="100584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6863630" y="2063256"/>
            <a:ext cx="4199482" cy="479474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6940" y="6119336"/>
            <a:ext cx="1596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Fu et al. 2007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-63280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Helvetica"/>
                <a:cs typeface="Helvetica"/>
              </a:rPr>
              <a:t>Source of Westward Propagating Anomalies: </a:t>
            </a:r>
          </a:p>
          <a:p>
            <a:r>
              <a:rPr lang="en-US" sz="2800" b="1" dirty="0" smtClean="0">
                <a:latin typeface="Helvetica"/>
                <a:cs typeface="Helvetica"/>
              </a:rPr>
              <a:t>TC-Induced Rossby Waves?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919495" y="2735360"/>
            <a:ext cx="617362" cy="640080"/>
          </a:xfrm>
          <a:prstGeom prst="ellipse">
            <a:avLst/>
          </a:prstGeom>
          <a:solidFill>
            <a:srgbClr val="FF0000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U</a:t>
            </a:r>
            <a:endParaRPr lang="en-US" sz="3000" dirty="0"/>
          </a:p>
        </p:txBody>
      </p:sp>
      <p:sp>
        <p:nvSpPr>
          <p:cNvPr id="28" name="TextBox 27"/>
          <p:cNvSpPr txBox="1"/>
          <p:nvPr/>
        </p:nvSpPr>
        <p:spPr>
          <a:xfrm>
            <a:off x="2607054" y="3013863"/>
            <a:ext cx="610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b="1" dirty="0" smtClean="0">
                <a:solidFill>
                  <a:srgbClr val="3366FF"/>
                </a:solidFill>
              </a:rPr>
              <a:t>A</a:t>
            </a:r>
            <a:endParaRPr lang="en-US" sz="4600" b="1" dirty="0">
              <a:solidFill>
                <a:srgbClr val="3366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53200" y="793214"/>
            <a:ext cx="259149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3366FF"/>
                </a:solidFill>
                <a:latin typeface="Helvetica"/>
                <a:cs typeface="Helvetica"/>
              </a:rPr>
              <a:t>A:</a:t>
            </a:r>
            <a:r>
              <a:rPr lang="en-US" sz="2200" b="1" dirty="0" smtClean="0">
                <a:solidFill>
                  <a:srgbClr val="000000"/>
                </a:solidFill>
                <a:latin typeface="Helvetica"/>
                <a:cs typeface="Helvetica"/>
              </a:rPr>
              <a:t> Anticyclone</a:t>
            </a:r>
          </a:p>
          <a:p>
            <a:r>
              <a:rPr lang="en-US" sz="3400" b="1" dirty="0" smtClean="0">
                <a:solidFill>
                  <a:srgbClr val="FF0000"/>
                </a:solidFill>
                <a:latin typeface="Helvetica"/>
                <a:cs typeface="Helvetica"/>
              </a:rPr>
              <a:t>C: </a:t>
            </a:r>
            <a:r>
              <a:rPr lang="en-US" sz="2200" b="1" dirty="0" smtClean="0">
                <a:latin typeface="Helvetica"/>
                <a:cs typeface="Helvetica"/>
              </a:rPr>
              <a:t>Cyclone</a:t>
            </a:r>
          </a:p>
          <a:p>
            <a:pPr>
              <a:spcBef>
                <a:spcPts val="60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Helvetica"/>
                <a:cs typeface="Helvetica"/>
              </a:rPr>
              <a:t>    : </a:t>
            </a:r>
            <a:r>
              <a:rPr lang="en-US" sz="2200" b="1" dirty="0" smtClean="0">
                <a:solidFill>
                  <a:srgbClr val="000000"/>
                </a:solidFill>
                <a:latin typeface="Helvetica"/>
                <a:cs typeface="Helvetica"/>
              </a:rPr>
              <a:t>TC Utor</a:t>
            </a:r>
          </a:p>
          <a:p>
            <a:pPr>
              <a:spcBef>
                <a:spcPts val="600"/>
              </a:spcBef>
            </a:pPr>
            <a:r>
              <a:rPr lang="en-US" sz="2200" b="1" dirty="0" smtClean="0">
                <a:solidFill>
                  <a:srgbClr val="3366FF"/>
                </a:solidFill>
                <a:latin typeface="Helvetica"/>
                <a:cs typeface="Helvetica"/>
              </a:rPr>
              <a:t>    </a:t>
            </a:r>
            <a:r>
              <a:rPr lang="en-US" sz="2200" b="1" dirty="0">
                <a:solidFill>
                  <a:srgbClr val="FF0000"/>
                </a:solidFill>
                <a:cs typeface="Helvetica"/>
              </a:rPr>
              <a:t>: </a:t>
            </a:r>
            <a:r>
              <a:rPr lang="en-US" sz="2200" b="1" dirty="0">
                <a:solidFill>
                  <a:srgbClr val="000000"/>
                </a:solidFill>
                <a:cs typeface="Helvetica"/>
              </a:rPr>
              <a:t>TC </a:t>
            </a:r>
            <a:r>
              <a:rPr lang="en-US" sz="2200" b="1" dirty="0" smtClean="0">
                <a:solidFill>
                  <a:srgbClr val="000000"/>
                </a:solidFill>
                <a:cs typeface="Helvetica"/>
              </a:rPr>
              <a:t>Trami</a:t>
            </a:r>
            <a:endParaRPr lang="en-US" sz="2200" b="1" dirty="0">
              <a:solidFill>
                <a:srgbClr val="000000"/>
              </a:solidFill>
              <a:cs typeface="Helvetica"/>
            </a:endParaRPr>
          </a:p>
          <a:p>
            <a:pPr>
              <a:spcBef>
                <a:spcPts val="600"/>
              </a:spcBef>
            </a:pPr>
            <a:endParaRPr lang="en-US" sz="2200" b="1" dirty="0" smtClean="0">
              <a:solidFill>
                <a:srgbClr val="3366FF"/>
              </a:solidFill>
              <a:latin typeface="Helvetica"/>
              <a:cs typeface="Helvetica"/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6593103" y="1921602"/>
            <a:ext cx="352778" cy="365760"/>
          </a:xfrm>
          <a:prstGeom prst="ellipse">
            <a:avLst/>
          </a:prstGeom>
          <a:solidFill>
            <a:srgbClr val="FF0000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021263" y="4207268"/>
            <a:ext cx="60141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solidFill>
                  <a:srgbClr val="FF0000"/>
                </a:solidFill>
              </a:rPr>
              <a:t>C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6591687" y="2369600"/>
            <a:ext cx="352778" cy="365760"/>
          </a:xfrm>
          <a:prstGeom prst="ellipse">
            <a:avLst/>
          </a:prstGeom>
          <a:solidFill>
            <a:srgbClr val="FF0000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4194" y="1782949"/>
            <a:ext cx="6135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3366FF"/>
                </a:solidFill>
              </a:rPr>
              <a:t>3–8 Day Filtered Surface Wind Data</a:t>
            </a:r>
            <a:endParaRPr lang="en-US" sz="22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43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18294" y="-2741838"/>
            <a:ext cx="13681924" cy="100584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-357515" y="-2873142"/>
            <a:ext cx="8754705" cy="479474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6940" y="6119336"/>
            <a:ext cx="1596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Fu et al. 2007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-63280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Helvetica"/>
                <a:cs typeface="Helvetica"/>
              </a:rPr>
              <a:t>Source of Westward Propagating Anomalies: </a:t>
            </a:r>
          </a:p>
          <a:p>
            <a:r>
              <a:rPr lang="en-US" sz="2800" b="1" dirty="0" smtClean="0">
                <a:latin typeface="Helvetica"/>
                <a:cs typeface="Helvetica"/>
              </a:rPr>
              <a:t>TC-Induced Rossby Waves?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2685765" y="3154965"/>
            <a:ext cx="617362" cy="640080"/>
          </a:xfrm>
          <a:prstGeom prst="ellipse">
            <a:avLst/>
          </a:prstGeom>
          <a:solidFill>
            <a:srgbClr val="FF0000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T</a:t>
            </a:r>
            <a:endParaRPr lang="en-US" sz="3000" dirty="0"/>
          </a:p>
        </p:txBody>
      </p:sp>
      <p:sp>
        <p:nvSpPr>
          <p:cNvPr id="28" name="TextBox 27"/>
          <p:cNvSpPr txBox="1"/>
          <p:nvPr/>
        </p:nvSpPr>
        <p:spPr>
          <a:xfrm>
            <a:off x="3993111" y="4103787"/>
            <a:ext cx="610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b="1" dirty="0" smtClean="0">
                <a:solidFill>
                  <a:srgbClr val="3366FF"/>
                </a:solidFill>
              </a:rPr>
              <a:t>A</a:t>
            </a:r>
            <a:endParaRPr lang="en-US" sz="4600" b="1" dirty="0">
              <a:solidFill>
                <a:srgbClr val="3366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53200" y="793214"/>
            <a:ext cx="259149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3366FF"/>
                </a:solidFill>
                <a:latin typeface="Helvetica"/>
                <a:cs typeface="Helvetica"/>
              </a:rPr>
              <a:t>A:</a:t>
            </a:r>
            <a:r>
              <a:rPr lang="en-US" sz="2200" b="1" dirty="0" smtClean="0">
                <a:solidFill>
                  <a:srgbClr val="000000"/>
                </a:solidFill>
                <a:latin typeface="Helvetica"/>
                <a:cs typeface="Helvetica"/>
              </a:rPr>
              <a:t> Anticyclone</a:t>
            </a:r>
          </a:p>
          <a:p>
            <a:r>
              <a:rPr lang="en-US" sz="3400" b="1" dirty="0" smtClean="0">
                <a:solidFill>
                  <a:srgbClr val="FF0000"/>
                </a:solidFill>
                <a:latin typeface="Helvetica"/>
                <a:cs typeface="Helvetica"/>
              </a:rPr>
              <a:t>C: </a:t>
            </a:r>
            <a:r>
              <a:rPr lang="en-US" sz="2200" b="1" dirty="0" smtClean="0">
                <a:latin typeface="Helvetica"/>
                <a:cs typeface="Helvetica"/>
              </a:rPr>
              <a:t>Cyclone</a:t>
            </a:r>
          </a:p>
          <a:p>
            <a:pPr>
              <a:spcBef>
                <a:spcPts val="60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Helvetica"/>
                <a:cs typeface="Helvetica"/>
              </a:rPr>
              <a:t>    : </a:t>
            </a:r>
            <a:r>
              <a:rPr lang="en-US" sz="2200" b="1" dirty="0" smtClean="0">
                <a:solidFill>
                  <a:srgbClr val="000000"/>
                </a:solidFill>
                <a:latin typeface="Helvetica"/>
                <a:cs typeface="Helvetica"/>
              </a:rPr>
              <a:t>TC Utor</a:t>
            </a:r>
          </a:p>
          <a:p>
            <a:pPr>
              <a:spcBef>
                <a:spcPts val="600"/>
              </a:spcBef>
            </a:pPr>
            <a:r>
              <a:rPr lang="en-US" sz="2200" b="1" dirty="0" smtClean="0">
                <a:solidFill>
                  <a:srgbClr val="3366FF"/>
                </a:solidFill>
                <a:latin typeface="Helvetica"/>
                <a:cs typeface="Helvetica"/>
              </a:rPr>
              <a:t>    </a:t>
            </a:r>
            <a:r>
              <a:rPr lang="en-US" sz="2200" b="1" dirty="0">
                <a:solidFill>
                  <a:srgbClr val="FF0000"/>
                </a:solidFill>
                <a:cs typeface="Helvetica"/>
              </a:rPr>
              <a:t>: </a:t>
            </a:r>
            <a:r>
              <a:rPr lang="en-US" sz="2200" b="1" dirty="0">
                <a:solidFill>
                  <a:srgbClr val="000000"/>
                </a:solidFill>
                <a:cs typeface="Helvetica"/>
              </a:rPr>
              <a:t>TC </a:t>
            </a:r>
            <a:r>
              <a:rPr lang="en-US" sz="2200" b="1" dirty="0" smtClean="0">
                <a:solidFill>
                  <a:srgbClr val="000000"/>
                </a:solidFill>
                <a:cs typeface="Helvetica"/>
              </a:rPr>
              <a:t>Trami</a:t>
            </a:r>
            <a:endParaRPr lang="en-US" sz="2200" b="1" dirty="0">
              <a:solidFill>
                <a:srgbClr val="000000"/>
              </a:solidFill>
              <a:cs typeface="Helvetica"/>
            </a:endParaRPr>
          </a:p>
          <a:p>
            <a:pPr>
              <a:spcBef>
                <a:spcPts val="600"/>
              </a:spcBef>
            </a:pPr>
            <a:endParaRPr lang="en-US" sz="2200" b="1" dirty="0" smtClean="0">
              <a:solidFill>
                <a:srgbClr val="3366FF"/>
              </a:solidFill>
              <a:latin typeface="Helvetica"/>
              <a:cs typeface="Helvetica"/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6593103" y="1921602"/>
            <a:ext cx="352778" cy="365760"/>
          </a:xfrm>
          <a:prstGeom prst="ellipse">
            <a:avLst/>
          </a:prstGeom>
          <a:solidFill>
            <a:srgbClr val="FF0000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6591687" y="2369600"/>
            <a:ext cx="352778" cy="365760"/>
          </a:xfrm>
          <a:prstGeom prst="ellipse">
            <a:avLst/>
          </a:prstGeom>
          <a:solidFill>
            <a:srgbClr val="FF0000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05319" y="2688326"/>
            <a:ext cx="6106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b="1" dirty="0" smtClean="0">
                <a:solidFill>
                  <a:srgbClr val="3366FF"/>
                </a:solidFill>
              </a:rPr>
              <a:t>A</a:t>
            </a:r>
            <a:endParaRPr lang="en-US" sz="4600" b="1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4194" y="1782949"/>
            <a:ext cx="6135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3366FF"/>
                </a:solidFill>
              </a:rPr>
              <a:t>3–8 Day Filtered Surface Wind Data</a:t>
            </a:r>
            <a:endParaRPr lang="en-US" sz="22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39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9425" y="1778218"/>
            <a:ext cx="6135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3366FF"/>
                </a:solidFill>
              </a:rPr>
              <a:t>3–8 Day Filtered Surface Wind Data</a:t>
            </a:r>
            <a:endParaRPr lang="en-US" sz="2200" b="1" dirty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51" y="2123562"/>
            <a:ext cx="6254304" cy="4597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88668"/>
            <a:ext cx="1596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Fu et al. 2007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-63280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Helvetica"/>
                <a:cs typeface="Helvetica"/>
              </a:rPr>
              <a:t>Source of Westward Propagating Anomalies: </a:t>
            </a:r>
          </a:p>
          <a:p>
            <a:r>
              <a:rPr lang="en-US" sz="2800" b="1" dirty="0" smtClean="0">
                <a:latin typeface="Helvetica"/>
                <a:cs typeface="Helvetica"/>
              </a:rPr>
              <a:t>TC-Induced Rossby Waves?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1446607" y="2747333"/>
            <a:ext cx="352778" cy="365760"/>
          </a:xfrm>
          <a:prstGeom prst="ellipse">
            <a:avLst/>
          </a:prstGeom>
          <a:solidFill>
            <a:srgbClr val="FF0000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4308999" y="4784151"/>
            <a:ext cx="352778" cy="365760"/>
          </a:xfrm>
          <a:prstGeom prst="ellipse">
            <a:avLst/>
          </a:prstGeom>
          <a:solidFill>
            <a:srgbClr val="FF0000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839667" y="4671777"/>
            <a:ext cx="352778" cy="365760"/>
          </a:xfrm>
          <a:prstGeom prst="ellipse">
            <a:avLst/>
          </a:prstGeom>
          <a:solidFill>
            <a:srgbClr val="FF0000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932355" y="3026944"/>
            <a:ext cx="4995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smtClean="0">
                <a:solidFill>
                  <a:srgbClr val="3366FF"/>
                </a:solidFill>
              </a:rPr>
              <a:t>A</a:t>
            </a:r>
            <a:endParaRPr lang="en-US" sz="3400" b="1" dirty="0">
              <a:solidFill>
                <a:srgbClr val="3366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22153" y="793214"/>
            <a:ext cx="259149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3366FF"/>
                </a:solidFill>
                <a:latin typeface="Helvetica"/>
                <a:cs typeface="Helvetica"/>
              </a:rPr>
              <a:t>A:</a:t>
            </a:r>
            <a:r>
              <a:rPr lang="en-US" sz="2200" b="1" dirty="0" smtClean="0">
                <a:solidFill>
                  <a:srgbClr val="000000"/>
                </a:solidFill>
                <a:latin typeface="Helvetica"/>
                <a:cs typeface="Helvetica"/>
              </a:rPr>
              <a:t> Anticyclone</a:t>
            </a:r>
          </a:p>
          <a:p>
            <a:r>
              <a:rPr lang="en-US" sz="3400" b="1" dirty="0" smtClean="0">
                <a:solidFill>
                  <a:srgbClr val="FF0000"/>
                </a:solidFill>
                <a:latin typeface="Helvetica"/>
                <a:cs typeface="Helvetica"/>
              </a:rPr>
              <a:t>C: </a:t>
            </a:r>
            <a:r>
              <a:rPr lang="en-US" sz="2200" b="1" dirty="0" smtClean="0">
                <a:latin typeface="Helvetica"/>
                <a:cs typeface="Helvetica"/>
              </a:rPr>
              <a:t>Cyclone</a:t>
            </a:r>
          </a:p>
          <a:p>
            <a:pPr>
              <a:spcBef>
                <a:spcPts val="60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Helvetica"/>
                <a:cs typeface="Helvetica"/>
              </a:rPr>
              <a:t>    : </a:t>
            </a:r>
            <a:r>
              <a:rPr lang="en-US" sz="2200" b="1" dirty="0" smtClean="0">
                <a:solidFill>
                  <a:srgbClr val="000000"/>
                </a:solidFill>
                <a:latin typeface="Helvetica"/>
                <a:cs typeface="Helvetica"/>
              </a:rPr>
              <a:t>TC Utor</a:t>
            </a:r>
          </a:p>
          <a:p>
            <a:pPr>
              <a:spcBef>
                <a:spcPts val="600"/>
              </a:spcBef>
            </a:pPr>
            <a:r>
              <a:rPr lang="en-US" sz="2200" b="1" dirty="0" smtClean="0">
                <a:solidFill>
                  <a:srgbClr val="3366FF"/>
                </a:solidFill>
                <a:latin typeface="Helvetica"/>
                <a:cs typeface="Helvetica"/>
              </a:rPr>
              <a:t>    </a:t>
            </a:r>
            <a:r>
              <a:rPr lang="en-US" sz="2200" b="1" dirty="0">
                <a:solidFill>
                  <a:srgbClr val="FF0000"/>
                </a:solidFill>
                <a:cs typeface="Helvetica"/>
              </a:rPr>
              <a:t>: </a:t>
            </a:r>
            <a:r>
              <a:rPr lang="en-US" sz="2200" b="1" dirty="0">
                <a:solidFill>
                  <a:srgbClr val="000000"/>
                </a:solidFill>
                <a:cs typeface="Helvetica"/>
              </a:rPr>
              <a:t>TC </a:t>
            </a:r>
            <a:r>
              <a:rPr lang="en-US" sz="2200" b="1" dirty="0" smtClean="0">
                <a:solidFill>
                  <a:srgbClr val="000000"/>
                </a:solidFill>
                <a:cs typeface="Helvetica"/>
              </a:rPr>
              <a:t>Trami</a:t>
            </a:r>
            <a:endParaRPr lang="en-US" sz="2200" b="1" dirty="0">
              <a:solidFill>
                <a:srgbClr val="000000"/>
              </a:solidFill>
              <a:cs typeface="Helvetica"/>
            </a:endParaRPr>
          </a:p>
          <a:p>
            <a:pPr>
              <a:spcBef>
                <a:spcPts val="600"/>
              </a:spcBef>
            </a:pPr>
            <a:endParaRPr lang="en-US" sz="2200" b="1" dirty="0" smtClean="0">
              <a:solidFill>
                <a:srgbClr val="3366FF"/>
              </a:solidFill>
              <a:latin typeface="Helvetica"/>
              <a:cs typeface="Helvetica"/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6262056" y="1921602"/>
            <a:ext cx="352778" cy="365760"/>
          </a:xfrm>
          <a:prstGeom prst="ellipse">
            <a:avLst/>
          </a:prstGeom>
          <a:solidFill>
            <a:srgbClr val="FF0000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317318" y="3401560"/>
            <a:ext cx="4995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</a:rPr>
              <a:t>C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62234" y="2393771"/>
            <a:ext cx="4995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smtClean="0">
                <a:solidFill>
                  <a:srgbClr val="3366FF"/>
                </a:solidFill>
              </a:rPr>
              <a:t>A</a:t>
            </a:r>
            <a:endParaRPr lang="en-US" sz="3400" b="1" dirty="0">
              <a:solidFill>
                <a:srgbClr val="3366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50323" y="2937320"/>
            <a:ext cx="4995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</a:rPr>
              <a:t>C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63100" y="5037537"/>
            <a:ext cx="4995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smtClean="0">
                <a:solidFill>
                  <a:srgbClr val="3366FF"/>
                </a:solidFill>
              </a:rPr>
              <a:t>A</a:t>
            </a:r>
            <a:endParaRPr lang="en-US" sz="3400" b="1" dirty="0">
              <a:solidFill>
                <a:srgbClr val="3366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00966" y="5225115"/>
            <a:ext cx="4995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</a:rPr>
              <a:t>C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33701" y="5149911"/>
            <a:ext cx="4995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smtClean="0">
                <a:solidFill>
                  <a:srgbClr val="3366FF"/>
                </a:solidFill>
              </a:rPr>
              <a:t>A</a:t>
            </a:r>
            <a:endParaRPr lang="en-US" sz="3400" b="1" dirty="0">
              <a:solidFill>
                <a:srgbClr val="3366FF"/>
              </a:solidFill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6260640" y="2369600"/>
            <a:ext cx="352778" cy="365760"/>
          </a:xfrm>
          <a:prstGeom prst="ellipse">
            <a:avLst/>
          </a:prstGeom>
          <a:solidFill>
            <a:srgbClr val="FF0000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1864640" y="2209105"/>
            <a:ext cx="10831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07/03/01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864640" y="4427647"/>
            <a:ext cx="10831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07/05/01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4960501" y="2211387"/>
            <a:ext cx="10831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07/07/01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986159" y="4441298"/>
            <a:ext cx="10831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07/09/01</a:t>
            </a:r>
            <a:endParaRPr lang="en-US" dirty="0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3467846" y="2381573"/>
            <a:ext cx="352778" cy="365760"/>
          </a:xfrm>
          <a:prstGeom prst="ellipse">
            <a:avLst/>
          </a:prstGeom>
          <a:solidFill>
            <a:srgbClr val="FF0000"/>
          </a:solidFill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222154" y="2787542"/>
            <a:ext cx="29695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TC-induced Rossby waves have period of ~6–10 days</a:t>
            </a:r>
          </a:p>
          <a:p>
            <a:pPr marL="285750" indent="-285750">
              <a:buFontTx/>
              <a:buChar char="-"/>
            </a:pPr>
            <a:endParaRPr lang="en-US" sz="220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200" dirty="0">
                <a:solidFill>
                  <a:srgbClr val="000000"/>
                </a:solidFill>
              </a:rPr>
              <a:t>At least ~40% of WPAC TCs generate Rossby </a:t>
            </a:r>
            <a:r>
              <a:rPr lang="en-US" sz="2200" dirty="0" smtClean="0">
                <a:solidFill>
                  <a:srgbClr val="000000"/>
                </a:solidFill>
              </a:rPr>
              <a:t>waves</a:t>
            </a:r>
            <a:endParaRPr lang="en-US" sz="2200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en-US" sz="2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14964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" y="-63280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Helvetica"/>
                <a:cs typeface="Helvetica"/>
              </a:rPr>
              <a:t>Source of Westward Propagating Anomalies: </a:t>
            </a:r>
          </a:p>
          <a:p>
            <a:r>
              <a:rPr lang="en-US" sz="2800" b="1" dirty="0" smtClean="0">
                <a:latin typeface="Helvetica"/>
                <a:cs typeface="Helvetica"/>
              </a:rPr>
              <a:t>TC-Induced Rossby Waves?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" y="1178054"/>
            <a:ext cx="9143999" cy="5847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Krouse et al. (2008, 2010) suggest that TCs can generate Rossby waves if the </a:t>
            </a:r>
            <a:r>
              <a:rPr lang="en-US" sz="2200" b="1" dirty="0" smtClean="0">
                <a:latin typeface="Helvetica"/>
                <a:cs typeface="Helvetica"/>
              </a:rPr>
              <a:t>TC is moving westward</a:t>
            </a:r>
            <a:r>
              <a:rPr lang="en-US" sz="2200" dirty="0" smtClean="0">
                <a:latin typeface="Helvetica"/>
                <a:cs typeface="Helvetica"/>
              </a:rPr>
              <a:t> quicker than the </a:t>
            </a:r>
            <a:r>
              <a:rPr lang="en-US" sz="2200" b="1" dirty="0" smtClean="0">
                <a:latin typeface="Helvetica"/>
                <a:cs typeface="Helvetica"/>
              </a:rPr>
              <a:t>lower-tropospheric steering flow </a:t>
            </a:r>
            <a:r>
              <a:rPr lang="en-US" sz="2200" dirty="0" smtClean="0">
                <a:latin typeface="Helvetica"/>
                <a:cs typeface="Helvetica"/>
              </a:rPr>
              <a:t>of Rossby waves</a:t>
            </a:r>
          </a:p>
          <a:p>
            <a:endParaRPr lang="en-US" sz="220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200" dirty="0" smtClean="0">
                <a:latin typeface="Helvetica"/>
                <a:cs typeface="Helvetica"/>
              </a:rPr>
              <a:t>Using this criteria of Krouse et al. (2008, 2010), an </a:t>
            </a:r>
            <a:r>
              <a:rPr lang="en-US" sz="2200" b="1" dirty="0" smtClean="0">
                <a:latin typeface="Helvetica"/>
                <a:cs typeface="Helvetica"/>
              </a:rPr>
              <a:t>alternate</a:t>
            </a:r>
            <a:r>
              <a:rPr lang="en-US" sz="2200" dirty="0" smtClean="0">
                <a:latin typeface="Helvetica"/>
                <a:cs typeface="Helvetica"/>
              </a:rPr>
              <a:t> set of composites are constructed for two subsets of typhoons to identify influence of TC-induced Rossby waves:</a:t>
            </a:r>
          </a:p>
          <a:p>
            <a:pPr marL="285750" indent="-285750">
              <a:buFontTx/>
              <a:buChar char="-"/>
            </a:pPr>
            <a:endParaRPr lang="en-US" sz="2200" dirty="0">
              <a:latin typeface="Helvetica"/>
              <a:cs typeface="Helvetica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200" b="1" dirty="0" smtClean="0">
                <a:latin typeface="Helvetica"/>
                <a:cs typeface="Helvetica"/>
              </a:rPr>
              <a:t>Favorable</a:t>
            </a:r>
            <a:r>
              <a:rPr lang="en-US" sz="2200" dirty="0" smtClean="0">
                <a:latin typeface="Helvetica"/>
                <a:cs typeface="Helvetica"/>
              </a:rPr>
              <a:t> composites for </a:t>
            </a:r>
            <a:r>
              <a:rPr lang="en-US" sz="2200" dirty="0">
                <a:latin typeface="Helvetica"/>
                <a:cs typeface="Helvetica"/>
              </a:rPr>
              <a:t>t</a:t>
            </a:r>
            <a:r>
              <a:rPr lang="en-US" sz="2200" dirty="0" smtClean="0">
                <a:latin typeface="Helvetica"/>
                <a:cs typeface="Helvetica"/>
              </a:rPr>
              <a:t>yphoon-induced Rossby waves (N=201)  </a:t>
            </a:r>
          </a:p>
          <a:p>
            <a:pPr marL="914400" lvl="1" indent="-457200">
              <a:buFont typeface="+mj-lt"/>
              <a:buAutoNum type="arabicPeriod"/>
            </a:pPr>
            <a:endParaRPr lang="en-US" sz="2200" b="1" dirty="0">
              <a:latin typeface="Helvetica"/>
              <a:cs typeface="Helvetica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200" b="1" dirty="0" smtClean="0">
                <a:latin typeface="Helvetica"/>
                <a:cs typeface="Helvetica"/>
              </a:rPr>
              <a:t>Unfavorable</a:t>
            </a:r>
            <a:r>
              <a:rPr lang="en-US" sz="2200" dirty="0" smtClean="0">
                <a:latin typeface="Helvetica"/>
                <a:cs typeface="Helvetica"/>
              </a:rPr>
              <a:t> composites for </a:t>
            </a:r>
            <a:r>
              <a:rPr lang="en-US" sz="2200" dirty="0">
                <a:latin typeface="Helvetica"/>
                <a:cs typeface="Helvetica"/>
              </a:rPr>
              <a:t>t</a:t>
            </a:r>
            <a:r>
              <a:rPr lang="en-US" sz="2200" dirty="0" smtClean="0">
                <a:latin typeface="Helvetica"/>
                <a:cs typeface="Helvetica"/>
              </a:rPr>
              <a:t>yphoon-induced Rossby waves (N=155)</a:t>
            </a:r>
          </a:p>
          <a:p>
            <a:endParaRPr lang="en-US" sz="2200" dirty="0"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200" dirty="0" smtClean="0">
                <a:cs typeface="Helvetica"/>
              </a:rPr>
              <a:t>These two sets of TC composites to be shown have similar TC intensities, TC locations, and TC genesis dates </a:t>
            </a:r>
            <a:endParaRPr lang="en-US" sz="2200" dirty="0">
              <a:cs typeface="Helvetica"/>
            </a:endParaRPr>
          </a:p>
          <a:p>
            <a:endParaRPr lang="en-US" sz="220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5214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4048"/>
            <a:ext cx="5800857" cy="6473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7103" y="-419100"/>
            <a:ext cx="9723153" cy="1143000"/>
          </a:xfrm>
        </p:spPr>
        <p:txBody>
          <a:bodyPr>
            <a:normAutofit/>
          </a:bodyPr>
          <a:lstStyle/>
          <a:p>
            <a:r>
              <a:rPr lang="en-US" sz="2100" b="1" dirty="0" smtClean="0">
                <a:latin typeface="Helvetica"/>
                <a:cs typeface="Helvetica"/>
              </a:rPr>
              <a:t>TC-Induced Rossby Waves Forcing Westward Propagating Anomalies</a:t>
            </a:r>
            <a:endParaRPr lang="en-US" sz="2100" b="1" dirty="0">
              <a:latin typeface="Helvetica"/>
              <a:cs typeface="Helvetica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938263"/>
              </p:ext>
            </p:extLst>
          </p:nvPr>
        </p:nvGraphicFramePr>
        <p:xfrm>
          <a:off x="6959600" y="3594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59600" y="3594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3603" y="5669624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West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69249" y="5671580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East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29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33003" y="5669624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West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649" y="5671580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East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00857" y="506004"/>
            <a:ext cx="3343143" cy="6401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50" b="1" dirty="0" smtClean="0">
                <a:latin typeface="Helvetica"/>
                <a:cs typeface="Helvetica"/>
              </a:rPr>
              <a:t>Shading: Vertically integrated MSE anomalies from surface to 100 hPa meridionally averaged from 250 km south to 250 km north of TC latitude</a:t>
            </a:r>
          </a:p>
          <a:p>
            <a:pPr marL="285750" indent="-285750">
              <a:buFontTx/>
              <a:buChar char="-"/>
            </a:pPr>
            <a:endParaRPr lang="en-US" sz="205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050" dirty="0" smtClean="0">
                <a:latin typeface="Helvetica"/>
                <a:cs typeface="Helvetica"/>
              </a:rPr>
              <a:t>Unfavorable composites: negative MSE anomalies absent following TC passage</a:t>
            </a:r>
          </a:p>
          <a:p>
            <a:pPr marL="285750" indent="-285750">
              <a:buFontTx/>
              <a:buChar char="-"/>
            </a:pPr>
            <a:endParaRPr lang="en-US" sz="205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050" dirty="0" smtClean="0">
                <a:latin typeface="Helvetica"/>
                <a:cs typeface="Helvetica"/>
              </a:rPr>
              <a:t>Favorable composites: contain stronger negative MSE anomalies and westward propagating anomalies</a:t>
            </a:r>
          </a:p>
          <a:p>
            <a:endParaRPr lang="en-US" sz="2050" dirty="0" smtClean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8711" y="523845"/>
            <a:ext cx="1666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Unfavorable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94556" y="523845"/>
            <a:ext cx="139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Favorable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669624"/>
            <a:ext cx="91440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000000"/>
                </a:solidFill>
              </a:rPr>
              <a:t>Not all WPAC TCs are associated with an environmental response!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67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112889" y="1287167"/>
            <a:ext cx="864265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5100" lvl="0" indent="-1651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Background</a:t>
            </a:r>
          </a:p>
          <a:p>
            <a:pPr marL="800100" lvl="1" indent="-342900">
              <a:spcBef>
                <a:spcPct val="20000"/>
              </a:spcBef>
              <a:spcAft>
                <a:spcPts val="1200"/>
              </a:spcAft>
              <a:buFont typeface="Lucida Grande"/>
              <a:buChar char="-"/>
              <a:defRPr/>
            </a:pPr>
            <a:r>
              <a:rPr lang="en-US" sz="2000" dirty="0" smtClean="0">
                <a:latin typeface="Helvetica"/>
                <a:cs typeface="Helvetica"/>
              </a:rPr>
              <a:t>Primary and secondary circulation of TC</a:t>
            </a:r>
            <a:endParaRPr lang="en-US" sz="2000" dirty="0" smtClean="0">
              <a:latin typeface="Helvetica"/>
              <a:cs typeface="Helvetica"/>
            </a:endParaRPr>
          </a:p>
          <a:p>
            <a:pPr marL="800100" lvl="1" indent="-342900">
              <a:spcBef>
                <a:spcPct val="20000"/>
              </a:spcBef>
              <a:spcAft>
                <a:spcPts val="1200"/>
              </a:spcAft>
              <a:buFont typeface="Lucida Grande"/>
              <a:buChar char="-"/>
              <a:defRPr/>
            </a:pPr>
            <a:r>
              <a:rPr lang="en-US" sz="2000" dirty="0" smtClean="0">
                <a:latin typeface="Helvetica"/>
                <a:cs typeface="Helvetica"/>
              </a:rPr>
              <a:t>Environmental impacts of TCs</a:t>
            </a:r>
            <a:endParaRPr lang="en-US" sz="2000" dirty="0">
              <a:latin typeface="Helvetica"/>
              <a:cs typeface="Helvetica"/>
            </a:endParaRPr>
          </a:p>
          <a:p>
            <a:pPr marL="165100" lvl="0" indent="-165100">
              <a:spcBef>
                <a:spcPts val="3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Results</a:t>
            </a:r>
          </a:p>
          <a:p>
            <a:pPr marL="800100" lvl="1" indent="-342900">
              <a:spcBef>
                <a:spcPct val="20000"/>
              </a:spcBef>
              <a:spcAft>
                <a:spcPts val="1200"/>
              </a:spcAft>
              <a:buFont typeface="Lucida Grande"/>
              <a:buChar char="-"/>
              <a:defRPr/>
            </a:pPr>
            <a:r>
              <a:rPr lang="en-US" sz="2000" dirty="0" smtClean="0">
                <a:latin typeface="Helvetica"/>
                <a:cs typeface="Helvetica"/>
              </a:rPr>
              <a:t>Spatiotemporal structure of OLR during single TC events and multiple TC events</a:t>
            </a:r>
          </a:p>
          <a:p>
            <a:pPr marL="800100" lvl="1" indent="-342900">
              <a:spcBef>
                <a:spcPct val="20000"/>
              </a:spcBef>
              <a:spcAft>
                <a:spcPts val="1200"/>
              </a:spcAft>
              <a:buFont typeface="Lucida Grande"/>
              <a:buChar char="-"/>
              <a:defRPr/>
            </a:pPr>
            <a:r>
              <a:rPr lang="en-US" sz="2000" dirty="0">
                <a:latin typeface="Helvetica"/>
                <a:cs typeface="Helvetica"/>
              </a:rPr>
              <a:t>Spatiotemporal structure </a:t>
            </a:r>
            <a:r>
              <a:rPr lang="en-US" sz="2000" dirty="0" smtClean="0">
                <a:latin typeface="Helvetica"/>
                <a:cs typeface="Helvetica"/>
              </a:rPr>
              <a:t>lower</a:t>
            </a:r>
            <a:r>
              <a:rPr lang="en-US" sz="2000" dirty="0">
                <a:latin typeface="Helvetica"/>
                <a:cs typeface="Helvetica"/>
              </a:rPr>
              <a:t>-tropospheric winds during </a:t>
            </a:r>
            <a:r>
              <a:rPr lang="en-US" sz="2000" dirty="0" smtClean="0">
                <a:latin typeface="Helvetica"/>
                <a:cs typeface="Helvetica"/>
              </a:rPr>
              <a:t>single TC events and multiple </a:t>
            </a:r>
            <a:r>
              <a:rPr lang="en-US" sz="2000" dirty="0">
                <a:latin typeface="Helvetica"/>
                <a:cs typeface="Helvetica"/>
              </a:rPr>
              <a:t>TC events</a:t>
            </a:r>
          </a:p>
          <a:p>
            <a:pPr marL="165100" lvl="0" indent="-165100">
              <a:spcBef>
                <a:spcPts val="3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Summary and discussions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21814" y="76200"/>
            <a:ext cx="1113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Helvetica"/>
                <a:cs typeface="Helvetica"/>
              </a:rPr>
              <a:t>Background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163"/>
            <a:ext cx="9144000" cy="579437"/>
          </a:xfr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Outline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121814" y="73223"/>
            <a:ext cx="1784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Helvetica"/>
                <a:cs typeface="Helvetica"/>
              </a:rPr>
              <a:t>Background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281290" y="73223"/>
            <a:ext cx="17757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Results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014705" y="73223"/>
            <a:ext cx="19555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Summary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65606" y="73223"/>
            <a:ext cx="1557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Motivation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775"/>
            <a:ext cx="9144000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Helvetica"/>
                <a:cs typeface="Helvetica"/>
              </a:rPr>
              <a:t>Large-Scale Factors Forcing Multiple TC Events	     Benjamin</a:t>
            </a:r>
            <a:r>
              <a:rPr lang="de-DE" sz="1200" dirty="0" smtClean="0">
                <a:latin typeface="Helvetica"/>
                <a:cs typeface="Helvetica"/>
              </a:rPr>
              <a:t> A. Schenkel </a:t>
            </a:r>
            <a:r>
              <a:rPr lang="en-US" sz="1200" dirty="0" smtClean="0">
                <a:latin typeface="Helvetica"/>
                <a:cs typeface="Helvetica"/>
              </a:rPr>
              <a:t>	              University at Albany, </a:t>
            </a:r>
            <a:r>
              <a:rPr lang="en-US" sz="1200" dirty="0">
                <a:latin typeface="Helvetica"/>
                <a:cs typeface="Helvetica"/>
              </a:rPr>
              <a:t>SUNY              </a:t>
            </a:r>
            <a:r>
              <a:rPr lang="en-US" sz="1200" dirty="0" smtClean="0">
                <a:latin typeface="Helvetica"/>
                <a:cs typeface="Helvetica"/>
              </a:rPr>
              <a:t> 18/                </a:t>
            </a:r>
            <a:endParaRPr lang="en-US" sz="1200" dirty="0"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42296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4048"/>
            <a:ext cx="5862047" cy="6473952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612417"/>
              </p:ext>
            </p:extLst>
          </p:nvPr>
        </p:nvGraphicFramePr>
        <p:xfrm>
          <a:off x="6959600" y="3594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59600" y="3594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30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3603" y="5669624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West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69249" y="5671580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East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3003" y="5669624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West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649" y="5671580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East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0857" y="506004"/>
            <a:ext cx="3343143" cy="670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100" b="1" dirty="0" smtClean="0">
                <a:latin typeface="Helvetica"/>
                <a:cs typeface="Helvetica"/>
              </a:rPr>
              <a:t>Shading: SST anomalies meridionally averaged from 250 km south to 250 km north of TC latitude</a:t>
            </a:r>
          </a:p>
          <a:p>
            <a:pPr marL="285750" indent="-285750">
              <a:buFontTx/>
              <a:buChar char="-"/>
            </a:pPr>
            <a:endParaRPr lang="en-US" sz="210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100" dirty="0" smtClean="0">
                <a:latin typeface="Helvetica"/>
                <a:cs typeface="Helvetica"/>
              </a:rPr>
              <a:t>Unfavorable composites: weaker, zonally confined negative SST anomalies </a:t>
            </a:r>
            <a:r>
              <a:rPr lang="en-US" sz="2100" dirty="0" smtClean="0">
                <a:latin typeface="Helvetica"/>
                <a:cs typeface="Helvetica"/>
                <a:sym typeface="Wingdings"/>
              </a:rPr>
              <a:t> smaller TCs?</a:t>
            </a:r>
            <a:endParaRPr lang="en-US" sz="2100" dirty="0" smtClean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endParaRPr lang="en-US" sz="210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100" dirty="0" smtClean="0">
                <a:latin typeface="Helvetica"/>
                <a:cs typeface="Helvetica"/>
              </a:rPr>
              <a:t>Favorable composites: stronger, broader negative SST anomalies  </a:t>
            </a:r>
            <a:r>
              <a:rPr lang="en-US" sz="2100" dirty="0" smtClean="0">
                <a:latin typeface="Helvetica"/>
                <a:cs typeface="Helvetica"/>
                <a:sym typeface="Wingdings"/>
              </a:rPr>
              <a:t> larger TCs?</a:t>
            </a:r>
            <a:endParaRPr lang="en-US" sz="2100" dirty="0" smtClean="0">
              <a:latin typeface="Helvetica"/>
              <a:cs typeface="Helvetica"/>
            </a:endParaRPr>
          </a:p>
          <a:p>
            <a:endParaRPr lang="en-US" sz="2150" dirty="0" smtClean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8711" y="523845"/>
            <a:ext cx="1666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Unfavorable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4556" y="523845"/>
            <a:ext cx="139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Favorable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-317103" y="-419100"/>
            <a:ext cx="9723153" cy="1143000"/>
          </a:xfrm>
        </p:spPr>
        <p:txBody>
          <a:bodyPr>
            <a:normAutofit/>
          </a:bodyPr>
          <a:lstStyle/>
          <a:p>
            <a:r>
              <a:rPr lang="en-US" sz="2100" b="1" dirty="0" smtClean="0">
                <a:latin typeface="Helvetica"/>
                <a:cs typeface="Helvetica"/>
              </a:rPr>
              <a:t>TC-Induced Rossby Waves Forcing Westward Propagating Anomalies</a:t>
            </a:r>
            <a:endParaRPr lang="en-US" sz="21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15175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4048"/>
            <a:ext cx="5803392" cy="6473952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915576"/>
              </p:ext>
            </p:extLst>
          </p:nvPr>
        </p:nvGraphicFramePr>
        <p:xfrm>
          <a:off x="6959600" y="3594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59600" y="3594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31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3603" y="5669624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West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69249" y="5671580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East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3003" y="5669624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West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649" y="5671580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East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8711" y="523845"/>
            <a:ext cx="1666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Unfavorable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94556" y="523845"/>
            <a:ext cx="139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Favorable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00857" y="506004"/>
            <a:ext cx="3343143" cy="681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50" b="1" dirty="0" smtClean="0">
                <a:latin typeface="Helvetica"/>
                <a:cs typeface="Helvetica"/>
              </a:rPr>
              <a:t>Shading: 850-hPa meridional wind anomalies meridionally averaged from 250 km south to 250 km north of TC latitude</a:t>
            </a:r>
          </a:p>
          <a:p>
            <a:pPr marL="285750" indent="-285750">
              <a:buFontTx/>
              <a:buChar char="-"/>
            </a:pPr>
            <a:endParaRPr lang="en-US" sz="185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1850" dirty="0" smtClean="0">
                <a:latin typeface="Helvetica"/>
                <a:cs typeface="Helvetica"/>
              </a:rPr>
              <a:t>Unfavorable composites: absence of westward propagating anomalies</a:t>
            </a:r>
          </a:p>
          <a:p>
            <a:pPr marL="285750" indent="-285750">
              <a:buFontTx/>
              <a:buChar char="-"/>
            </a:pPr>
            <a:endParaRPr lang="en-US" sz="185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1850" dirty="0" smtClean="0">
                <a:latin typeface="Helvetica"/>
                <a:cs typeface="Helvetica"/>
              </a:rPr>
              <a:t>Favorable composites: stronger westward propagating anomalies relative to original composites</a:t>
            </a:r>
          </a:p>
          <a:p>
            <a:pPr marL="285750" indent="-285750">
              <a:buFontTx/>
              <a:buChar char="-"/>
            </a:pPr>
            <a:endParaRPr lang="en-US" sz="185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1850" dirty="0" smtClean="0">
                <a:latin typeface="Helvetica"/>
                <a:cs typeface="Helvetica"/>
              </a:rPr>
              <a:t>Prior work has shown larger TCs more likely to trigger Rossby waves consistent with results suggested here</a:t>
            </a:r>
          </a:p>
          <a:p>
            <a:endParaRPr lang="en-US" sz="1850" dirty="0" smtClean="0">
              <a:latin typeface="Helvetica"/>
              <a:cs typeface="Helvetica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-317103" y="-419100"/>
            <a:ext cx="9723153" cy="1143000"/>
          </a:xfrm>
        </p:spPr>
        <p:txBody>
          <a:bodyPr>
            <a:normAutofit/>
          </a:bodyPr>
          <a:lstStyle/>
          <a:p>
            <a:r>
              <a:rPr lang="en-US" sz="2100" b="1" dirty="0" smtClean="0">
                <a:latin typeface="Helvetica"/>
                <a:cs typeface="Helvetica"/>
              </a:rPr>
              <a:t>TC-Induced Rossby Waves Forcing Westward Propagating Anomalies</a:t>
            </a:r>
            <a:endParaRPr lang="en-US" sz="21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6187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-35623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Helvetica"/>
                <a:cs typeface="Helvetica"/>
              </a:rPr>
              <a:t>Summary Thus Far….</a:t>
            </a:r>
            <a:endParaRPr lang="en-US" sz="2400" b="1" dirty="0"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68216"/>
            <a:ext cx="9144000" cy="6194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1200"/>
              </a:spcBef>
              <a:buFontTx/>
              <a:buChar char="-"/>
            </a:pPr>
            <a:r>
              <a:rPr lang="en-US" sz="2100" b="1" dirty="0">
                <a:cs typeface="Helvetica"/>
              </a:rPr>
              <a:t>Environmental Response Before TC Passage: </a:t>
            </a:r>
            <a:r>
              <a:rPr lang="en-US" sz="2100" dirty="0">
                <a:cs typeface="Helvetica"/>
              </a:rPr>
              <a:t>absence of significant anomalies</a:t>
            </a:r>
          </a:p>
          <a:p>
            <a:pPr marL="285750" indent="-285750">
              <a:lnSpc>
                <a:spcPct val="130000"/>
              </a:lnSpc>
              <a:spcBef>
                <a:spcPts val="1200"/>
              </a:spcBef>
              <a:buFontTx/>
              <a:buChar char="-"/>
            </a:pPr>
            <a:r>
              <a:rPr lang="en-US" sz="2100" b="1" dirty="0">
                <a:cs typeface="Helvetica"/>
              </a:rPr>
              <a:t>Environmental Response After TC Passage: </a:t>
            </a:r>
          </a:p>
          <a:p>
            <a:pPr marL="1371600" lvl="2" indent="-457200">
              <a:lnSpc>
                <a:spcPct val="13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100" dirty="0" smtClean="0">
                <a:cs typeface="Helvetica"/>
              </a:rPr>
              <a:t>Broad region of negative </a:t>
            </a:r>
            <a:r>
              <a:rPr lang="en-US" sz="2100" dirty="0">
                <a:cs typeface="Helvetica"/>
              </a:rPr>
              <a:t>vertically integrated MSE anomalies containing westward propagating anomalies</a:t>
            </a:r>
          </a:p>
          <a:p>
            <a:pPr marL="1371600" lvl="2" indent="-457200">
              <a:lnSpc>
                <a:spcPct val="13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100" dirty="0">
                <a:cs typeface="Helvetica"/>
              </a:rPr>
              <a:t>Broad region of negative SST anomalies</a:t>
            </a:r>
          </a:p>
          <a:p>
            <a:pPr marL="1371600" lvl="2" indent="-457200">
              <a:lnSpc>
                <a:spcPct val="13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100" dirty="0">
                <a:cs typeface="Helvetica"/>
              </a:rPr>
              <a:t>Westward propagating negative meridional wind </a:t>
            </a:r>
            <a:r>
              <a:rPr lang="en-US" sz="2100" dirty="0" smtClean="0">
                <a:cs typeface="Helvetica"/>
              </a:rPr>
              <a:t>anomalies</a:t>
            </a:r>
          </a:p>
          <a:p>
            <a:pPr marL="1371600" lvl="2" indent="-457200">
              <a:lnSpc>
                <a:spcPct val="13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100" dirty="0">
                <a:cs typeface="Helvetica"/>
              </a:rPr>
              <a:t>Westward propagating anomalies in atmospheric fields potentially due to TC-induced Rossby </a:t>
            </a:r>
            <a:r>
              <a:rPr lang="en-US" sz="2100" dirty="0" smtClean="0">
                <a:cs typeface="Helvetica"/>
              </a:rPr>
              <a:t>waves</a:t>
            </a:r>
          </a:p>
          <a:p>
            <a:pPr marL="1371600" lvl="2" indent="-457200">
              <a:lnSpc>
                <a:spcPct val="13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100" dirty="0" smtClean="0">
                <a:cs typeface="Helvetica"/>
              </a:rPr>
              <a:t>Smaller TCs generally do not force environmental response</a:t>
            </a:r>
          </a:p>
          <a:p>
            <a:pPr marL="1371600" lvl="2" indent="-457200">
              <a:lnSpc>
                <a:spcPct val="13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100" dirty="0">
                <a:cs typeface="Helvetica"/>
              </a:rPr>
              <a:t>L</a:t>
            </a:r>
            <a:r>
              <a:rPr lang="en-US" sz="2100" dirty="0" smtClean="0">
                <a:cs typeface="Helvetica"/>
              </a:rPr>
              <a:t>arger TCs generally force environmental response via broader negative SST anomalies and TC-induced Rossby waves</a:t>
            </a:r>
          </a:p>
        </p:txBody>
      </p:sp>
    </p:spTree>
    <p:extLst>
      <p:ext uri="{BB962C8B-B14F-4D97-AF65-F5344CB8AC3E}">
        <p14:creationId xmlns:p14="http://schemas.microsoft.com/office/powerpoint/2010/main" val="208865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7270"/>
            <a:ext cx="6063800" cy="5145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167" y="5864687"/>
            <a:ext cx="5384800" cy="993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316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Helvetica"/>
                <a:cs typeface="Helvetica"/>
              </a:rPr>
              <a:t>Vertical Structure of MSE Anomalies</a:t>
            </a:r>
            <a:endParaRPr lang="en-US" sz="3200" b="1" dirty="0">
              <a:latin typeface="Helvetica"/>
              <a:cs typeface="Helvetica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9749067"/>
              </p:ext>
            </p:extLst>
          </p:nvPr>
        </p:nvGraphicFramePr>
        <p:xfrm>
          <a:off x="6959600" y="3594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59600" y="3594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-987425" y="331833"/>
            <a:ext cx="1397000" cy="1016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33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37279" y="506004"/>
            <a:ext cx="3306722" cy="6232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100" b="1" dirty="0" smtClean="0">
                <a:latin typeface="Helvetica"/>
                <a:cs typeface="Helvetica"/>
              </a:rPr>
              <a:t>Shading: 500 km by 500 km areal-average of MSE anomalies at location of TC passage</a:t>
            </a:r>
            <a:endParaRPr lang="en-US" sz="210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endParaRPr lang="en-US" sz="2100" b="1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100" dirty="0" smtClean="0">
                <a:latin typeface="Helvetica"/>
                <a:cs typeface="Helvetica"/>
              </a:rPr>
              <a:t>Negative MSE anomalies extend throughout troposphere with strongest anomalies concentrated in lower troposphere</a:t>
            </a:r>
          </a:p>
          <a:p>
            <a:pPr marL="285750" indent="-285750">
              <a:buFontTx/>
              <a:buChar char="-"/>
            </a:pPr>
            <a:endParaRPr lang="en-US" sz="210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100" dirty="0" smtClean="0">
                <a:latin typeface="Helvetica"/>
                <a:cs typeface="Helvetica"/>
              </a:rPr>
              <a:t>Pulsations in negative MSE anomalies throughout troposphere timed with passage of westward propagating anomalies</a:t>
            </a:r>
          </a:p>
        </p:txBody>
      </p:sp>
    </p:spTree>
    <p:extLst>
      <p:ext uri="{BB962C8B-B14F-4D97-AF65-F5344CB8AC3E}">
        <p14:creationId xmlns:p14="http://schemas.microsoft.com/office/powerpoint/2010/main" val="280832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8096"/>
            <a:ext cx="6071616" cy="5100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8" y="5861304"/>
            <a:ext cx="5384800" cy="993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316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Vertical Structure of Latent Energy Anomalies</a:t>
            </a:r>
            <a:endParaRPr lang="en-US" sz="2800" b="1" dirty="0">
              <a:latin typeface="Helvetica"/>
              <a:cs typeface="Helvetica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628646"/>
              </p:ext>
            </p:extLst>
          </p:nvPr>
        </p:nvGraphicFramePr>
        <p:xfrm>
          <a:off x="6959600" y="3594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4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59600" y="3594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-987425" y="331833"/>
            <a:ext cx="1397000" cy="1016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34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37279" y="506004"/>
            <a:ext cx="3306722" cy="6232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100" b="1" dirty="0" smtClean="0">
                <a:latin typeface="Helvetica"/>
                <a:cs typeface="Helvetica"/>
              </a:rPr>
              <a:t>Shading: 500 km by 500 km areal-average of latent energy (Lq) anomalies at location of TC passage</a:t>
            </a:r>
            <a:endParaRPr lang="en-US" sz="210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endParaRPr lang="en-US" sz="2100" b="1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100" dirty="0" smtClean="0">
                <a:latin typeface="Helvetica"/>
                <a:cs typeface="Helvetica"/>
              </a:rPr>
              <a:t>Latent energy anomalies compose most of MSE anomalies in lower and midtroposphere</a:t>
            </a:r>
          </a:p>
          <a:p>
            <a:pPr marL="285750" indent="-285750">
              <a:buFontTx/>
              <a:buChar char="-"/>
            </a:pPr>
            <a:endParaRPr lang="en-US" sz="210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100" dirty="0" smtClean="0">
                <a:latin typeface="Helvetica"/>
                <a:cs typeface="Helvetica"/>
              </a:rPr>
              <a:t>Lower-tropospheric negative latent energy anomalies consistent with structure expected from negative SST anomalies (e.g., Hashizume et al. 2002)</a:t>
            </a:r>
          </a:p>
        </p:txBody>
      </p:sp>
    </p:spTree>
    <p:extLst>
      <p:ext uri="{BB962C8B-B14F-4D97-AF65-F5344CB8AC3E}">
        <p14:creationId xmlns:p14="http://schemas.microsoft.com/office/powerpoint/2010/main" val="3881521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8096"/>
            <a:ext cx="6071616" cy="5100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8" y="5861304"/>
            <a:ext cx="5384800" cy="993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316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Vertical Structure of Latent Energy Anomalies</a:t>
            </a:r>
            <a:endParaRPr lang="en-US" sz="2800" b="1" dirty="0">
              <a:latin typeface="Helvetica"/>
              <a:cs typeface="Helvetica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9917295"/>
              </p:ext>
            </p:extLst>
          </p:nvPr>
        </p:nvGraphicFramePr>
        <p:xfrm>
          <a:off x="6959600" y="3594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59600" y="3594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-987425" y="331833"/>
            <a:ext cx="1397000" cy="1016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35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37279" y="506004"/>
            <a:ext cx="33067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100" b="1" dirty="0" smtClean="0">
                <a:latin typeface="Helvetica"/>
                <a:cs typeface="Helvetica"/>
              </a:rPr>
              <a:t>Shading: 500 km by 500 km areal-average of latent energy (Lq) anomalies at location of TC passage</a:t>
            </a:r>
            <a:endParaRPr lang="en-US" sz="210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endParaRPr lang="en-US" sz="2100" b="1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100" dirty="0" smtClean="0">
                <a:latin typeface="Helvetica"/>
                <a:cs typeface="Helvetica"/>
              </a:rPr>
              <a:t>Midtropospheric latent energy anomalies due to horizontal advection by TC-induced Rossby waves </a:t>
            </a:r>
          </a:p>
          <a:p>
            <a:pPr marL="285750" indent="-285750">
              <a:buFontTx/>
              <a:buChar char="-"/>
            </a:pPr>
            <a:endParaRPr lang="en-US" sz="21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26946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8096"/>
            <a:ext cx="6071616" cy="4959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8" y="5864687"/>
            <a:ext cx="5384800" cy="993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316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Vertical Structure of Sensible Heat Anomalies</a:t>
            </a:r>
            <a:endParaRPr lang="en-US" sz="2800" b="1" dirty="0">
              <a:latin typeface="Helvetica"/>
              <a:cs typeface="Helvetica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34134"/>
              </p:ext>
            </p:extLst>
          </p:nvPr>
        </p:nvGraphicFramePr>
        <p:xfrm>
          <a:off x="6959600" y="3594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59600" y="3594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-1003300" y="331833"/>
            <a:ext cx="1397000" cy="1016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36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37279" y="506004"/>
            <a:ext cx="3306722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100" b="1" dirty="0" smtClean="0">
                <a:latin typeface="Helvetica"/>
                <a:cs typeface="Helvetica"/>
              </a:rPr>
              <a:t>Shading: 500 km by 500 km areal-average of sensible heat (C</a:t>
            </a:r>
            <a:r>
              <a:rPr lang="en-US" sz="2100" b="1" baseline="-25000" dirty="0" smtClean="0">
                <a:latin typeface="Helvetica"/>
                <a:cs typeface="Helvetica"/>
              </a:rPr>
              <a:t>p</a:t>
            </a:r>
            <a:r>
              <a:rPr lang="en-US" sz="2100" b="1" dirty="0">
                <a:latin typeface="Helvetica"/>
                <a:cs typeface="Helvetica"/>
              </a:rPr>
              <a:t>T</a:t>
            </a:r>
            <a:r>
              <a:rPr lang="en-US" sz="2100" b="1" dirty="0" smtClean="0">
                <a:latin typeface="Helvetica"/>
                <a:cs typeface="Helvetica"/>
              </a:rPr>
              <a:t>) anomalies at location of TC passage</a:t>
            </a:r>
            <a:endParaRPr lang="en-US" sz="2100" dirty="0">
              <a:latin typeface="Helvetica"/>
              <a:cs typeface="Helvetica"/>
            </a:endParaRPr>
          </a:p>
          <a:p>
            <a:endParaRPr lang="en-US" sz="210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100" dirty="0" smtClean="0">
                <a:latin typeface="Helvetica"/>
                <a:cs typeface="Helvetica"/>
              </a:rPr>
              <a:t>Lower-tropospheric sensible heat anomalies consistent with structure expected from negative SST anomalies</a:t>
            </a:r>
          </a:p>
          <a:p>
            <a:pPr marL="285750" indent="-285750">
              <a:buFontTx/>
              <a:buChar char="-"/>
            </a:pPr>
            <a:endParaRPr lang="en-US" sz="2100" dirty="0"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sz="2100" dirty="0">
                <a:cs typeface="Helvetica"/>
              </a:rPr>
              <a:t>Sensible heat anomalies compose most of MSE anomalies in upper troposphere</a:t>
            </a:r>
          </a:p>
          <a:p>
            <a:pPr marL="285750" indent="-285750">
              <a:buFontTx/>
              <a:buChar char="-"/>
            </a:pPr>
            <a:endParaRPr lang="en-US" sz="210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12020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9" y="1336304"/>
            <a:ext cx="4455401" cy="3639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Helvetica"/>
                <a:cs typeface="Helvetica"/>
              </a:rPr>
              <a:t>Source of Upper-Tropospheric Sensible Heat Anomalies</a:t>
            </a:r>
            <a:endParaRPr lang="en-US" sz="3200" b="1" dirty="0">
              <a:latin typeface="Helvetica"/>
              <a:cs typeface="Helvetica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233871"/>
              </p:ext>
            </p:extLst>
          </p:nvPr>
        </p:nvGraphicFramePr>
        <p:xfrm>
          <a:off x="6959600" y="3594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6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59600" y="3594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-939800" y="331833"/>
            <a:ext cx="1397000" cy="1016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4336" y="1440059"/>
            <a:ext cx="4839664" cy="3540124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37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6384" y="4975616"/>
            <a:ext cx="4387516" cy="8093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10433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100" dirty="0" smtClean="0">
                <a:latin typeface="Helvetica"/>
                <a:cs typeface="Helvetica"/>
              </a:rPr>
              <a:t>Negative upper-tropospheric sensible heat anomalies located over large region suggesting large-scale phenomena responsible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6710" y="1095375"/>
            <a:ext cx="40072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300-hPa Sensible Heat Anomalies 12 Days after TC Passage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6" name="Oval 5"/>
          <p:cNvSpPr/>
          <p:nvPr/>
        </p:nvSpPr>
        <p:spPr>
          <a:xfrm>
            <a:off x="2432383" y="1741706"/>
            <a:ext cx="726741" cy="1449169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04264" y="1073191"/>
            <a:ext cx="4739736" cy="390699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87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Helvetica"/>
                <a:cs typeface="Helvetica"/>
              </a:rPr>
              <a:t>Source of Upper-Tropospheric Sensible Heat Anomalies</a:t>
            </a:r>
            <a:endParaRPr lang="en-US" sz="3200" b="1" dirty="0">
              <a:latin typeface="Helvetica"/>
              <a:cs typeface="Helvetica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413531"/>
              </p:ext>
            </p:extLst>
          </p:nvPr>
        </p:nvGraphicFramePr>
        <p:xfrm>
          <a:off x="6959600" y="35941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0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59600" y="35941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336" y="1440059"/>
            <a:ext cx="4839664" cy="3540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12751"/>
            <a:ext cx="2838653" cy="644525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38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6483" y="4975616"/>
            <a:ext cx="4387516" cy="8093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6400" y="5710433"/>
            <a:ext cx="65151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100" dirty="0" smtClean="0">
                <a:latin typeface="Helvetica"/>
                <a:cs typeface="Helvetica"/>
              </a:rPr>
              <a:t>Negative upper-tropospheric sensible heat anomalies appear to be associated with convectively suppressed MJO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6710" y="1095375"/>
            <a:ext cx="40072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300-hPa Sensible Heat Anomalies 12 Days after TC Passage</a:t>
            </a:r>
            <a:endParaRPr lang="en-US" b="1" dirty="0">
              <a:latin typeface="Helvetica"/>
              <a:cs typeface="Helvetica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444625" y="2984500"/>
            <a:ext cx="5270500" cy="609600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9923" y="467477"/>
            <a:ext cx="235407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300-hPa Sensible Heat Anomalies</a:t>
            </a:r>
            <a:endParaRPr lang="en-US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12779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11163"/>
            <a:ext cx="9144000" cy="579437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Conclusions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4660900" cy="433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28700"/>
            <a:ext cx="46228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42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118"/>
          <p:cNvSpPr/>
          <p:nvPr/>
        </p:nvSpPr>
        <p:spPr>
          <a:xfrm>
            <a:off x="228600" y="6255325"/>
            <a:ext cx="40386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25" name="Content Placeholder 2"/>
          <p:cNvSpPr txBox="1">
            <a:spLocks/>
          </p:cNvSpPr>
          <p:nvPr/>
        </p:nvSpPr>
        <p:spPr bwMode="auto">
          <a:xfrm>
            <a:off x="4896556" y="1639711"/>
            <a:ext cx="4247444" cy="311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="1" dirty="0" smtClean="0">
                <a:latin typeface="Helvetica"/>
                <a:cs typeface="Helvetica"/>
              </a:rPr>
              <a:t>Contours: azimuthally-averaged tangential wind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Helvetica"/>
                <a:cs typeface="Helvetica"/>
              </a:rPr>
              <a:t>Lower TC </a:t>
            </a:r>
            <a:r>
              <a:rPr lang="en-US" sz="2000" dirty="0" smtClean="0">
                <a:latin typeface="Helvetica"/>
                <a:cs typeface="Helvetica"/>
              </a:rPr>
              <a:t>circulation is </a:t>
            </a:r>
            <a:r>
              <a:rPr lang="en-US" sz="2000" dirty="0" smtClean="0">
                <a:latin typeface="Helvetica"/>
                <a:cs typeface="Helvetica"/>
              </a:rPr>
              <a:t>cyclonic and </a:t>
            </a:r>
            <a:r>
              <a:rPr lang="en-US" sz="2000" dirty="0" smtClean="0">
                <a:latin typeface="Helvetica"/>
                <a:cs typeface="Helvetica"/>
              </a:rPr>
              <a:t>weakens with increasing height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Helvetica"/>
                <a:cs typeface="Helvetica"/>
              </a:rPr>
              <a:t>Upper TC </a:t>
            </a:r>
            <a:r>
              <a:rPr lang="en-US" sz="2000" dirty="0" smtClean="0">
                <a:latin typeface="Helvetica"/>
                <a:cs typeface="Helvetica"/>
              </a:rPr>
              <a:t>circulation becomes </a:t>
            </a:r>
            <a:r>
              <a:rPr lang="en-US" sz="2000" dirty="0" smtClean="0">
                <a:latin typeface="Helvetica"/>
                <a:cs typeface="Helvetica"/>
              </a:rPr>
              <a:t>anticyclonic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Helvetica"/>
                <a:cs typeface="Helvetica"/>
              </a:rPr>
              <a:t>Upper TC circulation is weaker and broader than lower TC circulation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000" dirty="0" smtClean="0">
              <a:latin typeface="Helvetica"/>
              <a:cs typeface="Helvetic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6595886"/>
            <a:ext cx="9144000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Helvetica"/>
                <a:cs typeface="Helvetica"/>
              </a:rPr>
              <a:t>Cross-Equatorial Energy Transports by TCs	  	  Benjamin</a:t>
            </a:r>
            <a:r>
              <a:rPr lang="de-DE" sz="1200" dirty="0" smtClean="0">
                <a:latin typeface="Helvetica"/>
                <a:cs typeface="Helvetica"/>
              </a:rPr>
              <a:t> A. Schenkel </a:t>
            </a:r>
            <a:r>
              <a:rPr lang="en-US" sz="1200" dirty="0" smtClean="0">
                <a:latin typeface="Helvetica"/>
                <a:cs typeface="Helvetica"/>
              </a:rPr>
              <a:t>	             University at Albany, SUNY                  6/41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5779"/>
            <a:ext cx="4522192" cy="51001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21556" y="1459280"/>
            <a:ext cx="1157111" cy="3668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-63915" y="990600"/>
            <a:ext cx="5454360" cy="86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5100" lvl="0" indent="-165100" algn="ctr">
              <a:spcBef>
                <a:spcPct val="20000"/>
              </a:spcBef>
              <a:defRPr/>
            </a:pPr>
            <a:r>
              <a:rPr lang="en-US" sz="1850" b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Composite vertical </a:t>
            </a:r>
            <a:r>
              <a:rPr lang="en-US" sz="1850" b="1" dirty="0">
                <a:solidFill>
                  <a:sysClr val="windowText" lastClr="000000"/>
                </a:solidFill>
                <a:latin typeface="Helvetica"/>
                <a:cs typeface="Helvetica"/>
              </a:rPr>
              <a:t>c</a:t>
            </a:r>
            <a:r>
              <a:rPr lang="en-US" sz="1850" b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ross </a:t>
            </a:r>
            <a:r>
              <a:rPr lang="en-US" sz="1850" b="1" dirty="0">
                <a:solidFill>
                  <a:sysClr val="windowText" lastClr="000000"/>
                </a:solidFill>
                <a:latin typeface="Helvetica"/>
                <a:cs typeface="Helvetica"/>
              </a:rPr>
              <a:t>s</a:t>
            </a:r>
            <a:r>
              <a:rPr lang="en-US" sz="1850" b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ection of tangential wind (m s</a:t>
            </a:r>
            <a:r>
              <a:rPr lang="en-US" sz="1850" b="1" baseline="30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−1</a:t>
            </a:r>
            <a:r>
              <a:rPr lang="en-US" sz="1850" b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)</a:t>
            </a:r>
            <a:r>
              <a:rPr lang="en-US" sz="1850" b="1" baseline="30000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 </a:t>
            </a:r>
            <a:r>
              <a:rPr lang="en-US" sz="1850" b="1" dirty="0" smtClean="0">
                <a:solidFill>
                  <a:sysClr val="windowText" lastClr="000000"/>
                </a:solidFill>
                <a:latin typeface="Helvetica"/>
                <a:cs typeface="Helvetica"/>
              </a:rPr>
              <a:t>for western North Pacific TCs</a:t>
            </a:r>
          </a:p>
        </p:txBody>
      </p:sp>
      <p:sp>
        <p:nvSpPr>
          <p:cNvPr id="42" name="Oval 41"/>
          <p:cNvSpPr/>
          <p:nvPr/>
        </p:nvSpPr>
        <p:spPr>
          <a:xfrm rot="5400000">
            <a:off x="789582" y="3474796"/>
            <a:ext cx="2529992" cy="303106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  <a:cs typeface="Helvetica"/>
            </a:endParaRPr>
          </a:p>
        </p:txBody>
      </p:sp>
      <p:sp>
        <p:nvSpPr>
          <p:cNvPr id="43" name="Oval 42"/>
          <p:cNvSpPr/>
          <p:nvPr/>
        </p:nvSpPr>
        <p:spPr>
          <a:xfrm rot="5400000">
            <a:off x="2104609" y="584142"/>
            <a:ext cx="1529632" cy="343824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  <a:cs typeface="Helvetica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688485" y="6151719"/>
            <a:ext cx="1506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Frank </a:t>
            </a:r>
            <a:r>
              <a:rPr lang="en-US" dirty="0" smtClean="0">
                <a:latin typeface="Helvetica"/>
                <a:cs typeface="Helvetica"/>
              </a:rPr>
              <a:t>(1977)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769557" y="5484807"/>
            <a:ext cx="3084576" cy="63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dirty="0" smtClean="0">
                <a:latin typeface="Helvetica"/>
                <a:cs typeface="Helvetica"/>
              </a:rPr>
              <a:t>Wind speed &gt; 0: cyclonic</a:t>
            </a:r>
          </a:p>
          <a:p>
            <a:pPr lvl="0"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"/>
                <a:cs typeface="Helvetica"/>
              </a:rPr>
              <a:t>Wind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"/>
                <a:cs typeface="Helvetica"/>
              </a:rPr>
              <a:t> speed &lt; 0: anticyclonic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9792" y="1245254"/>
            <a:ext cx="533400" cy="12464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5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a typeface="+mn-ea"/>
                <a:cs typeface="Arial" charset="0"/>
              </a:rPr>
              <a:t>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8821" y="4513195"/>
            <a:ext cx="533400" cy="12464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500" b="1" dirty="0">
                <a:ln>
                  <a:solidFill>
                    <a:schemeClr val="tx1"/>
                  </a:solidFill>
                </a:ln>
                <a:solidFill>
                  <a:srgbClr val="CC0000"/>
                </a:solidFill>
                <a:ea typeface="+mn-ea"/>
                <a:cs typeface="Arial" charset="0"/>
              </a:rPr>
              <a:t>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126CD-4A45-AE45-BC10-D885C953090D}" type="slidenum">
              <a:rPr lang="en-US" smtClean="0"/>
              <a:t>4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411163"/>
            <a:ext cx="9144000" cy="579437"/>
          </a:xfr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Primary Circulation of TC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30637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43" grpId="0" animBg="1"/>
      <p:bldP spid="18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5988" y="993574"/>
            <a:ext cx="8768114" cy="583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400" indent="-406400">
              <a:lnSpc>
                <a:spcPct val="150000"/>
              </a:lnSpc>
              <a:spcBef>
                <a:spcPts val="3000"/>
              </a:spcBef>
              <a:buFont typeface="+mj-lt"/>
              <a:buAutoNum type="arabicPeriod"/>
            </a:pPr>
            <a:r>
              <a:rPr lang="en-US" sz="2000" dirty="0" smtClean="0">
                <a:cs typeface="Helvetica"/>
              </a:rPr>
              <a:t>How </a:t>
            </a:r>
            <a:r>
              <a:rPr lang="en-US" sz="2000" dirty="0">
                <a:cs typeface="Helvetica"/>
              </a:rPr>
              <a:t>does the atmospheric environment respond to the impacts of TCs in the absence of </a:t>
            </a:r>
            <a:r>
              <a:rPr lang="en-US" sz="2000" dirty="0" smtClean="0">
                <a:cs typeface="Helvetica"/>
              </a:rPr>
              <a:t>Rossby waves? </a:t>
            </a:r>
            <a:endParaRPr lang="en-US" sz="2000" dirty="0">
              <a:latin typeface="Helvetica"/>
              <a:cs typeface="Helvetica"/>
            </a:endParaRPr>
          </a:p>
          <a:p>
            <a:pPr marL="458788" indent="-458788">
              <a:lnSpc>
                <a:spcPct val="150000"/>
              </a:lnSpc>
              <a:spcBef>
                <a:spcPts val="3000"/>
              </a:spcBef>
              <a:buFont typeface="+mj-lt"/>
              <a:buAutoNum type="arabicPeriod"/>
            </a:pPr>
            <a:r>
              <a:rPr lang="en-US" sz="2000" dirty="0" smtClean="0">
                <a:cs typeface="Helvetica"/>
              </a:rPr>
              <a:t>Does </a:t>
            </a:r>
            <a:r>
              <a:rPr lang="en-US" sz="2000" dirty="0">
                <a:cs typeface="Helvetica"/>
              </a:rPr>
              <a:t>the aggregate impact of the cooling and drying of the troposphere by WPAC TCs help constrain the seasonal cycle of MSE within the WPAC tropics? </a:t>
            </a:r>
          </a:p>
          <a:p>
            <a:pPr marL="458788" indent="-458788">
              <a:lnSpc>
                <a:spcPct val="150000"/>
              </a:lnSpc>
              <a:spcBef>
                <a:spcPts val="3000"/>
              </a:spcBef>
              <a:buFont typeface="+mj-lt"/>
              <a:buAutoNum type="arabicPeriod"/>
            </a:pPr>
            <a:r>
              <a:rPr lang="en-US" sz="2000" dirty="0" smtClean="0">
                <a:cs typeface="Helvetica"/>
              </a:rPr>
              <a:t>How does the environmental atmospheric response to TC passage vary with time of year?</a:t>
            </a:r>
            <a:endParaRPr lang="en-US" sz="2000" dirty="0">
              <a:latin typeface="Helvetica"/>
              <a:cs typeface="Helvetica"/>
            </a:endParaRPr>
          </a:p>
          <a:p>
            <a:pPr marL="458788" indent="-458788">
              <a:lnSpc>
                <a:spcPct val="150000"/>
              </a:lnSpc>
              <a:spcBef>
                <a:spcPts val="3000"/>
              </a:spcBef>
              <a:buFont typeface="+mj-lt"/>
              <a:buAutoNum type="arabicPeriod"/>
            </a:pPr>
            <a:r>
              <a:rPr lang="en-US" sz="2000" dirty="0" smtClean="0">
                <a:cs typeface="Helvetica"/>
              </a:rPr>
              <a:t>Can these results for </a:t>
            </a:r>
            <a:r>
              <a:rPr lang="en-US" sz="2000" dirty="0">
                <a:cs typeface="Helvetica"/>
              </a:rPr>
              <a:t>WPAC TCs be extended to other basins (e.g., North Atlantic, eastern North Pacific) given </a:t>
            </a:r>
            <a:r>
              <a:rPr lang="en-US" sz="2000" dirty="0" smtClean="0">
                <a:cs typeface="Helvetica"/>
              </a:rPr>
              <a:t>differences in the large-scale environment?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40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11163"/>
            <a:ext cx="9144000" cy="579437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Additional Questions Raised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7012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1" y="1981200"/>
            <a:ext cx="507862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 rot="10800000">
            <a:off x="0" y="5029200"/>
            <a:ext cx="5486400" cy="381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7" name="Rectangle 16"/>
          <p:cNvSpPr/>
          <p:nvPr/>
        </p:nvSpPr>
        <p:spPr>
          <a:xfrm rot="5400000">
            <a:off x="-2324100" y="3657600"/>
            <a:ext cx="54864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0263" name="Content Placeholder 2"/>
          <p:cNvSpPr txBox="1">
            <a:spLocks/>
          </p:cNvSpPr>
          <p:nvPr/>
        </p:nvSpPr>
        <p:spPr bwMode="auto">
          <a:xfrm>
            <a:off x="9601200" y="6248400"/>
            <a:ext cx="5257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Aft>
                <a:spcPts val="1800"/>
              </a:spcAft>
            </a:pP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36" name="Rectangle 35"/>
          <p:cNvSpPr/>
          <p:nvPr/>
        </p:nvSpPr>
        <p:spPr>
          <a:xfrm rot="5400000">
            <a:off x="2705100" y="3619500"/>
            <a:ext cx="5486400" cy="381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514350" y="5524500"/>
            <a:ext cx="2571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Credit: Emanuel </a:t>
            </a:r>
            <a:r>
              <a:rPr lang="en-US" dirty="0" smtClean="0">
                <a:latin typeface="Helvetica"/>
                <a:cs typeface="Helvetica"/>
              </a:rPr>
              <a:t>(2006)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5181600" y="1066800"/>
            <a:ext cx="396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5100" lvl="0" indent="-1651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1600" dirty="0" smtClean="0">
              <a:latin typeface="Helvetica"/>
              <a:cs typeface="Helvetica"/>
            </a:endParaRP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 rot="-5400000">
            <a:off x="-498834" y="3526423"/>
            <a:ext cx="13362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Altitude (km)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0" name="TextBox 22"/>
          <p:cNvSpPr txBox="1">
            <a:spLocks noChangeArrowheads="1"/>
          </p:cNvSpPr>
          <p:nvPr/>
        </p:nvSpPr>
        <p:spPr bwMode="auto">
          <a:xfrm>
            <a:off x="331192" y="4800600"/>
            <a:ext cx="3000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0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1" name="TextBox 23"/>
          <p:cNvSpPr txBox="1">
            <a:spLocks noChangeArrowheads="1"/>
          </p:cNvSpPr>
          <p:nvPr/>
        </p:nvSpPr>
        <p:spPr bwMode="auto">
          <a:xfrm>
            <a:off x="228600" y="3014246"/>
            <a:ext cx="4154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10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2" name="TextBox 24"/>
          <p:cNvSpPr txBox="1">
            <a:spLocks noChangeArrowheads="1"/>
          </p:cNvSpPr>
          <p:nvPr/>
        </p:nvSpPr>
        <p:spPr bwMode="auto">
          <a:xfrm>
            <a:off x="228600" y="1947446"/>
            <a:ext cx="4154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16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3" name="TextBox 25"/>
          <p:cNvSpPr txBox="1">
            <a:spLocks noChangeArrowheads="1"/>
          </p:cNvSpPr>
          <p:nvPr/>
        </p:nvSpPr>
        <p:spPr bwMode="auto">
          <a:xfrm>
            <a:off x="331192" y="3371850"/>
            <a:ext cx="3000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8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4" name="TextBox 27"/>
          <p:cNvSpPr txBox="1">
            <a:spLocks noChangeArrowheads="1"/>
          </p:cNvSpPr>
          <p:nvPr/>
        </p:nvSpPr>
        <p:spPr bwMode="auto">
          <a:xfrm>
            <a:off x="228600" y="2671346"/>
            <a:ext cx="4154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12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5" name="TextBox 28"/>
          <p:cNvSpPr txBox="1">
            <a:spLocks noChangeArrowheads="1"/>
          </p:cNvSpPr>
          <p:nvPr/>
        </p:nvSpPr>
        <p:spPr bwMode="auto">
          <a:xfrm>
            <a:off x="331192" y="3733800"/>
            <a:ext cx="3000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6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6" name="TextBox 29"/>
          <p:cNvSpPr txBox="1">
            <a:spLocks noChangeArrowheads="1"/>
          </p:cNvSpPr>
          <p:nvPr/>
        </p:nvSpPr>
        <p:spPr bwMode="auto">
          <a:xfrm>
            <a:off x="331192" y="4114800"/>
            <a:ext cx="2987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4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331192" y="4462046"/>
            <a:ext cx="3000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2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8" name="TextBox 31"/>
          <p:cNvSpPr txBox="1">
            <a:spLocks noChangeArrowheads="1"/>
          </p:cNvSpPr>
          <p:nvPr/>
        </p:nvSpPr>
        <p:spPr bwMode="auto">
          <a:xfrm>
            <a:off x="228600" y="2309396"/>
            <a:ext cx="4128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14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9" name="TextBox 22"/>
          <p:cNvSpPr txBox="1">
            <a:spLocks noChangeArrowheads="1"/>
          </p:cNvSpPr>
          <p:nvPr/>
        </p:nvSpPr>
        <p:spPr bwMode="auto">
          <a:xfrm>
            <a:off x="495300" y="4995446"/>
            <a:ext cx="3000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0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0" name="TextBox 22"/>
          <p:cNvSpPr txBox="1">
            <a:spLocks noChangeArrowheads="1"/>
          </p:cNvSpPr>
          <p:nvPr/>
        </p:nvSpPr>
        <p:spPr bwMode="auto">
          <a:xfrm>
            <a:off x="1160542" y="4995446"/>
            <a:ext cx="5309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100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1" name="TextBox 22"/>
          <p:cNvSpPr txBox="1">
            <a:spLocks noChangeArrowheads="1"/>
          </p:cNvSpPr>
          <p:nvPr/>
        </p:nvSpPr>
        <p:spPr bwMode="auto">
          <a:xfrm>
            <a:off x="2022157" y="4995446"/>
            <a:ext cx="5309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200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2" name="TextBox 22"/>
          <p:cNvSpPr txBox="1">
            <a:spLocks noChangeArrowheads="1"/>
          </p:cNvSpPr>
          <p:nvPr/>
        </p:nvSpPr>
        <p:spPr bwMode="auto">
          <a:xfrm>
            <a:off x="2936557" y="4995446"/>
            <a:ext cx="5309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300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3" name="TextBox 22"/>
          <p:cNvSpPr txBox="1">
            <a:spLocks noChangeArrowheads="1"/>
          </p:cNvSpPr>
          <p:nvPr/>
        </p:nvSpPr>
        <p:spPr bwMode="auto">
          <a:xfrm>
            <a:off x="3850957" y="4995446"/>
            <a:ext cx="5309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400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4" name="TextBox 22"/>
          <p:cNvSpPr txBox="1">
            <a:spLocks noChangeArrowheads="1"/>
          </p:cNvSpPr>
          <p:nvPr/>
        </p:nvSpPr>
        <p:spPr bwMode="auto">
          <a:xfrm>
            <a:off x="4689157" y="4995446"/>
            <a:ext cx="5309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500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5" name="TextBox 21"/>
          <p:cNvSpPr txBox="1">
            <a:spLocks noChangeArrowheads="1"/>
          </p:cNvSpPr>
          <p:nvPr/>
        </p:nvSpPr>
        <p:spPr bwMode="auto">
          <a:xfrm>
            <a:off x="1484005" y="5257800"/>
            <a:ext cx="27576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"/>
                <a:cs typeface="Helvetica"/>
              </a:rPr>
              <a:t>Radius from TC Center (km)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7" name="TextBox 21"/>
          <p:cNvSpPr txBox="1">
            <a:spLocks noChangeArrowheads="1"/>
          </p:cNvSpPr>
          <p:nvPr/>
        </p:nvSpPr>
        <p:spPr bwMode="auto">
          <a:xfrm>
            <a:off x="198840" y="1747566"/>
            <a:ext cx="5167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Helvetica"/>
                <a:cs typeface="Helvetica"/>
              </a:rPr>
              <a:t>Vertical Cross Section of TC Secondary Circulation</a:t>
            </a:r>
            <a:endParaRPr lang="en-US" sz="1600" b="1" dirty="0">
              <a:latin typeface="Helvetica"/>
              <a:cs typeface="Helvetica"/>
            </a:endParaRPr>
          </a:p>
        </p:txBody>
      </p:sp>
      <p:sp>
        <p:nvSpPr>
          <p:cNvPr id="102" name="Content Placeholder 2"/>
          <p:cNvSpPr txBox="1">
            <a:spLocks/>
          </p:cNvSpPr>
          <p:nvPr/>
        </p:nvSpPr>
        <p:spPr bwMode="auto">
          <a:xfrm>
            <a:off x="5181600" y="1066800"/>
            <a:ext cx="396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5100" lvl="0" indent="-165100" defTabSz="914400" fontAlgn="base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Helvetica"/>
                <a:cs typeface="Helvetica"/>
              </a:rPr>
              <a:t>Shading: Azimuthally-averaged potential temperature</a:t>
            </a:r>
          </a:p>
          <a:p>
            <a:pPr marL="165100" lvl="0" indent="-165100" defTabSz="914400" fontAlgn="base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Secondary </a:t>
            </a:r>
            <a:r>
              <a:rPr lang="en-US" sz="2000" dirty="0">
                <a:latin typeface="Helvetica"/>
                <a:cs typeface="Helvetica"/>
              </a:rPr>
              <a:t>circulation </a:t>
            </a:r>
            <a:r>
              <a:rPr lang="en-US" sz="2000" dirty="0" smtClean="0">
                <a:latin typeface="Helvetica"/>
                <a:cs typeface="Helvetica"/>
              </a:rPr>
              <a:t>in a </a:t>
            </a:r>
            <a:r>
              <a:rPr lang="en-US" sz="2000" dirty="0">
                <a:latin typeface="Helvetica"/>
                <a:cs typeface="Helvetica"/>
              </a:rPr>
              <a:t>TC consists of: </a:t>
            </a:r>
          </a:p>
          <a:p>
            <a:pPr marL="796925" lvl="0" indent="-334963" defTabSz="914400" fontAlgn="base">
              <a:spcBef>
                <a:spcPct val="2000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000" dirty="0">
                <a:latin typeface="Helvetica"/>
                <a:cs typeface="Helvetica"/>
              </a:rPr>
              <a:t>Isothermal radial inflow</a:t>
            </a:r>
          </a:p>
          <a:p>
            <a:pPr marL="796925" indent="-334963" defTabSz="914400" fontAlgn="base">
              <a:spcBef>
                <a:spcPct val="2000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000" dirty="0" smtClean="0">
                <a:latin typeface="Helvetica"/>
                <a:cs typeface="Helvetica"/>
              </a:rPr>
              <a:t>Moist-adiabatic </a:t>
            </a:r>
            <a:r>
              <a:rPr lang="en-US" sz="2000" dirty="0">
                <a:latin typeface="Helvetica"/>
                <a:cs typeface="Helvetica"/>
              </a:rPr>
              <a:t>ascent and radial outflow</a:t>
            </a:r>
          </a:p>
          <a:p>
            <a:pPr marL="796925" lvl="0" indent="-334963" defTabSz="914400" fontAlgn="base">
              <a:spcBef>
                <a:spcPct val="2000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000" dirty="0" smtClean="0">
                <a:latin typeface="Helvetica"/>
                <a:cs typeface="Helvetica"/>
              </a:rPr>
              <a:t>Descent induced </a:t>
            </a:r>
            <a:r>
              <a:rPr lang="en-US" sz="2000" dirty="0">
                <a:latin typeface="Helvetica"/>
                <a:cs typeface="Helvetica"/>
              </a:rPr>
              <a:t>by radiative cooling</a:t>
            </a:r>
          </a:p>
          <a:p>
            <a:pPr marL="796925" lvl="0" indent="-334963" defTabSz="914400" fontAlgn="base">
              <a:spcBef>
                <a:spcPct val="2000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2000" dirty="0">
                <a:latin typeface="Helvetica"/>
                <a:cs typeface="Helvetica"/>
              </a:rPr>
              <a:t>Adiabatic descent outside storm </a:t>
            </a:r>
            <a:r>
              <a:rPr lang="en-US" sz="2000" dirty="0" smtClean="0">
                <a:latin typeface="Helvetica"/>
                <a:cs typeface="Helvetica"/>
              </a:rPr>
              <a:t>core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533400" y="5867400"/>
            <a:ext cx="4826962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rgbClr val="C00000"/>
                </a:solidFill>
                <a:latin typeface="Helvetica"/>
                <a:cs typeface="Helvetica"/>
              </a:rPr>
              <a:t>Warmer colors: </a:t>
            </a:r>
            <a:r>
              <a:rPr lang="en-US" dirty="0" smtClean="0">
                <a:latin typeface="Helvetica"/>
                <a:cs typeface="Helvetica"/>
              </a:rPr>
              <a:t>higher potential temperature</a:t>
            </a:r>
          </a:p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rgbClr val="3333CC"/>
                </a:solidFill>
                <a:latin typeface="Helvetica"/>
                <a:cs typeface="Helvetica"/>
              </a:rPr>
              <a:t>Cooler colors: </a:t>
            </a:r>
            <a:r>
              <a:rPr lang="en-US" dirty="0" smtClean="0">
                <a:latin typeface="Helvetica"/>
                <a:cs typeface="Helvetica"/>
              </a:rPr>
              <a:t>lower potential temperature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4" name="Down Arrow 53"/>
          <p:cNvSpPr/>
          <p:nvPr/>
        </p:nvSpPr>
        <p:spPr>
          <a:xfrm rot="221069" flipV="1">
            <a:off x="842283" y="4194969"/>
            <a:ext cx="223324" cy="686361"/>
          </a:xfrm>
          <a:prstGeom prst="downArrow">
            <a:avLst/>
          </a:prstGeom>
          <a:solidFill>
            <a:srgbClr val="FF33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99"/>
              </a:solidFill>
              <a:latin typeface="Helvetica"/>
              <a:cs typeface="Helvetica"/>
            </a:endParaRPr>
          </a:p>
        </p:txBody>
      </p:sp>
      <p:sp>
        <p:nvSpPr>
          <p:cNvPr id="57" name="Down Arrow 56"/>
          <p:cNvSpPr/>
          <p:nvPr/>
        </p:nvSpPr>
        <p:spPr>
          <a:xfrm rot="448355" flipV="1">
            <a:off x="918177" y="3495675"/>
            <a:ext cx="223324" cy="686361"/>
          </a:xfrm>
          <a:prstGeom prst="downArrow">
            <a:avLst/>
          </a:prstGeom>
          <a:solidFill>
            <a:srgbClr val="FF33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99"/>
              </a:solidFill>
              <a:latin typeface="Helvetica"/>
              <a:cs typeface="Helvetica"/>
            </a:endParaRPr>
          </a:p>
        </p:txBody>
      </p:sp>
      <p:sp>
        <p:nvSpPr>
          <p:cNvPr id="58" name="Down Arrow 57"/>
          <p:cNvSpPr/>
          <p:nvPr/>
        </p:nvSpPr>
        <p:spPr>
          <a:xfrm rot="1873122" flipV="1">
            <a:off x="1133583" y="2820421"/>
            <a:ext cx="223324" cy="686361"/>
          </a:xfrm>
          <a:prstGeom prst="downArrow">
            <a:avLst/>
          </a:prstGeom>
          <a:solidFill>
            <a:srgbClr val="FF33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99"/>
              </a:solidFill>
              <a:latin typeface="Helvetica"/>
              <a:cs typeface="Helvetica"/>
            </a:endParaRPr>
          </a:p>
        </p:txBody>
      </p:sp>
      <p:sp>
        <p:nvSpPr>
          <p:cNvPr id="59" name="Down Arrow 58"/>
          <p:cNvSpPr/>
          <p:nvPr/>
        </p:nvSpPr>
        <p:spPr>
          <a:xfrm rot="3615501" flipV="1">
            <a:off x="1650593" y="2344273"/>
            <a:ext cx="223324" cy="686361"/>
          </a:xfrm>
          <a:prstGeom prst="downArrow">
            <a:avLst/>
          </a:prstGeom>
          <a:solidFill>
            <a:srgbClr val="FF33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99"/>
              </a:solidFill>
              <a:latin typeface="Helvetica"/>
              <a:cs typeface="Helvetica"/>
            </a:endParaRPr>
          </a:p>
        </p:txBody>
      </p:sp>
      <p:sp>
        <p:nvSpPr>
          <p:cNvPr id="65" name="Down Arrow 64"/>
          <p:cNvSpPr/>
          <p:nvPr/>
        </p:nvSpPr>
        <p:spPr>
          <a:xfrm rot="4639348" flipV="1">
            <a:off x="2313207" y="2089735"/>
            <a:ext cx="223324" cy="686361"/>
          </a:xfrm>
          <a:prstGeom prst="downArrow">
            <a:avLst/>
          </a:prstGeom>
          <a:solidFill>
            <a:srgbClr val="FF33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99"/>
              </a:solidFill>
              <a:latin typeface="Helvetica"/>
              <a:cs typeface="Helvetica"/>
            </a:endParaRPr>
          </a:p>
        </p:txBody>
      </p:sp>
      <p:sp>
        <p:nvSpPr>
          <p:cNvPr id="66" name="Down Arrow 65"/>
          <p:cNvSpPr/>
          <p:nvPr/>
        </p:nvSpPr>
        <p:spPr>
          <a:xfrm rot="16200000" flipV="1">
            <a:off x="1256033" y="4551481"/>
            <a:ext cx="223324" cy="686361"/>
          </a:xfrm>
          <a:prstGeom prst="downArrow">
            <a:avLst/>
          </a:prstGeom>
          <a:solidFill>
            <a:srgbClr val="FF33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99"/>
              </a:solidFill>
              <a:latin typeface="Helvetica"/>
              <a:cs typeface="Helvetica"/>
            </a:endParaRPr>
          </a:p>
        </p:txBody>
      </p:sp>
      <p:sp>
        <p:nvSpPr>
          <p:cNvPr id="67" name="Down Arrow 66"/>
          <p:cNvSpPr/>
          <p:nvPr/>
        </p:nvSpPr>
        <p:spPr>
          <a:xfrm rot="16200000" flipV="1">
            <a:off x="1971976" y="4551481"/>
            <a:ext cx="223324" cy="686361"/>
          </a:xfrm>
          <a:prstGeom prst="downArrow">
            <a:avLst/>
          </a:prstGeom>
          <a:solidFill>
            <a:srgbClr val="FF33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99"/>
              </a:solidFill>
              <a:latin typeface="Helvetica"/>
              <a:cs typeface="Helvetica"/>
            </a:endParaRPr>
          </a:p>
        </p:txBody>
      </p:sp>
      <p:sp>
        <p:nvSpPr>
          <p:cNvPr id="68" name="Down Arrow 67"/>
          <p:cNvSpPr/>
          <p:nvPr/>
        </p:nvSpPr>
        <p:spPr>
          <a:xfrm rot="16200000" flipV="1">
            <a:off x="2622544" y="4594598"/>
            <a:ext cx="223324" cy="586397"/>
          </a:xfrm>
          <a:prstGeom prst="downArrow">
            <a:avLst/>
          </a:prstGeom>
          <a:solidFill>
            <a:srgbClr val="FF33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99"/>
              </a:solidFill>
              <a:latin typeface="Helvetica"/>
              <a:cs typeface="Helvetica"/>
            </a:endParaRPr>
          </a:p>
        </p:txBody>
      </p:sp>
      <p:sp>
        <p:nvSpPr>
          <p:cNvPr id="69" name="Down Arrow 68"/>
          <p:cNvSpPr/>
          <p:nvPr/>
        </p:nvSpPr>
        <p:spPr>
          <a:xfrm rot="11066926" flipV="1">
            <a:off x="2927126" y="4122427"/>
            <a:ext cx="223324" cy="686361"/>
          </a:xfrm>
          <a:prstGeom prst="downArrow">
            <a:avLst/>
          </a:prstGeom>
          <a:solidFill>
            <a:srgbClr val="FF33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99"/>
              </a:solidFill>
              <a:latin typeface="Helvetica"/>
              <a:cs typeface="Helvetica"/>
            </a:endParaRPr>
          </a:p>
        </p:txBody>
      </p:sp>
      <p:sp>
        <p:nvSpPr>
          <p:cNvPr id="70" name="Down Arrow 69"/>
          <p:cNvSpPr/>
          <p:nvPr/>
        </p:nvSpPr>
        <p:spPr>
          <a:xfrm rot="12034740" flipV="1">
            <a:off x="3072543" y="3435753"/>
            <a:ext cx="223324" cy="686361"/>
          </a:xfrm>
          <a:prstGeom prst="downArrow">
            <a:avLst/>
          </a:prstGeom>
          <a:solidFill>
            <a:srgbClr val="FF33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99"/>
              </a:solidFill>
              <a:latin typeface="Helvetica"/>
              <a:cs typeface="Helvetica"/>
            </a:endParaRPr>
          </a:p>
        </p:txBody>
      </p:sp>
      <p:sp>
        <p:nvSpPr>
          <p:cNvPr id="71" name="Down Arrow 70"/>
          <p:cNvSpPr/>
          <p:nvPr/>
        </p:nvSpPr>
        <p:spPr>
          <a:xfrm rot="13619088" flipV="1">
            <a:off x="3434581" y="2934519"/>
            <a:ext cx="223324" cy="584258"/>
          </a:xfrm>
          <a:prstGeom prst="downArrow">
            <a:avLst/>
          </a:prstGeom>
          <a:solidFill>
            <a:srgbClr val="FF33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99"/>
              </a:solidFill>
              <a:latin typeface="Helvetica"/>
              <a:cs typeface="Helvetica"/>
            </a:endParaRPr>
          </a:p>
        </p:txBody>
      </p:sp>
      <p:sp>
        <p:nvSpPr>
          <p:cNvPr id="72" name="Down Arrow 71"/>
          <p:cNvSpPr/>
          <p:nvPr/>
        </p:nvSpPr>
        <p:spPr>
          <a:xfrm rot="15195751" flipV="1">
            <a:off x="4520670" y="2482139"/>
            <a:ext cx="223324" cy="567683"/>
          </a:xfrm>
          <a:prstGeom prst="downArrow">
            <a:avLst/>
          </a:prstGeom>
          <a:solidFill>
            <a:srgbClr val="FF33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99"/>
              </a:solidFill>
              <a:latin typeface="Helvetica"/>
              <a:cs typeface="Helvetica"/>
            </a:endParaRPr>
          </a:p>
        </p:txBody>
      </p:sp>
      <p:sp>
        <p:nvSpPr>
          <p:cNvPr id="73" name="Down Arrow 72"/>
          <p:cNvSpPr/>
          <p:nvPr/>
        </p:nvSpPr>
        <p:spPr>
          <a:xfrm rot="15195751" flipV="1">
            <a:off x="3950006" y="2655410"/>
            <a:ext cx="223324" cy="564374"/>
          </a:xfrm>
          <a:prstGeom prst="downArrow">
            <a:avLst/>
          </a:prstGeom>
          <a:solidFill>
            <a:srgbClr val="FF33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99"/>
              </a:solidFill>
              <a:latin typeface="Helvetica"/>
              <a:cs typeface="Helvetica"/>
            </a:endParaRPr>
          </a:p>
        </p:txBody>
      </p:sp>
      <p:sp>
        <p:nvSpPr>
          <p:cNvPr id="74" name="Down Arrow 73"/>
          <p:cNvSpPr/>
          <p:nvPr/>
        </p:nvSpPr>
        <p:spPr>
          <a:xfrm rot="5400000" flipV="1">
            <a:off x="4468256" y="1966216"/>
            <a:ext cx="223324" cy="686361"/>
          </a:xfrm>
          <a:prstGeom prst="downArrow">
            <a:avLst/>
          </a:prstGeom>
          <a:solidFill>
            <a:srgbClr val="FF33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99"/>
              </a:solidFill>
              <a:latin typeface="Helvetica"/>
              <a:cs typeface="Helvetica"/>
            </a:endParaRPr>
          </a:p>
        </p:txBody>
      </p:sp>
      <p:sp>
        <p:nvSpPr>
          <p:cNvPr id="75" name="Down Arrow 74"/>
          <p:cNvSpPr/>
          <p:nvPr/>
        </p:nvSpPr>
        <p:spPr>
          <a:xfrm rot="5400000" flipV="1">
            <a:off x="3740672" y="1966217"/>
            <a:ext cx="223324" cy="686361"/>
          </a:xfrm>
          <a:prstGeom prst="downArrow">
            <a:avLst/>
          </a:prstGeom>
          <a:solidFill>
            <a:srgbClr val="FF33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99"/>
              </a:solidFill>
              <a:latin typeface="Helvetica"/>
              <a:cs typeface="Helvetica"/>
            </a:endParaRPr>
          </a:p>
        </p:txBody>
      </p:sp>
      <p:sp>
        <p:nvSpPr>
          <p:cNvPr id="76" name="Down Arrow 75"/>
          <p:cNvSpPr/>
          <p:nvPr/>
        </p:nvSpPr>
        <p:spPr>
          <a:xfrm rot="5117683" flipV="1">
            <a:off x="3015708" y="1979787"/>
            <a:ext cx="223324" cy="686361"/>
          </a:xfrm>
          <a:prstGeom prst="downArrow">
            <a:avLst/>
          </a:prstGeom>
          <a:solidFill>
            <a:srgbClr val="FF33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99"/>
              </a:solidFill>
              <a:latin typeface="Helvetica"/>
              <a:cs typeface="Helvetica"/>
            </a:endParaRPr>
          </a:p>
        </p:txBody>
      </p:sp>
      <p:sp>
        <p:nvSpPr>
          <p:cNvPr id="77" name="Down Arrow 76"/>
          <p:cNvSpPr/>
          <p:nvPr/>
        </p:nvSpPr>
        <p:spPr>
          <a:xfrm rot="10800000" flipV="1">
            <a:off x="4908276" y="2270853"/>
            <a:ext cx="223324" cy="458690"/>
          </a:xfrm>
          <a:prstGeom prst="downArrow">
            <a:avLst/>
          </a:prstGeom>
          <a:solidFill>
            <a:srgbClr val="FF3300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99"/>
              </a:solidFill>
              <a:latin typeface="Helvetica"/>
              <a:cs typeface="Helvetica"/>
            </a:endParaRP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0" y="411163"/>
            <a:ext cx="9144000" cy="579437"/>
          </a:xfr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Secondary Circulation of TC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49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04129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  <p:bldP spid="58" grpId="0" animBg="1"/>
      <p:bldP spid="59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139" y="1305712"/>
            <a:ext cx="6900535" cy="5175401"/>
          </a:xfrm>
          <a:prstGeom prst="rect">
            <a:avLst/>
          </a:prstGeom>
        </p:spPr>
      </p:pic>
      <p:sp>
        <p:nvSpPr>
          <p:cNvPr id="10263" name="Content Placeholder 2"/>
          <p:cNvSpPr txBox="1">
            <a:spLocks/>
          </p:cNvSpPr>
          <p:nvPr/>
        </p:nvSpPr>
        <p:spPr bwMode="auto">
          <a:xfrm>
            <a:off x="9601200" y="6248400"/>
            <a:ext cx="5257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Aft>
                <a:spcPts val="1800"/>
              </a:spcAft>
            </a:pP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5181600" y="1066800"/>
            <a:ext cx="396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5100" lvl="0" indent="-1651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1600" dirty="0" smtClean="0">
              <a:latin typeface="Helvetica"/>
              <a:cs typeface="Helvetica"/>
            </a:endParaRPr>
          </a:p>
        </p:txBody>
      </p:sp>
      <p:sp>
        <p:nvSpPr>
          <p:cNvPr id="102" name="Content Placeholder 2"/>
          <p:cNvSpPr txBox="1">
            <a:spLocks/>
          </p:cNvSpPr>
          <p:nvPr/>
        </p:nvSpPr>
        <p:spPr bwMode="auto">
          <a:xfrm>
            <a:off x="5181600" y="1066800"/>
            <a:ext cx="396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5100" lvl="0" indent="-165100" defTabSz="914400" fontAlgn="base">
              <a:spcBef>
                <a:spcPct val="20000"/>
              </a:spcBef>
              <a:spcAft>
                <a:spcPts val="360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Helvetica"/>
                <a:cs typeface="Helvetica"/>
              </a:rPr>
              <a:t>Red arrows: lower TC circulation, Blue arrows: upper TC circulation</a:t>
            </a:r>
          </a:p>
          <a:p>
            <a:pPr marL="165100" lvl="0" indent="-165100" defTabSz="914400" fontAlgn="base">
              <a:spcBef>
                <a:spcPct val="20000"/>
              </a:spcBef>
              <a:spcAft>
                <a:spcPts val="3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Primary circulation is stronger than secondary circulation</a:t>
            </a:r>
          </a:p>
          <a:p>
            <a:pPr marL="165100" lvl="0" indent="-165100" defTabSz="914400" fontAlgn="base">
              <a:spcBef>
                <a:spcPct val="20000"/>
              </a:spcBef>
              <a:spcAft>
                <a:spcPts val="3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Lower circulation is convergent and cyclonic</a:t>
            </a:r>
          </a:p>
          <a:p>
            <a:pPr marL="165100" lvl="0" indent="-165100" defTabSz="914400" fontAlgn="base">
              <a:spcBef>
                <a:spcPct val="20000"/>
              </a:spcBef>
              <a:spcAft>
                <a:spcPts val="3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Upper circulation is divergent and anticyclonic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0" y="411163"/>
            <a:ext cx="9144000" cy="579437"/>
          </a:xfr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Primary and Secondary Circulation of TC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49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" name="Oval 2"/>
          <p:cNvSpPr/>
          <p:nvPr/>
        </p:nvSpPr>
        <p:spPr>
          <a:xfrm rot="1128665">
            <a:off x="-51700" y="3638508"/>
            <a:ext cx="4702803" cy="2004392"/>
          </a:xfrm>
          <a:prstGeom prst="ellipse">
            <a:avLst/>
          </a:prstGeom>
          <a:noFill/>
          <a:ln w="762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1128665">
            <a:off x="1809507" y="2007847"/>
            <a:ext cx="3533295" cy="1472120"/>
          </a:xfrm>
          <a:prstGeom prst="ellipse">
            <a:avLst/>
          </a:prstGeom>
          <a:noFill/>
          <a:ln w="762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21"/>
          <p:cNvSpPr txBox="1">
            <a:spLocks noChangeArrowheads="1"/>
          </p:cNvSpPr>
          <p:nvPr/>
        </p:nvSpPr>
        <p:spPr bwMode="auto">
          <a:xfrm>
            <a:off x="37532" y="1506644"/>
            <a:ext cx="51440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Helvetica"/>
                <a:cs typeface="Helvetica"/>
              </a:rPr>
              <a:t>Vertical Cross Section of </a:t>
            </a:r>
            <a:r>
              <a:rPr lang="en-US" sz="2000" b="1" dirty="0" smtClean="0">
                <a:latin typeface="Helvetica"/>
                <a:cs typeface="Helvetica"/>
              </a:rPr>
              <a:t>Primary and </a:t>
            </a:r>
            <a:r>
              <a:rPr lang="en-US" sz="2000" b="1" dirty="0" smtClean="0">
                <a:latin typeface="Helvetica"/>
                <a:cs typeface="Helvetica"/>
              </a:rPr>
              <a:t>Secondary </a:t>
            </a:r>
            <a:r>
              <a:rPr lang="en-US" sz="2000" b="1" dirty="0" smtClean="0">
                <a:latin typeface="Helvetica"/>
                <a:cs typeface="Helvetica"/>
              </a:rPr>
              <a:t>TC Circulation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53" name="TextBox 21"/>
          <p:cNvSpPr txBox="1">
            <a:spLocks noChangeArrowheads="1"/>
          </p:cNvSpPr>
          <p:nvPr/>
        </p:nvSpPr>
        <p:spPr bwMode="auto">
          <a:xfrm>
            <a:off x="37532" y="5663624"/>
            <a:ext cx="51440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Helvetica"/>
                <a:cs typeface="Helvetica"/>
              </a:rPr>
              <a:t>Credit: University of Michigan (2015)</a:t>
            </a:r>
            <a:endParaRPr lang="en-US" sz="1600" b="1" dirty="0"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89403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112889" y="1287167"/>
            <a:ext cx="864265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5100" lvl="0" indent="-1651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Background</a:t>
            </a:r>
          </a:p>
          <a:p>
            <a:pPr marL="800100" lvl="1" indent="-342900">
              <a:spcBef>
                <a:spcPct val="20000"/>
              </a:spcBef>
              <a:spcAft>
                <a:spcPts val="1200"/>
              </a:spcAft>
              <a:buFont typeface="Lucida Grande"/>
              <a:buChar char="-"/>
              <a:defRPr/>
            </a:pPr>
            <a:r>
              <a:rPr lang="en-US" sz="2000" dirty="0" smtClean="0">
                <a:latin typeface="Helvetica"/>
                <a:cs typeface="Helvetica"/>
              </a:rPr>
              <a:t>Large-scale </a:t>
            </a:r>
            <a:r>
              <a:rPr lang="en-US" sz="2000" dirty="0">
                <a:latin typeface="Helvetica"/>
                <a:cs typeface="Helvetica"/>
              </a:rPr>
              <a:t>f</a:t>
            </a:r>
            <a:r>
              <a:rPr lang="en-US" sz="2000" dirty="0" smtClean="0">
                <a:latin typeface="Helvetica"/>
                <a:cs typeface="Helvetica"/>
              </a:rPr>
              <a:t>actors potentially responsible for multiple TC events</a:t>
            </a:r>
          </a:p>
          <a:p>
            <a:pPr marL="800100" lvl="1" indent="-342900">
              <a:spcBef>
                <a:spcPct val="20000"/>
              </a:spcBef>
              <a:spcAft>
                <a:spcPts val="1200"/>
              </a:spcAft>
              <a:buFont typeface="Lucida Grande"/>
              <a:buChar char="-"/>
              <a:defRPr/>
            </a:pPr>
            <a:r>
              <a:rPr lang="en-US" sz="2000" dirty="0">
                <a:latin typeface="Helvetica"/>
                <a:cs typeface="Helvetica"/>
              </a:rPr>
              <a:t>Influence of </a:t>
            </a:r>
            <a:r>
              <a:rPr lang="en-US" sz="2000" dirty="0" smtClean="0">
                <a:latin typeface="Helvetica"/>
                <a:cs typeface="Helvetica"/>
              </a:rPr>
              <a:t>large-scale </a:t>
            </a:r>
            <a:r>
              <a:rPr lang="en-US" sz="2000" dirty="0">
                <a:latin typeface="Helvetica"/>
                <a:cs typeface="Helvetica"/>
              </a:rPr>
              <a:t>c</a:t>
            </a:r>
            <a:r>
              <a:rPr lang="en-US" sz="2000" dirty="0" smtClean="0">
                <a:latin typeface="Helvetica"/>
                <a:cs typeface="Helvetica"/>
              </a:rPr>
              <a:t>onvective heating </a:t>
            </a:r>
            <a:r>
              <a:rPr lang="en-US" sz="2000" dirty="0">
                <a:latin typeface="Helvetica"/>
                <a:cs typeface="Helvetica"/>
              </a:rPr>
              <a:t>on TC </a:t>
            </a:r>
            <a:r>
              <a:rPr lang="en-US" sz="2000" dirty="0" smtClean="0">
                <a:latin typeface="Helvetica"/>
                <a:cs typeface="Helvetica"/>
              </a:rPr>
              <a:t>frequency</a:t>
            </a:r>
            <a:endParaRPr lang="en-US" sz="2000" dirty="0">
              <a:latin typeface="Helvetica"/>
              <a:cs typeface="Helvetica"/>
            </a:endParaRPr>
          </a:p>
          <a:p>
            <a:pPr marL="165100" lvl="0" indent="-165100">
              <a:spcBef>
                <a:spcPts val="3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Results</a:t>
            </a:r>
          </a:p>
          <a:p>
            <a:pPr marL="800100" lvl="1" indent="-342900">
              <a:spcBef>
                <a:spcPct val="20000"/>
              </a:spcBef>
              <a:spcAft>
                <a:spcPts val="1200"/>
              </a:spcAft>
              <a:buFont typeface="Lucida Grande"/>
              <a:buChar char="-"/>
              <a:defRPr/>
            </a:pPr>
            <a:r>
              <a:rPr lang="en-US" sz="2000" dirty="0" smtClean="0">
                <a:latin typeface="Helvetica"/>
                <a:cs typeface="Helvetica"/>
              </a:rPr>
              <a:t>Spatiotemporal structure of OLR during single TC events and multiple TC events</a:t>
            </a:r>
          </a:p>
          <a:p>
            <a:pPr marL="800100" lvl="1" indent="-342900">
              <a:spcBef>
                <a:spcPct val="20000"/>
              </a:spcBef>
              <a:spcAft>
                <a:spcPts val="1200"/>
              </a:spcAft>
              <a:buFont typeface="Lucida Grande"/>
              <a:buChar char="-"/>
              <a:defRPr/>
            </a:pPr>
            <a:r>
              <a:rPr lang="en-US" sz="2000" dirty="0">
                <a:latin typeface="Helvetica"/>
                <a:cs typeface="Helvetica"/>
              </a:rPr>
              <a:t>Spatiotemporal structure </a:t>
            </a:r>
            <a:r>
              <a:rPr lang="en-US" sz="2000" dirty="0" smtClean="0">
                <a:latin typeface="Helvetica"/>
                <a:cs typeface="Helvetica"/>
              </a:rPr>
              <a:t>lower</a:t>
            </a:r>
            <a:r>
              <a:rPr lang="en-US" sz="2000" dirty="0">
                <a:latin typeface="Helvetica"/>
                <a:cs typeface="Helvetica"/>
              </a:rPr>
              <a:t>-tropospheric winds during </a:t>
            </a:r>
            <a:r>
              <a:rPr lang="en-US" sz="2000" dirty="0" smtClean="0">
                <a:latin typeface="Helvetica"/>
                <a:cs typeface="Helvetica"/>
              </a:rPr>
              <a:t>single TC events and multiple </a:t>
            </a:r>
            <a:r>
              <a:rPr lang="en-US" sz="2000" dirty="0">
                <a:latin typeface="Helvetica"/>
                <a:cs typeface="Helvetica"/>
              </a:rPr>
              <a:t>TC events</a:t>
            </a:r>
          </a:p>
          <a:p>
            <a:pPr marL="165100" lvl="0" indent="-165100">
              <a:spcBef>
                <a:spcPts val="3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Helvetica"/>
                <a:cs typeface="Helvetica"/>
              </a:rPr>
              <a:t>Summary and discussions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21814" y="76200"/>
            <a:ext cx="1113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Helvetica"/>
                <a:cs typeface="Helvetica"/>
              </a:rPr>
              <a:t>Background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163"/>
            <a:ext cx="9144000" cy="579437"/>
          </a:xfr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bg1"/>
                </a:solidFill>
                <a:latin typeface="Helvetica"/>
                <a:cs typeface="Helvetica"/>
              </a:rPr>
              <a:t>Outline</a:t>
            </a:r>
            <a:endParaRPr lang="en-US" sz="25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/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121814" y="73223"/>
            <a:ext cx="1784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Helvetica"/>
                <a:cs typeface="Helvetica"/>
              </a:rPr>
              <a:t>Background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281290" y="73223"/>
            <a:ext cx="17757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Results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014705" y="73223"/>
            <a:ext cx="19555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Summary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65606" y="73223"/>
            <a:ext cx="1557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Motivation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775"/>
            <a:ext cx="9144000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Helvetica"/>
                <a:cs typeface="Helvetica"/>
              </a:rPr>
              <a:t>Large-Scale Factors Forcing Multiple TC Events	     Benjamin</a:t>
            </a:r>
            <a:r>
              <a:rPr lang="de-DE" sz="1200" dirty="0" smtClean="0">
                <a:latin typeface="Helvetica"/>
                <a:cs typeface="Helvetica"/>
              </a:rPr>
              <a:t> A. Schenkel </a:t>
            </a:r>
            <a:r>
              <a:rPr lang="en-US" sz="1200" dirty="0" smtClean="0">
                <a:latin typeface="Helvetica"/>
                <a:cs typeface="Helvetica"/>
              </a:rPr>
              <a:t>	              University at Albany, </a:t>
            </a:r>
            <a:r>
              <a:rPr lang="en-US" sz="1200" dirty="0">
                <a:latin typeface="Helvetica"/>
                <a:cs typeface="Helvetica"/>
              </a:rPr>
              <a:t>SUNY              </a:t>
            </a:r>
            <a:r>
              <a:rPr lang="en-US" sz="1200" dirty="0" smtClean="0">
                <a:latin typeface="Helvetica"/>
                <a:cs typeface="Helvetica"/>
              </a:rPr>
              <a:t> 18/                </a:t>
            </a:r>
            <a:endParaRPr lang="en-US" sz="1200" dirty="0"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55253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66800"/>
            <a:ext cx="4191000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Oval 25"/>
          <p:cNvSpPr/>
          <p:nvPr/>
        </p:nvSpPr>
        <p:spPr>
          <a:xfrm>
            <a:off x="990600" y="1979613"/>
            <a:ext cx="2438400" cy="3048000"/>
          </a:xfrm>
          <a:prstGeom prst="ellipse">
            <a:avLst/>
          </a:prstGeom>
          <a:solidFill>
            <a:srgbClr val="FF3F3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7" name="Picture 3" descr="C:\Users\Benjamin Schenkel\Desktop\Phd\beamer_template\baltimore\figures\hildaxsec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7772" y="1054925"/>
            <a:ext cx="3590078" cy="512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Arrow Connector 42"/>
          <p:cNvCxnSpPr/>
          <p:nvPr/>
        </p:nvCxnSpPr>
        <p:spPr>
          <a:xfrm rot="10800000">
            <a:off x="990600" y="5180013"/>
            <a:ext cx="2286000" cy="1587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 rot="5400000">
            <a:off x="6470650" y="3733800"/>
            <a:ext cx="48768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41" name="Rectangle 140"/>
          <p:cNvSpPr/>
          <p:nvPr/>
        </p:nvSpPr>
        <p:spPr>
          <a:xfrm rot="5400000">
            <a:off x="6477000" y="3733800"/>
            <a:ext cx="48768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 rot="5400000">
            <a:off x="3048000" y="3733800"/>
            <a:ext cx="48768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263" name="Content Placeholder 2"/>
          <p:cNvSpPr txBox="1">
            <a:spLocks/>
          </p:cNvSpPr>
          <p:nvPr/>
        </p:nvSpPr>
        <p:spPr bwMode="auto">
          <a:xfrm>
            <a:off x="9601200" y="6248400"/>
            <a:ext cx="5257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Aft>
                <a:spcPts val="1800"/>
              </a:spcAft>
            </a:pPr>
            <a:endParaRPr lang="en-US" sz="2000" dirty="0">
              <a:cs typeface="Times New Roman" pitchFamily="18" charset="0"/>
            </a:endParaRPr>
          </a:p>
        </p:txBody>
      </p:sp>
      <p:sp>
        <p:nvSpPr>
          <p:cNvPr id="109" name="Rectangle 108"/>
          <p:cNvSpPr/>
          <p:nvPr/>
        </p:nvSpPr>
        <p:spPr>
          <a:xfrm rot="5400000">
            <a:off x="3048000" y="3733800"/>
            <a:ext cx="48768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7" name="Content Placeholder 14" descr="palmenstructure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343400" y="1090613"/>
            <a:ext cx="4800600" cy="2643187"/>
          </a:xfrm>
        </p:spPr>
      </p:pic>
      <p:sp>
        <p:nvSpPr>
          <p:cNvPr id="10268" name="TextBox 65"/>
          <p:cNvSpPr txBox="1">
            <a:spLocks noChangeArrowheads="1"/>
          </p:cNvSpPr>
          <p:nvPr/>
        </p:nvSpPr>
        <p:spPr bwMode="auto">
          <a:xfrm>
            <a:off x="0" y="6172200"/>
            <a:ext cx="1569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Times New Roman" pitchFamily="18" charset="0"/>
              </a:rPr>
              <a:t>Credit: NASA</a:t>
            </a:r>
          </a:p>
        </p:txBody>
      </p:sp>
      <p:sp>
        <p:nvSpPr>
          <p:cNvPr id="56" name="Oval 55"/>
          <p:cNvSpPr/>
          <p:nvPr/>
        </p:nvSpPr>
        <p:spPr>
          <a:xfrm>
            <a:off x="1371600" y="2743200"/>
            <a:ext cx="1600200" cy="1600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1467579" y="3048000"/>
            <a:ext cx="15193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Times New Roman" pitchFamily="18" charset="0"/>
              </a:rPr>
              <a:t>Inner Core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cs typeface="Times New Roman" pitchFamily="18" charset="0"/>
              </a:rPr>
              <a:t>Subsidence/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cs typeface="Times New Roman" pitchFamily="18" charset="0"/>
              </a:rPr>
              <a:t>Latent Heating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824448" y="2209800"/>
            <a:ext cx="270879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Times New Roman" pitchFamily="18" charset="0"/>
              </a:rPr>
              <a:t>Secondary Circulation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Descent/Adiabatic Warming</a:t>
            </a:r>
            <a:endParaRPr lang="en-US" sz="1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0" y="1066800"/>
            <a:ext cx="419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Temperature Anomalies</a:t>
            </a:r>
            <a:endParaRPr lang="en-US" sz="24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086600" y="3733800"/>
            <a:ext cx="2056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Times New Roman" pitchFamily="18" charset="0"/>
              </a:rPr>
              <a:t>Credit: Palmén 1969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605462" y="5930900"/>
            <a:ext cx="32766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5669787" y="5943600"/>
            <a:ext cx="32766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53" name="TextBox 17"/>
          <p:cNvSpPr txBox="1">
            <a:spLocks noChangeArrowheads="1"/>
          </p:cNvSpPr>
          <p:nvPr/>
        </p:nvSpPr>
        <p:spPr bwMode="auto">
          <a:xfrm>
            <a:off x="6381812" y="6021388"/>
            <a:ext cx="179280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cs typeface="Times New Roman" pitchFamily="18" charset="0"/>
              </a:rPr>
              <a:t>Radius from TC Center (km)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5365790" y="6236318"/>
            <a:ext cx="39052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cs typeface="Times New Roman" pitchFamily="18" charset="0"/>
              </a:rPr>
              <a:t>Credit: </a:t>
            </a:r>
            <a:r>
              <a:rPr lang="en-US" dirty="0" smtClean="0">
                <a:cs typeface="Times New Roman" pitchFamily="18" charset="0"/>
              </a:rPr>
              <a:t>Hawkins and Rubsam (1968)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81" name="TextBox 34"/>
          <p:cNvSpPr txBox="1">
            <a:spLocks noChangeArrowheads="1"/>
          </p:cNvSpPr>
          <p:nvPr/>
        </p:nvSpPr>
        <p:spPr bwMode="auto">
          <a:xfrm>
            <a:off x="7820087" y="5867400"/>
            <a:ext cx="3986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cs typeface="Times New Roman" pitchFamily="18" charset="0"/>
              </a:rPr>
              <a:t>100</a:t>
            </a:r>
          </a:p>
        </p:txBody>
      </p:sp>
      <p:sp>
        <p:nvSpPr>
          <p:cNvPr id="89" name="TextBox 21"/>
          <p:cNvSpPr txBox="1">
            <a:spLocks noChangeArrowheads="1"/>
          </p:cNvSpPr>
          <p:nvPr/>
        </p:nvSpPr>
        <p:spPr bwMode="auto">
          <a:xfrm rot="-5400000">
            <a:off x="8476878" y="3813096"/>
            <a:ext cx="10470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cs typeface="Times New Roman" pitchFamily="18" charset="0"/>
              </a:rPr>
              <a:t>Pressure (hPa)</a:t>
            </a:r>
          </a:p>
        </p:txBody>
      </p:sp>
      <p:sp>
        <p:nvSpPr>
          <p:cNvPr id="97" name="TextBox 22"/>
          <p:cNvSpPr txBox="1">
            <a:spLocks noChangeArrowheads="1"/>
          </p:cNvSpPr>
          <p:nvPr/>
        </p:nvSpPr>
        <p:spPr bwMode="auto">
          <a:xfrm>
            <a:off x="8610600" y="5734050"/>
            <a:ext cx="4699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cs typeface="Times New Roman" pitchFamily="18" charset="0"/>
              </a:rPr>
              <a:t>1000</a:t>
            </a:r>
          </a:p>
        </p:txBody>
      </p:sp>
      <p:sp>
        <p:nvSpPr>
          <p:cNvPr id="98" name="TextBox 23"/>
          <p:cNvSpPr txBox="1">
            <a:spLocks noChangeArrowheads="1"/>
          </p:cNvSpPr>
          <p:nvPr/>
        </p:nvSpPr>
        <p:spPr bwMode="auto">
          <a:xfrm>
            <a:off x="8621712" y="4256088"/>
            <a:ext cx="3986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cs typeface="Times New Roman" pitchFamily="18" charset="0"/>
              </a:rPr>
              <a:t>500</a:t>
            </a:r>
          </a:p>
        </p:txBody>
      </p:sp>
      <p:sp>
        <p:nvSpPr>
          <p:cNvPr id="99" name="TextBox 24"/>
          <p:cNvSpPr txBox="1">
            <a:spLocks noChangeArrowheads="1"/>
          </p:cNvSpPr>
          <p:nvPr/>
        </p:nvSpPr>
        <p:spPr bwMode="auto">
          <a:xfrm>
            <a:off x="8637587" y="2490850"/>
            <a:ext cx="3986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cs typeface="Times New Roman" pitchFamily="18" charset="0"/>
              </a:rPr>
              <a:t>200</a:t>
            </a:r>
          </a:p>
        </p:txBody>
      </p:sp>
      <p:sp>
        <p:nvSpPr>
          <p:cNvPr id="100" name="TextBox 25"/>
          <p:cNvSpPr txBox="1">
            <a:spLocks noChangeArrowheads="1"/>
          </p:cNvSpPr>
          <p:nvPr/>
        </p:nvSpPr>
        <p:spPr bwMode="auto">
          <a:xfrm>
            <a:off x="8613775" y="4625975"/>
            <a:ext cx="3986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cs typeface="Times New Roman" pitchFamily="18" charset="0"/>
              </a:rPr>
              <a:t>600</a:t>
            </a:r>
          </a:p>
        </p:txBody>
      </p:sp>
      <p:sp>
        <p:nvSpPr>
          <p:cNvPr id="101" name="TextBox 27"/>
          <p:cNvSpPr txBox="1">
            <a:spLocks noChangeArrowheads="1"/>
          </p:cNvSpPr>
          <p:nvPr/>
        </p:nvSpPr>
        <p:spPr bwMode="auto">
          <a:xfrm>
            <a:off x="8621712" y="3792538"/>
            <a:ext cx="3986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cs typeface="Times New Roman" pitchFamily="18" charset="0"/>
              </a:rPr>
              <a:t>400</a:t>
            </a:r>
          </a:p>
        </p:txBody>
      </p:sp>
      <p:sp>
        <p:nvSpPr>
          <p:cNvPr id="102" name="TextBox 28"/>
          <p:cNvSpPr txBox="1">
            <a:spLocks noChangeArrowheads="1"/>
          </p:cNvSpPr>
          <p:nvPr/>
        </p:nvSpPr>
        <p:spPr bwMode="auto">
          <a:xfrm>
            <a:off x="8610600" y="4953000"/>
            <a:ext cx="3986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cs typeface="Times New Roman" pitchFamily="18" charset="0"/>
              </a:rPr>
              <a:t>700</a:t>
            </a:r>
          </a:p>
        </p:txBody>
      </p:sp>
      <p:sp>
        <p:nvSpPr>
          <p:cNvPr id="103" name="TextBox 29"/>
          <p:cNvSpPr txBox="1">
            <a:spLocks noChangeArrowheads="1"/>
          </p:cNvSpPr>
          <p:nvPr/>
        </p:nvSpPr>
        <p:spPr bwMode="auto">
          <a:xfrm>
            <a:off x="8610600" y="5238750"/>
            <a:ext cx="3986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cs typeface="Times New Roman" pitchFamily="18" charset="0"/>
              </a:rPr>
              <a:t>800</a:t>
            </a:r>
          </a:p>
        </p:txBody>
      </p:sp>
      <p:sp>
        <p:nvSpPr>
          <p:cNvPr id="104" name="TextBox 30"/>
          <p:cNvSpPr txBox="1">
            <a:spLocks noChangeArrowheads="1"/>
          </p:cNvSpPr>
          <p:nvPr/>
        </p:nvSpPr>
        <p:spPr bwMode="auto">
          <a:xfrm>
            <a:off x="8610600" y="5494338"/>
            <a:ext cx="3986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cs typeface="Times New Roman" pitchFamily="18" charset="0"/>
              </a:rPr>
              <a:t>900</a:t>
            </a:r>
          </a:p>
        </p:txBody>
      </p:sp>
      <p:sp>
        <p:nvSpPr>
          <p:cNvPr id="105" name="TextBox 31"/>
          <p:cNvSpPr txBox="1">
            <a:spLocks noChangeArrowheads="1"/>
          </p:cNvSpPr>
          <p:nvPr/>
        </p:nvSpPr>
        <p:spPr bwMode="auto">
          <a:xfrm>
            <a:off x="8629650" y="3237800"/>
            <a:ext cx="3986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cs typeface="Times New Roman" pitchFamily="18" charset="0"/>
              </a:rPr>
              <a:t>300</a:t>
            </a:r>
          </a:p>
        </p:txBody>
      </p:sp>
      <p:sp>
        <p:nvSpPr>
          <p:cNvPr id="106" name="TextBox 33"/>
          <p:cNvSpPr txBox="1">
            <a:spLocks noChangeArrowheads="1"/>
          </p:cNvSpPr>
          <p:nvPr/>
        </p:nvSpPr>
        <p:spPr bwMode="auto">
          <a:xfrm>
            <a:off x="6224650" y="5867400"/>
            <a:ext cx="3986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cs typeface="Times New Roman" pitchFamily="18" charset="0"/>
              </a:rPr>
              <a:t>100</a:t>
            </a:r>
          </a:p>
        </p:txBody>
      </p:sp>
      <p:sp>
        <p:nvSpPr>
          <p:cNvPr id="108" name="TextBox 34"/>
          <p:cNvSpPr txBox="1">
            <a:spLocks noChangeArrowheads="1"/>
          </p:cNvSpPr>
          <p:nvPr/>
        </p:nvSpPr>
        <p:spPr bwMode="auto">
          <a:xfrm>
            <a:off x="7086662" y="5868988"/>
            <a:ext cx="2559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>
                <a:cs typeface="Times New Roman" pitchFamily="18" charset="0"/>
              </a:rPr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A5D10-E54C-E74D-9577-8D1206BFFFC3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Bent Arrow 1"/>
          <p:cNvSpPr>
            <a:spLocks noChangeAspect="1"/>
          </p:cNvSpPr>
          <p:nvPr/>
        </p:nvSpPr>
        <p:spPr>
          <a:xfrm rot="16200000" flipH="1">
            <a:off x="3998842" y="1396168"/>
            <a:ext cx="841515" cy="914400"/>
          </a:xfrm>
          <a:prstGeom prst="bentArrow">
            <a:avLst/>
          </a:prstGeom>
          <a:solidFill>
            <a:schemeClr val="bg1"/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Bent Arrow 76"/>
          <p:cNvSpPr>
            <a:spLocks noChangeAspect="1"/>
          </p:cNvSpPr>
          <p:nvPr/>
        </p:nvSpPr>
        <p:spPr>
          <a:xfrm rot="5400000">
            <a:off x="8239054" y="1323596"/>
            <a:ext cx="841515" cy="914400"/>
          </a:xfrm>
          <a:prstGeom prst="bentArrow">
            <a:avLst/>
          </a:prstGeom>
          <a:solidFill>
            <a:schemeClr val="bg1"/>
          </a:solidFill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3121814" y="76200"/>
            <a:ext cx="1113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400" b="1" dirty="0" smtClean="0">
                <a:solidFill>
                  <a:schemeClr val="bg1"/>
                </a:solidFill>
                <a:cs typeface="Helvetica"/>
              </a:rPr>
              <a:t>Background</a:t>
            </a:r>
          </a:p>
        </p:txBody>
      </p:sp>
      <p:sp>
        <p:nvSpPr>
          <p:cNvPr id="127" name="Title 1"/>
          <p:cNvSpPr>
            <a:spLocks noGrp="1"/>
          </p:cNvSpPr>
          <p:nvPr>
            <p:ph type="title"/>
          </p:nvPr>
        </p:nvSpPr>
        <p:spPr>
          <a:xfrm>
            <a:off x="0" y="411163"/>
            <a:ext cx="9144000" cy="579437"/>
          </a:xfr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bg1"/>
                </a:solidFill>
                <a:latin typeface="+mn-lt"/>
                <a:cs typeface="Helvetica"/>
              </a:rPr>
              <a:t>Potential Impacts of TCs upon their Environment</a:t>
            </a:r>
            <a:endParaRPr lang="en-US" sz="2500" dirty="0">
              <a:solidFill>
                <a:schemeClr val="bg1"/>
              </a:solidFill>
              <a:latin typeface="+mn-lt"/>
              <a:cs typeface="Helvetica"/>
            </a:endParaRPr>
          </a:p>
        </p:txBody>
      </p:sp>
      <p:sp>
        <p:nvSpPr>
          <p:cNvPr id="128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cs typeface="Helvetica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3121814" y="73223"/>
            <a:ext cx="1784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b="1" dirty="0" smtClean="0">
                <a:solidFill>
                  <a:schemeClr val="bg1"/>
                </a:solidFill>
                <a:cs typeface="Helvetica"/>
              </a:rPr>
              <a:t>Background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5281290" y="73223"/>
            <a:ext cx="17757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cs typeface="Helvetica"/>
              </a:rPr>
              <a:t>Results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7014705" y="73223"/>
            <a:ext cx="19555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cs typeface="Helvetica"/>
              </a:rPr>
              <a:t>Summary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1065606" y="73223"/>
            <a:ext cx="1557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cs typeface="Helvetica"/>
              </a:rPr>
              <a:t>Motivation</a:t>
            </a:r>
          </a:p>
        </p:txBody>
      </p:sp>
      <p:sp>
        <p:nvSpPr>
          <p:cNvPr id="96" name="Oval 95"/>
          <p:cNvSpPr/>
          <p:nvPr/>
        </p:nvSpPr>
        <p:spPr>
          <a:xfrm>
            <a:off x="7059638" y="2777800"/>
            <a:ext cx="228600" cy="6858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 bwMode="auto">
          <a:xfrm>
            <a:off x="6353876" y="2320600"/>
            <a:ext cx="1659429" cy="3693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16°C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nomaly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41091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78" grpId="0" animBg="1"/>
      <p:bldP spid="78" grpId="1" animBg="1"/>
      <p:bldP spid="76" grpId="0"/>
      <p:bldP spid="79" grpId="0" animBg="1"/>
      <p:bldP spid="153" grpId="0"/>
      <p:bldP spid="153" grpId="1"/>
      <p:bldP spid="66" grpId="0"/>
      <p:bldP spid="66" grpId="1"/>
      <p:bldP spid="81" grpId="0"/>
      <p:bldP spid="81" grpId="1"/>
      <p:bldP spid="89" grpId="0"/>
      <p:bldP spid="89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8" grpId="0"/>
      <p:bldP spid="108" grpId="1"/>
      <p:bldP spid="2" grpId="0" animBg="1"/>
      <p:bldP spid="77" grpId="0" animBg="1"/>
      <p:bldP spid="96" grpId="0" animBg="1"/>
      <p:bldP spid="96" grpId="1" animBg="1"/>
      <p:bldP spid="112" grpId="0" animBg="1"/>
      <p:bldP spid="1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c_oh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52" y="746050"/>
            <a:ext cx="6348948" cy="4721012"/>
          </a:xfrm>
          <a:prstGeom prst="rect">
            <a:avLst/>
          </a:prstGeom>
        </p:spPr>
      </p:pic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66800"/>
            <a:ext cx="4191000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Oval 25"/>
          <p:cNvSpPr/>
          <p:nvPr/>
        </p:nvSpPr>
        <p:spPr>
          <a:xfrm>
            <a:off x="990600" y="1979613"/>
            <a:ext cx="2438400" cy="3048000"/>
          </a:xfrm>
          <a:prstGeom prst="ellipse">
            <a:avLst/>
          </a:prstGeom>
          <a:solidFill>
            <a:srgbClr val="FF3F3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 rot="10800000">
            <a:off x="990600" y="5180013"/>
            <a:ext cx="2286000" cy="1587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63" name="Content Placeholder 2"/>
          <p:cNvSpPr txBox="1">
            <a:spLocks/>
          </p:cNvSpPr>
          <p:nvPr/>
        </p:nvSpPr>
        <p:spPr bwMode="auto">
          <a:xfrm>
            <a:off x="9601200" y="6248400"/>
            <a:ext cx="5257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Aft>
                <a:spcPts val="1800"/>
              </a:spcAft>
            </a:pPr>
            <a:endParaRPr lang="en-US" sz="2000" dirty="0">
              <a:cs typeface="Times New Roman" pitchFamily="18" charset="0"/>
            </a:endParaRPr>
          </a:p>
        </p:txBody>
      </p:sp>
      <p:sp>
        <p:nvSpPr>
          <p:cNvPr id="10268" name="TextBox 65"/>
          <p:cNvSpPr txBox="1">
            <a:spLocks noChangeArrowheads="1"/>
          </p:cNvSpPr>
          <p:nvPr/>
        </p:nvSpPr>
        <p:spPr bwMode="auto">
          <a:xfrm>
            <a:off x="0" y="6172200"/>
            <a:ext cx="1569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Times New Roman" pitchFamily="18" charset="0"/>
              </a:rPr>
              <a:t>Credit: NASA</a:t>
            </a:r>
          </a:p>
        </p:txBody>
      </p:sp>
      <p:sp>
        <p:nvSpPr>
          <p:cNvPr id="56" name="Oval 55"/>
          <p:cNvSpPr/>
          <p:nvPr/>
        </p:nvSpPr>
        <p:spPr>
          <a:xfrm>
            <a:off x="1371600" y="2743200"/>
            <a:ext cx="1600200" cy="1600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1467579" y="3048000"/>
            <a:ext cx="15193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Times New Roman" pitchFamily="18" charset="0"/>
              </a:rPr>
              <a:t>Inner Core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cs typeface="Times New Roman" pitchFamily="18" charset="0"/>
              </a:rPr>
              <a:t>Subsidence/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cs typeface="Times New Roman" pitchFamily="18" charset="0"/>
              </a:rPr>
              <a:t>Latent Heating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824448" y="2209800"/>
            <a:ext cx="270879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cs typeface="Times New Roman" pitchFamily="18" charset="0"/>
              </a:rPr>
              <a:t>Secondary Circulation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Descent/Adiabatic Warming</a:t>
            </a:r>
            <a:endParaRPr lang="en-US" sz="1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0" y="1066800"/>
            <a:ext cx="419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cs typeface="Times New Roman" pitchFamily="18" charset="0"/>
              </a:rPr>
              <a:t>Temperature Anomalies</a:t>
            </a:r>
            <a:endParaRPr lang="en-US" sz="24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3121814" y="76200"/>
            <a:ext cx="1113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400" b="1" dirty="0" smtClean="0">
                <a:solidFill>
                  <a:schemeClr val="bg1"/>
                </a:solidFill>
                <a:cs typeface="Helvetica"/>
              </a:rPr>
              <a:t>Background</a:t>
            </a:r>
          </a:p>
        </p:txBody>
      </p:sp>
      <p:sp>
        <p:nvSpPr>
          <p:cNvPr id="127" name="Title 1"/>
          <p:cNvSpPr>
            <a:spLocks noGrp="1"/>
          </p:cNvSpPr>
          <p:nvPr>
            <p:ph type="title"/>
          </p:nvPr>
        </p:nvSpPr>
        <p:spPr>
          <a:xfrm>
            <a:off x="0" y="411163"/>
            <a:ext cx="9144000" cy="579437"/>
          </a:xfrm>
          <a:solidFill>
            <a:srgbClr val="00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bg1"/>
                </a:solidFill>
                <a:latin typeface="+mn-lt"/>
                <a:cs typeface="Helvetica"/>
              </a:rPr>
              <a:t>Potential Impacts of TCs upon their Environment</a:t>
            </a:r>
            <a:endParaRPr lang="en-US" sz="2500" dirty="0">
              <a:solidFill>
                <a:schemeClr val="bg1"/>
              </a:solidFill>
              <a:latin typeface="+mn-lt"/>
              <a:cs typeface="Helvetica"/>
            </a:endParaRPr>
          </a:p>
        </p:txBody>
      </p:sp>
      <p:sp>
        <p:nvSpPr>
          <p:cNvPr id="128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cs typeface="Helvetica"/>
              </a:rPr>
              <a:t>              </a:t>
            </a:r>
          </a:p>
          <a:p>
            <a:r>
              <a:rPr lang="en-US" sz="1200" dirty="0" smtClean="0">
                <a:solidFill>
                  <a:schemeClr val="bg1"/>
                </a:solidFill>
                <a:cs typeface="Helvetica"/>
              </a:rPr>
              <a:t>              	</a:t>
            </a:r>
            <a:endParaRPr lang="en-US" sz="1200" dirty="0">
              <a:solidFill>
                <a:schemeClr val="bg1"/>
              </a:solidFill>
              <a:cs typeface="Helvetica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3121814" y="73223"/>
            <a:ext cx="1784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b="1" dirty="0" smtClean="0">
                <a:solidFill>
                  <a:schemeClr val="bg1"/>
                </a:solidFill>
                <a:cs typeface="Helvetica"/>
              </a:rPr>
              <a:t>Background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5281290" y="73223"/>
            <a:ext cx="17757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cs typeface="Helvetica"/>
              </a:rPr>
              <a:t>Results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7014705" y="73223"/>
            <a:ext cx="19555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cs typeface="Helvetica"/>
              </a:rPr>
              <a:t>Summary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1065606" y="73223"/>
            <a:ext cx="1557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30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cs typeface="Helvetica"/>
              </a:rPr>
              <a:t>Motivation</a:t>
            </a:r>
          </a:p>
        </p:txBody>
      </p:sp>
      <p:sp>
        <p:nvSpPr>
          <p:cNvPr id="7" name="Process 6"/>
          <p:cNvSpPr/>
          <p:nvPr/>
        </p:nvSpPr>
        <p:spPr>
          <a:xfrm>
            <a:off x="4412282" y="3561390"/>
            <a:ext cx="4557929" cy="1415106"/>
          </a:xfrm>
          <a:prstGeom prst="flowChartProcess">
            <a:avLst/>
          </a:prstGeom>
          <a:gradFill>
            <a:gsLst>
              <a:gs pos="0">
                <a:srgbClr val="0000FF"/>
              </a:gs>
              <a:gs pos="100000">
                <a:srgbClr val="FF0000"/>
              </a:gs>
            </a:gsLst>
          </a:gra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427340" y="3860646"/>
            <a:ext cx="4569775" cy="498598"/>
          </a:xfrm>
          <a:custGeom>
            <a:avLst/>
            <a:gdLst>
              <a:gd name="connsiteX0" fmla="*/ 0 w 4569775"/>
              <a:gd name="connsiteY0" fmla="*/ 332365 h 332365"/>
              <a:gd name="connsiteX1" fmla="*/ 2124649 w 4569775"/>
              <a:gd name="connsiteY1" fmla="*/ 0 h 332365"/>
              <a:gd name="connsiteX2" fmla="*/ 4569775 w 4569775"/>
              <a:gd name="connsiteY2" fmla="*/ 332365 h 332365"/>
              <a:gd name="connsiteX0" fmla="*/ 0 w 4569775"/>
              <a:gd name="connsiteY0" fmla="*/ 335986 h 335986"/>
              <a:gd name="connsiteX1" fmla="*/ 1305650 w 4569775"/>
              <a:gd name="connsiteY1" fmla="*/ 169804 h 335986"/>
              <a:gd name="connsiteX2" fmla="*/ 2124649 w 4569775"/>
              <a:gd name="connsiteY2" fmla="*/ 3621 h 335986"/>
              <a:gd name="connsiteX3" fmla="*/ 4569775 w 4569775"/>
              <a:gd name="connsiteY3" fmla="*/ 335986 h 335986"/>
              <a:gd name="connsiteX0" fmla="*/ 0 w 4569775"/>
              <a:gd name="connsiteY0" fmla="*/ 332430 h 332430"/>
              <a:gd name="connsiteX1" fmla="*/ 1305650 w 4569775"/>
              <a:gd name="connsiteY1" fmla="*/ 166248 h 332430"/>
              <a:gd name="connsiteX2" fmla="*/ 2124649 w 4569775"/>
              <a:gd name="connsiteY2" fmla="*/ 65 h 332430"/>
              <a:gd name="connsiteX3" fmla="*/ 2813082 w 4569775"/>
              <a:gd name="connsiteY3" fmla="*/ 148754 h 332430"/>
              <a:gd name="connsiteX4" fmla="*/ 4569775 w 4569775"/>
              <a:gd name="connsiteY4" fmla="*/ 332430 h 332430"/>
              <a:gd name="connsiteX0" fmla="*/ 0 w 4569775"/>
              <a:gd name="connsiteY0" fmla="*/ 332430 h 332430"/>
              <a:gd name="connsiteX1" fmla="*/ 1305650 w 4569775"/>
              <a:gd name="connsiteY1" fmla="*/ 166248 h 332430"/>
              <a:gd name="connsiteX2" fmla="*/ 2124649 w 4569775"/>
              <a:gd name="connsiteY2" fmla="*/ 65 h 332430"/>
              <a:gd name="connsiteX3" fmla="*/ 2813082 w 4569775"/>
              <a:gd name="connsiteY3" fmla="*/ 148754 h 332430"/>
              <a:gd name="connsiteX4" fmla="*/ 4569775 w 4569775"/>
              <a:gd name="connsiteY4" fmla="*/ 297445 h 332430"/>
              <a:gd name="connsiteX0" fmla="*/ 0 w 4569775"/>
              <a:gd name="connsiteY0" fmla="*/ 279951 h 297445"/>
              <a:gd name="connsiteX1" fmla="*/ 1305650 w 4569775"/>
              <a:gd name="connsiteY1" fmla="*/ 166248 h 297445"/>
              <a:gd name="connsiteX2" fmla="*/ 2124649 w 4569775"/>
              <a:gd name="connsiteY2" fmla="*/ 65 h 297445"/>
              <a:gd name="connsiteX3" fmla="*/ 2813082 w 4569775"/>
              <a:gd name="connsiteY3" fmla="*/ 148754 h 297445"/>
              <a:gd name="connsiteX4" fmla="*/ 4569775 w 4569775"/>
              <a:gd name="connsiteY4" fmla="*/ 297445 h 297445"/>
              <a:gd name="connsiteX0" fmla="*/ 0 w 4569775"/>
              <a:gd name="connsiteY0" fmla="*/ 349894 h 367388"/>
              <a:gd name="connsiteX1" fmla="*/ 1305650 w 4569775"/>
              <a:gd name="connsiteY1" fmla="*/ 236191 h 367388"/>
              <a:gd name="connsiteX2" fmla="*/ 2124649 w 4569775"/>
              <a:gd name="connsiteY2" fmla="*/ 37 h 367388"/>
              <a:gd name="connsiteX3" fmla="*/ 2813082 w 4569775"/>
              <a:gd name="connsiteY3" fmla="*/ 218697 h 367388"/>
              <a:gd name="connsiteX4" fmla="*/ 4569775 w 4569775"/>
              <a:gd name="connsiteY4" fmla="*/ 367388 h 36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9775" h="367388">
                <a:moveTo>
                  <a:pt x="0" y="349894"/>
                </a:moveTo>
                <a:cubicBezTo>
                  <a:pt x="215630" y="304704"/>
                  <a:pt x="951542" y="291585"/>
                  <a:pt x="1305650" y="236191"/>
                </a:cubicBezTo>
                <a:cubicBezTo>
                  <a:pt x="1659758" y="180797"/>
                  <a:pt x="1873410" y="2953"/>
                  <a:pt x="2124649" y="37"/>
                </a:cubicBezTo>
                <a:cubicBezTo>
                  <a:pt x="2375888" y="-2879"/>
                  <a:pt x="2405561" y="163303"/>
                  <a:pt x="2813082" y="218697"/>
                </a:cubicBezTo>
                <a:cubicBezTo>
                  <a:pt x="3220603" y="274091"/>
                  <a:pt x="4276993" y="323656"/>
                  <a:pt x="4569775" y="367388"/>
                </a:cubicBezTo>
              </a:path>
            </a:pathLst>
          </a:custGeom>
          <a:ln w="5715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rved Up Arrow 5"/>
          <p:cNvSpPr>
            <a:spLocks noChangeAspect="1"/>
          </p:cNvSpPr>
          <p:nvPr/>
        </p:nvSpPr>
        <p:spPr>
          <a:xfrm>
            <a:off x="5317303" y="4212797"/>
            <a:ext cx="451042" cy="551865"/>
          </a:xfrm>
          <a:prstGeom prst="curvedUpArrow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Curved Up Arrow 48"/>
          <p:cNvSpPr>
            <a:spLocks noChangeAspect="1"/>
          </p:cNvSpPr>
          <p:nvPr/>
        </p:nvSpPr>
        <p:spPr>
          <a:xfrm rot="10800000">
            <a:off x="5257953" y="3604286"/>
            <a:ext cx="451042" cy="551865"/>
          </a:xfrm>
          <a:prstGeom prst="curvedUpArrow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Curved Up Arrow 53"/>
          <p:cNvSpPr>
            <a:spLocks noChangeAspect="1"/>
          </p:cNvSpPr>
          <p:nvPr/>
        </p:nvSpPr>
        <p:spPr>
          <a:xfrm>
            <a:off x="6976076" y="4181771"/>
            <a:ext cx="451042" cy="551865"/>
          </a:xfrm>
          <a:prstGeom prst="curvedUpArrow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Curved Up Arrow 54"/>
          <p:cNvSpPr>
            <a:spLocks noChangeAspect="1"/>
          </p:cNvSpPr>
          <p:nvPr/>
        </p:nvSpPr>
        <p:spPr>
          <a:xfrm rot="10800000">
            <a:off x="6916726" y="3573260"/>
            <a:ext cx="451042" cy="551865"/>
          </a:xfrm>
          <a:prstGeom prst="curvedUpArrow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Curved Up Arrow 57"/>
          <p:cNvSpPr>
            <a:spLocks noChangeAspect="1"/>
          </p:cNvSpPr>
          <p:nvPr/>
        </p:nvSpPr>
        <p:spPr>
          <a:xfrm flipH="1">
            <a:off x="7766212" y="4181771"/>
            <a:ext cx="451042" cy="551865"/>
          </a:xfrm>
          <a:prstGeom prst="curvedUpArrow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Curved Up Arrow 58"/>
          <p:cNvSpPr>
            <a:spLocks noChangeAspect="1"/>
          </p:cNvSpPr>
          <p:nvPr/>
        </p:nvSpPr>
        <p:spPr>
          <a:xfrm rot="10800000" flipH="1">
            <a:off x="7813692" y="3573260"/>
            <a:ext cx="451042" cy="551865"/>
          </a:xfrm>
          <a:prstGeom prst="curvedUpArrow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Curved Up Arrow 59"/>
          <p:cNvSpPr>
            <a:spLocks noChangeAspect="1"/>
          </p:cNvSpPr>
          <p:nvPr/>
        </p:nvSpPr>
        <p:spPr>
          <a:xfrm flipH="1">
            <a:off x="6054785" y="4238417"/>
            <a:ext cx="451042" cy="551865"/>
          </a:xfrm>
          <a:prstGeom prst="curvedUpArrow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Curved Up Arrow 60"/>
          <p:cNvSpPr>
            <a:spLocks noChangeAspect="1"/>
          </p:cNvSpPr>
          <p:nvPr/>
        </p:nvSpPr>
        <p:spPr>
          <a:xfrm rot="10800000" flipH="1">
            <a:off x="6102265" y="3629906"/>
            <a:ext cx="451042" cy="551865"/>
          </a:xfrm>
          <a:prstGeom prst="curvedUpArrow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469522" y="3727600"/>
            <a:ext cx="874840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4688232" y="4081827"/>
            <a:ext cx="437420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4469522" y="4790282"/>
            <a:ext cx="874840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4688232" y="4493041"/>
            <a:ext cx="437420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376172" y="5122183"/>
            <a:ext cx="459403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White circles: lower TC circulation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Dashed black line: thermocline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Black arrows: ocean current induced by TC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White arrows: turbulent mixing due to TC 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4362660" y="1069427"/>
            <a:ext cx="478134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cs typeface="Times New Roman" pitchFamily="18" charset="0"/>
              </a:rPr>
              <a:t>Vertical Cross Section of Oceanic Impacts of TC 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493651" y="280482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937912" y="280482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189372" y="3059330"/>
            <a:ext cx="137160" cy="13716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>
            <a:spLocks noChangeAspect="1"/>
          </p:cNvSpPr>
          <p:nvPr/>
        </p:nvSpPr>
        <p:spPr>
          <a:xfrm>
            <a:off x="7603136" y="2912979"/>
            <a:ext cx="433218" cy="432931"/>
          </a:xfrm>
          <a:prstGeom prst="mathMultiply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091482" y="2791845"/>
            <a:ext cx="1473200" cy="1548825"/>
          </a:xfrm>
          <a:prstGeom prst="rect">
            <a:avLst/>
          </a:prstGeom>
          <a:solidFill>
            <a:srgbClr val="3366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/>
              <a:t>Cooling by TC-induced negative SST</a:t>
            </a:r>
          </a:p>
          <a:p>
            <a:pPr algn="ctr"/>
            <a:r>
              <a:rPr lang="en-US" dirty="0" smtClean="0"/>
              <a:t>anomalies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8050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49" grpId="0" animBg="1"/>
      <p:bldP spid="54" grpId="0" animBg="1"/>
      <p:bldP spid="55" grpId="0" animBg="1"/>
      <p:bldP spid="58" grpId="0" animBg="1"/>
      <p:bldP spid="59" grpId="0" animBg="1"/>
      <p:bldP spid="60" grpId="0" animBg="1"/>
      <p:bldP spid="61" grpId="0" animBg="1"/>
      <p:bldP spid="21" grpId="0" animBg="1"/>
      <p:bldP spid="80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|6.5|54|4.2|49.6|10.2|47.6|4.6|0.6|40.1|40.3|6.6|35.2|7.3|9.9|12.5|10.9|3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|6.5|54|4.2|49.6|10.2|47.6|4.6|0.6|40.1|40.3|6.6|35.2|7.3|9.9|12.5|10.9|3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|6.5|54|4.2|49.6|10.2|47.6|4.6|0.6|40.1|40.3|6.6|35.2|7.3|9.9|12.5|10.9|3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|6.5|54|4.2|49.6|10.2|47.6|4.6|0.6|40.1|40.3|6.6|35.2|7.3|9.9|12.5|10.9|3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|6.5|54|4.2|49.6|10.2|47.6|4.6|0.6|40.1|40.3|6.6|35.2|7.3|9.9|12.5|10.9|3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|6.5|54|4.2|49.6|10.2|47.6|4.6|0.6|40.1|40.3|6.6|35.2|7.3|9.9|12.5|10.9|3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|6.5|54|4.2|49.6|10.2|47.6|4.6|0.6|40.1|40.3|6.6|35.2|7.3|9.9|12.5|10.9|3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|6.5|54|4.2|49.6|10.2|47.6|4.6|0.6|40.1|40.3|6.6|35.2|7.3|9.9|12.5|10.9|3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|6.5|54|4.2|49.6|10.2|47.6|4.6|0.6|40.1|40.3|6.6|35.2|7.3|9.9|12.5|10.9|30.4"/>
</p:tagLst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rid">
      <a:majorFont>
        <a:latin typeface="Helvetica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Helvetica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896</TotalTime>
  <Words>2728</Words>
  <Application>Microsoft Macintosh PowerPoint</Application>
  <PresentationFormat>On-screen Show (4:3)</PresentationFormat>
  <Paragraphs>576</Paragraphs>
  <Slides>40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Default Theme</vt:lpstr>
      <vt:lpstr>Equation</vt:lpstr>
      <vt:lpstr>PowerPoint Presentation</vt:lpstr>
      <vt:lpstr>PowerPoint Presentation</vt:lpstr>
      <vt:lpstr>Outline</vt:lpstr>
      <vt:lpstr>Primary Circulation of TC</vt:lpstr>
      <vt:lpstr>Secondary Circulation of TC</vt:lpstr>
      <vt:lpstr>Primary and Secondary Circulation of TC</vt:lpstr>
      <vt:lpstr>Outline</vt:lpstr>
      <vt:lpstr>Potential Impacts of TCs upon their Environment</vt:lpstr>
      <vt:lpstr>Potential Impacts of TCs upon their Environment</vt:lpstr>
      <vt:lpstr>Potential Impacts of TCs upon their Environment</vt:lpstr>
      <vt:lpstr>Environmental Impacts of TCs: Methodology of Hart et al. (2007)</vt:lpstr>
      <vt:lpstr>PowerPoint Presentation</vt:lpstr>
      <vt:lpstr>PowerPoint Presentation</vt:lpstr>
      <vt:lpstr>PowerPoint Presentation</vt:lpstr>
      <vt:lpstr>PowerPoint Presentation</vt:lpstr>
      <vt:lpstr>Outline</vt:lpstr>
      <vt:lpstr>Methodology</vt:lpstr>
      <vt:lpstr>PowerPoint Presentation</vt:lpstr>
      <vt:lpstr>PowerPoint Presentation</vt:lpstr>
      <vt:lpstr>Outline</vt:lpstr>
      <vt:lpstr>Outline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TC-Induced Rossby Waves Forcing Westward Propagating Anomalies</vt:lpstr>
      <vt:lpstr>TC-Induced Rossby Waves Forcing Westward Propagating Anomalies</vt:lpstr>
      <vt:lpstr>TC-Induced Rossby Waves Forcing Westward Propagating Anomalies</vt:lpstr>
      <vt:lpstr>PowerPoint Presentation</vt:lpstr>
      <vt:lpstr>Vertical Structure of MSE Anomalies</vt:lpstr>
      <vt:lpstr>Vertical Structure of Latent Energy Anomalies</vt:lpstr>
      <vt:lpstr>Vertical Structure of Latent Energy Anomalies</vt:lpstr>
      <vt:lpstr>Vertical Structure of Sensible Heat Anomalies</vt:lpstr>
      <vt:lpstr>Source of Upper-Tropospheric Sensible Heat Anomalies</vt:lpstr>
      <vt:lpstr>Source of Upper-Tropospheric Sensible Heat Anomalies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</dc:creator>
  <cp:lastModifiedBy>ben</cp:lastModifiedBy>
  <cp:revision>31</cp:revision>
  <dcterms:created xsi:type="dcterms:W3CDTF">2015-08-21T22:25:31Z</dcterms:created>
  <dcterms:modified xsi:type="dcterms:W3CDTF">2015-08-23T15:36:09Z</dcterms:modified>
</cp:coreProperties>
</file>