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257" r:id="rId3"/>
    <p:sldId id="264" r:id="rId4"/>
    <p:sldId id="258" r:id="rId5"/>
    <p:sldId id="259" r:id="rId6"/>
    <p:sldId id="260" r:id="rId7"/>
    <p:sldId id="261" r:id="rId8"/>
    <p:sldId id="263"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22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340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C1D9D-4CC5-EA45-8750-2125AEC504D2}" type="datetimeFigureOut">
              <a:rPr lang="en-US" smtClean="0"/>
              <a:pPr/>
              <a:t>2/21/13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000A5-685C-2E4E-BE84-46D76AE07A6A}" type="slidenum">
              <a:rPr lang="en-US" smtClean="0"/>
              <a:pPr/>
              <a:t>‹#›</a:t>
            </a:fld>
            <a:endParaRPr lang="en-US"/>
          </a:p>
        </p:txBody>
      </p:sp>
    </p:spTree>
    <p:extLst>
      <p:ext uri="{BB962C8B-B14F-4D97-AF65-F5344CB8AC3E}">
        <p14:creationId xmlns:p14="http://schemas.microsoft.com/office/powerpoint/2010/main" val="2913375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60000"/>
                    <a:lumOff val="40000"/>
                  </a:schemeClr>
                </a:solidFill>
              </a:rPr>
              <a:t>Local bodies of government responsible for preventative actions, so local information is potentially helpful.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60000"/>
                    <a:lumOff val="40000"/>
                  </a:schemeClr>
                </a:solidFill>
              </a:rPr>
              <a:t>Previous maxes</a:t>
            </a:r>
            <a:r>
              <a:rPr lang="en-US" sz="1200" b="1" baseline="0" dirty="0" smtClean="0">
                <a:solidFill>
                  <a:schemeClr val="accent3">
                    <a:lumMod val="60000"/>
                    <a:lumOff val="40000"/>
                  </a:schemeClr>
                </a:solidFill>
              </a:rPr>
              <a:t> for </a:t>
            </a:r>
            <a:r>
              <a:rPr lang="en-US" sz="1200" b="1" baseline="0" dirty="0" err="1" smtClean="0">
                <a:solidFill>
                  <a:schemeClr val="accent3">
                    <a:lumMod val="60000"/>
                    <a:lumOff val="40000"/>
                  </a:schemeClr>
                </a:solidFill>
              </a:rPr>
              <a:t>texas</a:t>
            </a:r>
            <a:r>
              <a:rPr lang="en-US" sz="1200" b="1" baseline="0" dirty="0" smtClean="0">
                <a:solidFill>
                  <a:schemeClr val="accent3">
                    <a:lumMod val="60000"/>
                    <a:lumOff val="40000"/>
                  </a:schemeClr>
                </a:solidFill>
              </a:rPr>
              <a:t> and </a:t>
            </a:r>
            <a:r>
              <a:rPr lang="en-US" sz="1200" b="1" baseline="0" dirty="0" err="1" smtClean="0">
                <a:solidFill>
                  <a:schemeClr val="accent3">
                    <a:lumMod val="60000"/>
                    <a:lumOff val="40000"/>
                  </a:schemeClr>
                </a:solidFill>
              </a:rPr>
              <a:t>oklahoma</a:t>
            </a:r>
            <a:r>
              <a:rPr lang="en-US" sz="1200" b="1" baseline="0" dirty="0" smtClean="0">
                <a:solidFill>
                  <a:schemeClr val="accent3">
                    <a:lumMod val="60000"/>
                    <a:lumOff val="40000"/>
                  </a:schemeClr>
                </a:solidFill>
              </a:rPr>
              <a:t>. OK: 2007, 107 cases. TX: 2003, 702 cases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chemeClr val="accent3">
                  <a:lumMod val="60000"/>
                  <a:lumOff val="4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60000"/>
                    <a:lumOff val="40000"/>
                  </a:schemeClr>
                </a:solidFill>
              </a:rPr>
              <a:t>I</a:t>
            </a:r>
            <a:r>
              <a:rPr lang="en-US" sz="1800" b="1" dirty="0" smtClean="0">
                <a:solidFill>
                  <a:srgbClr val="FF0000"/>
                </a:solidFill>
              </a:rPr>
              <a:t>I restated the purpose a little.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Optimal humidity</a:t>
            </a:r>
            <a:r>
              <a:rPr lang="en-US" sz="1800" b="1" baseline="0" dirty="0" smtClean="0">
                <a:solidFill>
                  <a:srgbClr val="FF0000"/>
                </a:solidFill>
              </a:rPr>
              <a:t> and temperature for mosquitoes: 80% humidity and 27.5 degrees Celsius</a:t>
            </a:r>
            <a:endParaRPr lang="en-US" sz="1200" b="1" dirty="0" smtClean="0">
              <a:solidFill>
                <a:schemeClr val="accent3">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EBF000A5-685C-2E4E-BE84-46D76AE07A6A}" type="slidenum">
              <a:rPr lang="en-US" smtClean="0"/>
              <a:pPr/>
              <a:t>2</a:t>
            </a:fld>
            <a:endParaRPr lang="en-US"/>
          </a:p>
        </p:txBody>
      </p:sp>
    </p:spTree>
    <p:extLst>
      <p:ext uri="{BB962C8B-B14F-4D97-AF65-F5344CB8AC3E}">
        <p14:creationId xmlns:p14="http://schemas.microsoft.com/office/powerpoint/2010/main" val="17613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West</a:t>
            </a:r>
            <a:r>
              <a:rPr lang="en-US" baseline="0" dirty="0" smtClean="0"/>
              <a:t> Nile Virus is a </a:t>
            </a:r>
            <a:r>
              <a:rPr lang="en-US" baseline="0" dirty="0" err="1" smtClean="0"/>
              <a:t>flavivirus</a:t>
            </a:r>
            <a:r>
              <a:rPr lang="en-US" baseline="0" dirty="0" smtClean="0"/>
              <a:t>, that is a virus that is carried by birds and mosquitoes. Female mosquitoes incidentally infect humans and livestock. Most humans who contract WNV show no symptoms. Others experience mild, flu-like symptoms. If the virus is allowed to pass into the central nervous system, it can cause </a:t>
            </a:r>
            <a:r>
              <a:rPr lang="en-US" baseline="0" dirty="0" err="1" smtClean="0"/>
              <a:t>encephilatis</a:t>
            </a:r>
            <a:r>
              <a:rPr lang="en-US" baseline="0" dirty="0" smtClean="0"/>
              <a:t> and </a:t>
            </a:r>
            <a:r>
              <a:rPr lang="en-US" baseline="0" dirty="0" err="1" smtClean="0"/>
              <a:t>meningitus</a:t>
            </a:r>
            <a:r>
              <a:rPr lang="en-US" baseline="0" dirty="0" smtClean="0"/>
              <a:t>: That is, inflammation of the brain and spinal cord, which can lead to coma, paralysis, and death. </a:t>
            </a:r>
          </a:p>
          <a:p>
            <a:endParaRPr lang="en-US" baseline="0" dirty="0" smtClean="0"/>
          </a:p>
          <a:p>
            <a:r>
              <a:rPr lang="en-US" baseline="0" dirty="0" smtClean="0"/>
              <a:t>WNV originated in Uganda and was first discovered in the U.S. in 1999, but spread into the Great Plains and Southern U.S. in 2002. The elderly population is particularly vulnerable to WNV, which has implications on the aging population of the U.S. and other developed countries.</a:t>
            </a:r>
          </a:p>
        </p:txBody>
      </p:sp>
      <p:sp>
        <p:nvSpPr>
          <p:cNvPr id="4" name="Slide Number Placeholder 3"/>
          <p:cNvSpPr>
            <a:spLocks noGrp="1"/>
          </p:cNvSpPr>
          <p:nvPr>
            <p:ph type="sldNum" sz="quarter" idx="10"/>
          </p:nvPr>
        </p:nvSpPr>
        <p:spPr/>
        <p:txBody>
          <a:bodyPr/>
          <a:lstStyle/>
          <a:p>
            <a:fld id="{EBF000A5-685C-2E4E-BE84-46D76AE07A6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000A5-685C-2E4E-BE84-46D76AE07A6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mentioned before, the goal of this project is to correlate weather and seasonal climate climate conditions to the location of west </a:t>
            </a:r>
            <a:r>
              <a:rPr lang="en-US" baseline="0" dirty="0" err="1" smtClean="0"/>
              <a:t>nile</a:t>
            </a:r>
            <a:r>
              <a:rPr lang="en-US" baseline="0" dirty="0" smtClean="0"/>
              <a:t> virus activity. If possible, these correlations will be used to develop a predictive index. </a:t>
            </a:r>
          </a:p>
          <a:p>
            <a:r>
              <a:rPr lang="en-US" baseline="0" dirty="0" smtClean="0"/>
              <a:t>Are we going to use rainfall in our analysis? I thought it was just soil moisture we were interested 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F000A5-685C-2E4E-BE84-46D76AE07A6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8143B0-72B9-EF47-ADD5-5ECD5E640B87}" type="datetimeFigureOut">
              <a:rPr lang="en-US" smtClean="0"/>
              <a:pPr/>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143B0-72B9-EF47-ADD5-5ECD5E640B87}" type="datetimeFigureOut">
              <a:rPr lang="en-US" smtClean="0"/>
              <a:pPr/>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8E332-3455-D641-9ECE-D46B56DB510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8143B0-72B9-EF47-ADD5-5ECD5E640B87}" type="datetimeFigureOut">
              <a:rPr lang="en-US" smtClean="0"/>
              <a:pPr/>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8143B0-72B9-EF47-ADD5-5ECD5E640B87}" type="datetimeFigureOut">
              <a:rPr lang="en-US" smtClean="0"/>
              <a:pPr/>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8143B0-72B9-EF47-ADD5-5ECD5E640B87}" type="datetimeFigureOut">
              <a:rPr lang="en-US" smtClean="0"/>
              <a:pPr/>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8143B0-72B9-EF47-ADD5-5ECD5E640B87}" type="datetimeFigureOut">
              <a:rPr lang="en-US" smtClean="0"/>
              <a:pPr/>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332-3455-D641-9ECE-D46B56DB510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143B0-72B9-EF47-ADD5-5ECD5E640B87}" type="datetimeFigureOut">
              <a:rPr lang="en-US" smtClean="0"/>
              <a:pPr/>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E8143B0-72B9-EF47-ADD5-5ECD5E640B87}" type="datetimeFigureOut">
              <a:rPr lang="en-US" smtClean="0"/>
              <a:pPr/>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E8143B0-72B9-EF47-ADD5-5ECD5E640B87}" type="datetimeFigureOut">
              <a:rPr lang="en-US" smtClean="0"/>
              <a:pPr/>
              <a:t>2/21/13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E8143B0-72B9-EF47-ADD5-5ECD5E640B87}" type="datetimeFigureOut">
              <a:rPr lang="en-US" smtClean="0"/>
              <a:pPr/>
              <a:t>2/21/13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143B0-72B9-EF47-ADD5-5ECD5E640B87}" type="datetimeFigureOut">
              <a:rPr lang="en-US" smtClean="0"/>
              <a:pPr/>
              <a:t>2/21/13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143B0-72B9-EF47-ADD5-5ECD5E640B87}" type="datetimeFigureOut">
              <a:rPr lang="en-US" smtClean="0"/>
              <a:pPr/>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8E332-3455-D641-9ECE-D46B56DB51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E8143B0-72B9-EF47-ADD5-5ECD5E640B87}" type="datetimeFigureOut">
              <a:rPr lang="en-US" smtClean="0"/>
              <a:pPr/>
              <a:t>2/21/13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168E332-3455-D641-9ECE-D46B56DB51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8.gif"/><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dx.doi.org/10.1603/ME11150." TargetMode="External"/><Relationship Id="rId4" Type="http://schemas.openxmlformats.org/officeDocument/2006/relationships/hyperlink" Target="http://dx.doi.org/10.1603/ME11150" TargetMode="External"/><Relationship Id="rId1" Type="http://schemas.openxmlformats.org/officeDocument/2006/relationships/slideLayout" Target="../slideLayouts/slideLayout2.xml"/><Relationship Id="rId2" Type="http://schemas.openxmlformats.org/officeDocument/2006/relationships/hyperlink" Target="http://www.cdc.gov/ncidod/dvbid/westnile/index.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eather.ou.edu/~westnile/" TargetMode="External"/><Relationship Id="rId1" Type="http://schemas.openxmlformats.org/officeDocument/2006/relationships/slideLayout" Target="../slideLayouts/slideLayout2.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9" y="241081"/>
            <a:ext cx="8363612" cy="1336956"/>
          </a:xfrm>
        </p:spPr>
        <p:txBody>
          <a:bodyPr/>
          <a:lstStyle/>
          <a:p>
            <a:r>
              <a:rPr lang="en-US" sz="3200" b="1" dirty="0">
                <a:solidFill>
                  <a:schemeClr val="accent1">
                    <a:lumMod val="75000"/>
                  </a:schemeClr>
                </a:solidFill>
              </a:rPr>
              <a:t>Correlations Between West Nile Virus Outbreaks and Meteorological Conditions of the Southern United States</a:t>
            </a:r>
            <a:endParaRPr lang="en-US" sz="32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7888940" y="5602940"/>
            <a:ext cx="1255059" cy="1255059"/>
          </a:xfrm>
          <a:prstGeom prst="rect">
            <a:avLst/>
          </a:prstGeom>
        </p:spPr>
      </p:pic>
      <p:pic>
        <p:nvPicPr>
          <p:cNvPr id="5" name="Picture 4"/>
          <p:cNvPicPr>
            <a:picLocks noChangeAspect="1"/>
          </p:cNvPicPr>
          <p:nvPr/>
        </p:nvPicPr>
        <p:blipFill>
          <a:blip r:embed="rId3"/>
          <a:stretch>
            <a:fillRect/>
          </a:stretch>
        </p:blipFill>
        <p:spPr>
          <a:xfrm>
            <a:off x="6860566" y="1877231"/>
            <a:ext cx="1730985" cy="2339169"/>
          </a:xfrm>
          <a:prstGeom prst="rect">
            <a:avLst/>
          </a:prstGeom>
        </p:spPr>
      </p:pic>
      <p:pic>
        <p:nvPicPr>
          <p:cNvPr id="7" name="Picture 6"/>
          <p:cNvPicPr>
            <a:picLocks noChangeAspect="1"/>
          </p:cNvPicPr>
          <p:nvPr/>
        </p:nvPicPr>
        <p:blipFill>
          <a:blip r:embed="rId4"/>
          <a:srcRect l="25435" t="8597" r="18480" b="8098"/>
          <a:stretch>
            <a:fillRect/>
          </a:stretch>
        </p:blipFill>
        <p:spPr>
          <a:xfrm>
            <a:off x="4562835" y="1877231"/>
            <a:ext cx="2099771" cy="2339169"/>
          </a:xfrm>
          <a:prstGeom prst="rect">
            <a:avLst/>
          </a:prstGeom>
        </p:spPr>
      </p:pic>
      <p:pic>
        <p:nvPicPr>
          <p:cNvPr id="8" name="Picture 7"/>
          <p:cNvPicPr>
            <a:picLocks noChangeAspect="1"/>
          </p:cNvPicPr>
          <p:nvPr/>
        </p:nvPicPr>
        <p:blipFill>
          <a:blip r:embed="rId5"/>
          <a:srcRect l="24272" r="15527"/>
          <a:stretch>
            <a:fillRect/>
          </a:stretch>
        </p:blipFill>
        <p:spPr>
          <a:xfrm>
            <a:off x="2269067" y="1877231"/>
            <a:ext cx="2086414" cy="2357713"/>
          </a:xfrm>
          <a:prstGeom prst="rect">
            <a:avLst/>
          </a:prstGeom>
        </p:spPr>
      </p:pic>
      <p:pic>
        <p:nvPicPr>
          <p:cNvPr id="10" name="Picture 9"/>
          <p:cNvPicPr>
            <a:picLocks noChangeAspect="1"/>
          </p:cNvPicPr>
          <p:nvPr/>
        </p:nvPicPr>
        <p:blipFill>
          <a:blip r:embed="rId6"/>
          <a:stretch>
            <a:fillRect/>
          </a:stretch>
        </p:blipFill>
        <p:spPr>
          <a:xfrm>
            <a:off x="399524" y="1877231"/>
            <a:ext cx="1752896" cy="2339169"/>
          </a:xfrm>
          <a:prstGeom prst="rect">
            <a:avLst/>
          </a:prstGeom>
        </p:spPr>
      </p:pic>
      <p:sp>
        <p:nvSpPr>
          <p:cNvPr id="11" name="TextBox 10"/>
          <p:cNvSpPr txBox="1"/>
          <p:nvPr/>
        </p:nvSpPr>
        <p:spPr>
          <a:xfrm>
            <a:off x="314859" y="4167212"/>
            <a:ext cx="1869543" cy="923330"/>
          </a:xfrm>
          <a:prstGeom prst="rect">
            <a:avLst/>
          </a:prstGeom>
          <a:noFill/>
        </p:spPr>
        <p:txBody>
          <a:bodyPr wrap="square" rtlCol="0">
            <a:spAutoFit/>
          </a:bodyPr>
          <a:lstStyle/>
          <a:p>
            <a:r>
              <a:rPr lang="en-US" b="1" dirty="0" smtClean="0"/>
              <a:t>Mentor:</a:t>
            </a:r>
            <a:br>
              <a:rPr lang="en-US" b="1" dirty="0" smtClean="0"/>
            </a:br>
            <a:r>
              <a:rPr lang="en-US" dirty="0" smtClean="0"/>
              <a:t>Dr. David Parsons</a:t>
            </a:r>
            <a:endParaRPr lang="en-US" b="1" dirty="0"/>
          </a:p>
        </p:txBody>
      </p:sp>
      <p:sp>
        <p:nvSpPr>
          <p:cNvPr id="12" name="TextBox 11"/>
          <p:cNvSpPr txBox="1"/>
          <p:nvPr/>
        </p:nvSpPr>
        <p:spPr>
          <a:xfrm>
            <a:off x="2269067" y="4444211"/>
            <a:ext cx="2086414" cy="646331"/>
          </a:xfrm>
          <a:prstGeom prst="rect">
            <a:avLst/>
          </a:prstGeom>
          <a:noFill/>
        </p:spPr>
        <p:txBody>
          <a:bodyPr wrap="square" rtlCol="0">
            <a:spAutoFit/>
          </a:bodyPr>
          <a:lstStyle/>
          <a:p>
            <a:r>
              <a:rPr lang="en-US" dirty="0" smtClean="0">
                <a:latin typeface="Helvetica"/>
                <a:cs typeface="Helvetica"/>
              </a:rPr>
              <a:t>Jonathan</a:t>
            </a:r>
          </a:p>
          <a:p>
            <a:r>
              <a:rPr lang="en-US" b="1" dirty="0" err="1" smtClean="0">
                <a:solidFill>
                  <a:srgbClr val="FF0000"/>
                </a:solidFill>
                <a:latin typeface="Helvetica"/>
                <a:cs typeface="Helvetica"/>
              </a:rPr>
              <a:t>Wille</a:t>
            </a:r>
            <a:endParaRPr lang="en-US" b="1" dirty="0">
              <a:solidFill>
                <a:srgbClr val="FF0000"/>
              </a:solidFill>
              <a:latin typeface="Helvetica"/>
              <a:cs typeface="Helvetica"/>
            </a:endParaRPr>
          </a:p>
        </p:txBody>
      </p:sp>
      <p:sp>
        <p:nvSpPr>
          <p:cNvPr id="13" name="TextBox 12"/>
          <p:cNvSpPr txBox="1"/>
          <p:nvPr/>
        </p:nvSpPr>
        <p:spPr>
          <a:xfrm>
            <a:off x="4562835" y="4444211"/>
            <a:ext cx="2099771" cy="646331"/>
          </a:xfrm>
          <a:prstGeom prst="rect">
            <a:avLst/>
          </a:prstGeom>
          <a:noFill/>
        </p:spPr>
        <p:txBody>
          <a:bodyPr wrap="square" rtlCol="0">
            <a:spAutoFit/>
          </a:bodyPr>
          <a:lstStyle/>
          <a:p>
            <a:r>
              <a:rPr lang="en-US" dirty="0" smtClean="0">
                <a:latin typeface="Helvetica"/>
                <a:cs typeface="Helvetica"/>
              </a:rPr>
              <a:t>Jack</a:t>
            </a:r>
            <a:r>
              <a:rPr lang="en-US" dirty="0" smtClean="0"/>
              <a:t> </a:t>
            </a:r>
          </a:p>
          <a:p>
            <a:r>
              <a:rPr lang="en-US" b="1" dirty="0" smtClean="0">
                <a:solidFill>
                  <a:srgbClr val="FF0000"/>
                </a:solidFill>
                <a:latin typeface="Helvetica"/>
                <a:cs typeface="Helvetica"/>
              </a:rPr>
              <a:t>M</a:t>
            </a:r>
            <a:r>
              <a:rPr lang="en-US" b="1" baseline="30000" dirty="0" smtClean="0">
                <a:solidFill>
                  <a:srgbClr val="FF0000"/>
                </a:solidFill>
                <a:latin typeface="Helvetica"/>
                <a:cs typeface="Helvetica"/>
              </a:rPr>
              <a:t>c</a:t>
            </a:r>
            <a:r>
              <a:rPr lang="en-US" b="1" dirty="0" smtClean="0">
                <a:solidFill>
                  <a:srgbClr val="FF0000"/>
                </a:solidFill>
                <a:latin typeface="Helvetica"/>
                <a:cs typeface="Helvetica"/>
              </a:rPr>
              <a:t>Lean</a:t>
            </a:r>
            <a:endParaRPr lang="en-US" b="1" dirty="0">
              <a:solidFill>
                <a:srgbClr val="FF0000"/>
              </a:solidFill>
              <a:latin typeface="Helvetica"/>
              <a:cs typeface="Helvetica"/>
            </a:endParaRPr>
          </a:p>
        </p:txBody>
      </p:sp>
      <p:sp>
        <p:nvSpPr>
          <p:cNvPr id="14" name="TextBox 13"/>
          <p:cNvSpPr txBox="1"/>
          <p:nvPr/>
        </p:nvSpPr>
        <p:spPr>
          <a:xfrm>
            <a:off x="6860566" y="4444211"/>
            <a:ext cx="1730985" cy="646331"/>
          </a:xfrm>
          <a:prstGeom prst="rect">
            <a:avLst/>
          </a:prstGeom>
          <a:noFill/>
        </p:spPr>
        <p:txBody>
          <a:bodyPr wrap="square" rtlCol="0">
            <a:spAutoFit/>
          </a:bodyPr>
          <a:lstStyle/>
          <a:p>
            <a:r>
              <a:rPr lang="en-US" dirty="0" smtClean="0">
                <a:latin typeface="Helvetica"/>
                <a:cs typeface="Helvetica"/>
              </a:rPr>
              <a:t>Charlotte</a:t>
            </a:r>
          </a:p>
          <a:p>
            <a:r>
              <a:rPr lang="en-US" b="1" dirty="0" smtClean="0">
                <a:solidFill>
                  <a:srgbClr val="FF0000"/>
                </a:solidFill>
                <a:latin typeface="Helvetica"/>
                <a:cs typeface="Helvetica"/>
              </a:rPr>
              <a:t>Lunday</a:t>
            </a:r>
            <a:endParaRPr lang="en-US" b="1" dirty="0">
              <a:solidFill>
                <a:srgbClr val="FF0000"/>
              </a:solidFill>
              <a:latin typeface="Helvetica"/>
              <a:cs typeface="Helvetica"/>
            </a:endParaRPr>
          </a:p>
        </p:txBody>
      </p:sp>
      <p:sp>
        <p:nvSpPr>
          <p:cNvPr id="16" name="Rounded Rectangle 15"/>
          <p:cNvSpPr/>
          <p:nvPr/>
        </p:nvSpPr>
        <p:spPr>
          <a:xfrm>
            <a:off x="2184402" y="4285743"/>
            <a:ext cx="6407149" cy="1063939"/>
          </a:xfrm>
          <a:prstGeom prst="roundRect">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5974255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x news.jpg"/>
          <p:cNvPicPr>
            <a:picLocks noGrp="1" noChangeAspect="1"/>
          </p:cNvPicPr>
          <p:nvPr>
            <p:ph idx="1"/>
          </p:nvPr>
        </p:nvPicPr>
        <p:blipFill>
          <a:blip r:embed="rId3">
            <a:extLst>
              <a:ext uri="{28A0092B-C50C-407E-A947-70E740481C1C}">
                <a14:useLocalDpi xmlns:a14="http://schemas.microsoft.com/office/drawing/2010/main" val="0"/>
              </a:ext>
            </a:extLst>
          </a:blip>
          <a:srcRect t="13995" b="13995"/>
          <a:stretch>
            <a:fillRect/>
          </a:stretch>
        </p:blipFill>
        <p:spPr>
          <a:xfrm>
            <a:off x="256211" y="3821408"/>
            <a:ext cx="5622577" cy="3036591"/>
          </a:xfrm>
        </p:spPr>
      </p:pic>
      <p:pic>
        <p:nvPicPr>
          <p:cNvPr id="5" name="Picture 4"/>
          <p:cNvPicPr>
            <a:picLocks noChangeAspect="1"/>
          </p:cNvPicPr>
          <p:nvPr/>
        </p:nvPicPr>
        <p:blipFill>
          <a:blip r:embed="rId4"/>
          <a:stretch>
            <a:fillRect/>
          </a:stretch>
        </p:blipFill>
        <p:spPr>
          <a:xfrm>
            <a:off x="7888940" y="5602940"/>
            <a:ext cx="1255059" cy="1255059"/>
          </a:xfrm>
          <a:prstGeom prst="rect">
            <a:avLst/>
          </a:prstGeom>
        </p:spPr>
      </p:pic>
      <p:pic>
        <p:nvPicPr>
          <p:cNvPr id="7" name="Picture 6"/>
          <p:cNvPicPr>
            <a:picLocks noChangeAspect="1"/>
          </p:cNvPicPr>
          <p:nvPr/>
        </p:nvPicPr>
        <p:blipFill>
          <a:blip r:embed="rId5"/>
          <a:stretch>
            <a:fillRect/>
          </a:stretch>
        </p:blipFill>
        <p:spPr>
          <a:xfrm>
            <a:off x="256211" y="2248828"/>
            <a:ext cx="4660900" cy="1117600"/>
          </a:xfrm>
          <a:prstGeom prst="rect">
            <a:avLst/>
          </a:prstGeom>
        </p:spPr>
      </p:pic>
      <p:pic>
        <p:nvPicPr>
          <p:cNvPr id="9" name="Picture 8"/>
          <p:cNvPicPr>
            <a:picLocks noChangeAspect="1"/>
          </p:cNvPicPr>
          <p:nvPr/>
        </p:nvPicPr>
        <p:blipFill>
          <a:blip r:embed="rId6"/>
          <a:stretch>
            <a:fillRect/>
          </a:stretch>
        </p:blipFill>
        <p:spPr>
          <a:xfrm>
            <a:off x="256211" y="1223181"/>
            <a:ext cx="918912" cy="1045658"/>
          </a:xfrm>
          <a:prstGeom prst="rect">
            <a:avLst/>
          </a:prstGeom>
        </p:spPr>
      </p:pic>
      <p:pic>
        <p:nvPicPr>
          <p:cNvPr id="10" name="Picture 9"/>
          <p:cNvPicPr>
            <a:picLocks noChangeAspect="1"/>
          </p:cNvPicPr>
          <p:nvPr/>
        </p:nvPicPr>
        <p:blipFill>
          <a:blip r:embed="rId7"/>
          <a:stretch>
            <a:fillRect/>
          </a:stretch>
        </p:blipFill>
        <p:spPr>
          <a:xfrm>
            <a:off x="1175123" y="1239461"/>
            <a:ext cx="3741988" cy="1025647"/>
          </a:xfrm>
          <a:prstGeom prst="rect">
            <a:avLst/>
          </a:prstGeom>
        </p:spPr>
      </p:pic>
      <p:pic>
        <p:nvPicPr>
          <p:cNvPr id="11" name="Picture 10"/>
          <p:cNvPicPr>
            <a:picLocks noChangeAspect="1"/>
          </p:cNvPicPr>
          <p:nvPr/>
        </p:nvPicPr>
        <p:blipFill>
          <a:blip r:embed="rId8"/>
          <a:stretch>
            <a:fillRect/>
          </a:stretch>
        </p:blipFill>
        <p:spPr>
          <a:xfrm>
            <a:off x="4428521" y="2807628"/>
            <a:ext cx="2882900" cy="1600200"/>
          </a:xfrm>
          <a:prstGeom prst="rect">
            <a:avLst/>
          </a:prstGeom>
        </p:spPr>
      </p:pic>
      <p:pic>
        <p:nvPicPr>
          <p:cNvPr id="12" name="Picture 11"/>
          <p:cNvPicPr>
            <a:picLocks noChangeAspect="1"/>
          </p:cNvPicPr>
          <p:nvPr/>
        </p:nvPicPr>
        <p:blipFill>
          <a:blip r:embed="rId9"/>
          <a:stretch>
            <a:fillRect/>
          </a:stretch>
        </p:blipFill>
        <p:spPr>
          <a:xfrm>
            <a:off x="4428521" y="4407828"/>
            <a:ext cx="4650354" cy="905478"/>
          </a:xfrm>
          <a:prstGeom prst="rect">
            <a:avLst/>
          </a:prstGeom>
        </p:spPr>
      </p:pic>
      <p:pic>
        <p:nvPicPr>
          <p:cNvPr id="13" name="Picture 12"/>
          <p:cNvPicPr>
            <a:picLocks noChangeAspect="1"/>
          </p:cNvPicPr>
          <p:nvPr/>
        </p:nvPicPr>
        <p:blipFill>
          <a:blip r:embed="rId10"/>
          <a:stretch>
            <a:fillRect/>
          </a:stretch>
        </p:blipFill>
        <p:spPr>
          <a:xfrm>
            <a:off x="4412523" y="739588"/>
            <a:ext cx="4640922" cy="880174"/>
          </a:xfrm>
          <a:prstGeom prst="rect">
            <a:avLst/>
          </a:prstGeom>
        </p:spPr>
      </p:pic>
      <p:pic>
        <p:nvPicPr>
          <p:cNvPr id="14" name="Picture 13"/>
          <p:cNvPicPr>
            <a:picLocks noChangeAspect="1"/>
          </p:cNvPicPr>
          <p:nvPr/>
        </p:nvPicPr>
        <p:blipFill>
          <a:blip r:embed="rId11"/>
          <a:stretch>
            <a:fillRect/>
          </a:stretch>
        </p:blipFill>
        <p:spPr>
          <a:xfrm>
            <a:off x="165359" y="62907"/>
            <a:ext cx="8913516" cy="660400"/>
          </a:xfrm>
          <a:prstGeom prst="rect">
            <a:avLst/>
          </a:prstGeom>
        </p:spPr>
      </p:pic>
      <p:sp>
        <p:nvSpPr>
          <p:cNvPr id="16" name="Rectangle 15"/>
          <p:cNvSpPr/>
          <p:nvPr/>
        </p:nvSpPr>
        <p:spPr>
          <a:xfrm>
            <a:off x="-1" y="0"/>
            <a:ext cx="9143999" cy="6857999"/>
          </a:xfrm>
          <a:prstGeom prst="rect">
            <a:avLst/>
          </a:prstGeom>
          <a:solidFill>
            <a:schemeClr val="tx2">
              <a:lumMod val="90000"/>
              <a:lumOff val="1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accent3">
                    <a:lumMod val="60000"/>
                    <a:lumOff val="40000"/>
                  </a:schemeClr>
                </a:solidFill>
              </a:rPr>
              <a:t>Background: </a:t>
            </a:r>
          </a:p>
          <a:p>
            <a:endParaRPr lang="en-US" sz="2400" b="1" dirty="0" smtClean="0">
              <a:solidFill>
                <a:schemeClr val="accent3">
                  <a:lumMod val="60000"/>
                  <a:lumOff val="40000"/>
                </a:schemeClr>
              </a:solidFill>
            </a:endParaRPr>
          </a:p>
          <a:p>
            <a:r>
              <a:rPr lang="en-US" sz="2400" b="1" dirty="0" smtClean="0">
                <a:solidFill>
                  <a:schemeClr val="accent3">
                    <a:lumMod val="60000"/>
                    <a:lumOff val="40000"/>
                  </a:schemeClr>
                </a:solidFill>
              </a:rPr>
              <a:t>2012 WNV Outbreak largest in Texas, Oklahoma history</a:t>
            </a:r>
          </a:p>
          <a:p>
            <a:r>
              <a:rPr lang="en-US" sz="2400" b="1" dirty="0" smtClean="0">
                <a:solidFill>
                  <a:schemeClr val="accent3">
                    <a:lumMod val="60000"/>
                    <a:lumOff val="40000"/>
                  </a:schemeClr>
                </a:solidFill>
              </a:rPr>
              <a:t>	&gt; Oklahoma: 187 Cases, 12 Deaths</a:t>
            </a:r>
          </a:p>
          <a:p>
            <a:r>
              <a:rPr lang="en-US" sz="2400" b="1" dirty="0" smtClean="0">
                <a:solidFill>
                  <a:schemeClr val="accent3">
                    <a:lumMod val="60000"/>
                    <a:lumOff val="40000"/>
                  </a:schemeClr>
                </a:solidFill>
              </a:rPr>
              <a:t>	&gt; Texas: 1739 Cases, 76 Deaths</a:t>
            </a:r>
          </a:p>
          <a:p>
            <a:r>
              <a:rPr lang="en-US" sz="2400" b="1" dirty="0" smtClean="0">
                <a:solidFill>
                  <a:schemeClr val="accent3">
                    <a:lumMod val="60000"/>
                    <a:lumOff val="40000"/>
                  </a:schemeClr>
                </a:solidFill>
              </a:rPr>
              <a:t>	&gt; Dallas County one of worst hit places with 371 cases</a:t>
            </a:r>
          </a:p>
          <a:p>
            <a:endParaRPr lang="en-US" sz="2400" b="1" dirty="0" smtClean="0">
              <a:solidFill>
                <a:schemeClr val="accent3">
                  <a:lumMod val="60000"/>
                  <a:lumOff val="40000"/>
                </a:schemeClr>
              </a:solidFill>
            </a:endParaRPr>
          </a:p>
          <a:p>
            <a:r>
              <a:rPr lang="en-US" sz="2400" b="1" dirty="0" smtClean="0">
                <a:solidFill>
                  <a:schemeClr val="accent3">
                    <a:lumMod val="60000"/>
                    <a:lumOff val="40000"/>
                  </a:schemeClr>
                </a:solidFill>
              </a:rPr>
              <a:t>Weather and Climate impacts on disease is a major focus in our changing climate</a:t>
            </a:r>
          </a:p>
          <a:p>
            <a:endParaRPr lang="en-US" sz="2400" b="1" dirty="0" smtClean="0">
              <a:solidFill>
                <a:schemeClr val="accent3">
                  <a:lumMod val="60000"/>
                  <a:lumOff val="40000"/>
                </a:schemeClr>
              </a:solidFill>
            </a:endParaRPr>
          </a:p>
          <a:p>
            <a:r>
              <a:rPr lang="en-US" sz="2400" b="1" dirty="0" smtClean="0">
                <a:solidFill>
                  <a:schemeClr val="accent3">
                    <a:lumMod val="60000"/>
                    <a:lumOff val="40000"/>
                  </a:schemeClr>
                </a:solidFill>
              </a:rPr>
              <a:t>Mosquito populations and behavior are significantly impacted by weather and climate (e.g., rainfall, vegetation-soil moisture, temperature including extremes, wind and humidity)</a:t>
            </a:r>
          </a:p>
          <a:p>
            <a:endParaRPr lang="en-US" sz="2400" b="1" dirty="0" smtClean="0">
              <a:solidFill>
                <a:schemeClr val="accent3">
                  <a:lumMod val="60000"/>
                  <a:lumOff val="40000"/>
                </a:schemeClr>
              </a:solidFill>
            </a:endParaRPr>
          </a:p>
          <a:p>
            <a:r>
              <a:rPr lang="en-US" sz="2400" b="1" dirty="0" smtClean="0">
                <a:solidFill>
                  <a:schemeClr val="accent3">
                    <a:lumMod val="60000"/>
                    <a:lumOff val="40000"/>
                  </a:schemeClr>
                </a:solidFill>
              </a:rPr>
              <a:t>Past research on weather-climate-WNV connections is prolific, but little research has been done for the Southern Plains. Also research is often localized and relies on unstandardized mosquito numbers . </a:t>
            </a:r>
          </a:p>
        </p:txBody>
      </p:sp>
    </p:spTree>
    <p:extLst>
      <p:ext uri="{BB962C8B-B14F-4D97-AF65-F5344CB8AC3E}">
        <p14:creationId xmlns:p14="http://schemas.microsoft.com/office/powerpoint/2010/main" val="255036779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tx2">
              <a:lumMod val="90000"/>
              <a:lumOff val="1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accent3">
                    <a:lumMod val="60000"/>
                    <a:lumOff val="40000"/>
                  </a:schemeClr>
                </a:solidFill>
              </a:rPr>
              <a:t>STATEMENT OF PURPOSE: Since mosquito populations are significantly impacted by weather and climate conditions, we will attempt to identify correlations between WNV disease statistics and variations in weather and seasonal indices over the Southern Great Plains </a:t>
            </a:r>
          </a:p>
          <a:p>
            <a:endParaRPr lang="en-US" sz="2400" b="1" dirty="0" smtClean="0">
              <a:solidFill>
                <a:schemeClr val="accent3">
                  <a:lumMod val="60000"/>
                  <a:lumOff val="40000"/>
                </a:schemeClr>
              </a:solidFill>
            </a:endParaRPr>
          </a:p>
          <a:p>
            <a:r>
              <a:rPr lang="en-US" sz="2400" b="1" dirty="0" smtClean="0">
                <a:solidFill>
                  <a:schemeClr val="accent3">
                    <a:lumMod val="60000"/>
                    <a:lumOff val="40000"/>
                  </a:schemeClr>
                </a:solidFill>
              </a:rPr>
              <a:t>If significant correlations are found, we will propose a predictive index.</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3964"/>
            <a:ext cx="8042276" cy="874728"/>
          </a:xfrm>
        </p:spPr>
        <p:txBody>
          <a:bodyPr/>
          <a:lstStyle/>
          <a:p>
            <a:r>
              <a:rPr lang="en-US" dirty="0" smtClean="0"/>
              <a:t>What is West Nile Virus?</a:t>
            </a:r>
            <a:endParaRPr lang="en-US" dirty="0"/>
          </a:p>
        </p:txBody>
      </p:sp>
      <p:pic>
        <p:nvPicPr>
          <p:cNvPr id="4" name="Picture 3"/>
          <p:cNvPicPr>
            <a:picLocks noChangeAspect="1"/>
          </p:cNvPicPr>
          <p:nvPr/>
        </p:nvPicPr>
        <p:blipFill>
          <a:blip r:embed="rId3"/>
          <a:stretch>
            <a:fillRect/>
          </a:stretch>
        </p:blipFill>
        <p:spPr>
          <a:xfrm>
            <a:off x="3932797" y="981561"/>
            <a:ext cx="5211203" cy="3785378"/>
          </a:xfrm>
          <a:prstGeom prst="rect">
            <a:avLst/>
          </a:prstGeom>
        </p:spPr>
      </p:pic>
      <p:pic>
        <p:nvPicPr>
          <p:cNvPr id="8" name="Picture 7"/>
          <p:cNvPicPr>
            <a:picLocks noChangeAspect="1"/>
          </p:cNvPicPr>
          <p:nvPr/>
        </p:nvPicPr>
        <p:blipFill>
          <a:blip r:embed="rId4"/>
          <a:stretch>
            <a:fillRect/>
          </a:stretch>
        </p:blipFill>
        <p:spPr>
          <a:xfrm>
            <a:off x="7888940" y="5602940"/>
            <a:ext cx="1255059" cy="1255059"/>
          </a:xfrm>
          <a:prstGeom prst="rect">
            <a:avLst/>
          </a:prstGeom>
        </p:spPr>
      </p:pic>
      <p:sp>
        <p:nvSpPr>
          <p:cNvPr id="9" name="TextBox 8"/>
          <p:cNvSpPr txBox="1"/>
          <p:nvPr/>
        </p:nvSpPr>
        <p:spPr>
          <a:xfrm>
            <a:off x="3932797" y="4766939"/>
            <a:ext cx="4973089" cy="923330"/>
          </a:xfrm>
          <a:prstGeom prst="rect">
            <a:avLst/>
          </a:prstGeom>
          <a:noFill/>
        </p:spPr>
        <p:txBody>
          <a:bodyPr wrap="square" rtlCol="0">
            <a:spAutoFit/>
          </a:bodyPr>
          <a:lstStyle/>
          <a:p>
            <a:r>
              <a:rPr lang="en-US" dirty="0" smtClean="0">
                <a:latin typeface="Helvetica"/>
                <a:cs typeface="Helvetica"/>
              </a:rPr>
              <a:t>Birds and mosquitoes are natural vectors of WNV, but mosquitoes pass the virus to dogs, cattle, and humans.</a:t>
            </a:r>
            <a:endParaRPr lang="en-US" dirty="0">
              <a:latin typeface="Helvetica"/>
              <a:cs typeface="Helvetica"/>
            </a:endParaRPr>
          </a:p>
        </p:txBody>
      </p:sp>
      <p:sp>
        <p:nvSpPr>
          <p:cNvPr id="10" name="TextBox 9"/>
          <p:cNvSpPr txBox="1"/>
          <p:nvPr/>
        </p:nvSpPr>
        <p:spPr>
          <a:xfrm>
            <a:off x="549275" y="4916271"/>
            <a:ext cx="2820962" cy="923330"/>
          </a:xfrm>
          <a:prstGeom prst="rect">
            <a:avLst/>
          </a:prstGeom>
          <a:noFill/>
        </p:spPr>
        <p:txBody>
          <a:bodyPr wrap="square" rtlCol="0">
            <a:spAutoFit/>
          </a:bodyPr>
          <a:lstStyle/>
          <a:p>
            <a:r>
              <a:rPr lang="en-US" dirty="0" smtClean="0">
                <a:latin typeface="Helvetica"/>
                <a:cs typeface="Helvetica"/>
              </a:rPr>
              <a:t>WNV is a </a:t>
            </a:r>
            <a:r>
              <a:rPr lang="en-US" dirty="0" err="1" smtClean="0">
                <a:latin typeface="Helvetica"/>
                <a:cs typeface="Helvetica"/>
              </a:rPr>
              <a:t>flavivirus</a:t>
            </a:r>
            <a:r>
              <a:rPr lang="en-US" dirty="0" smtClean="0">
                <a:latin typeface="Helvetica"/>
                <a:cs typeface="Helvetica"/>
              </a:rPr>
              <a:t> that is potentially fatal when it enters nervous system.</a:t>
            </a:r>
            <a:endParaRPr lang="en-US" dirty="0">
              <a:latin typeface="Helvetica"/>
              <a:cs typeface="Helvetica"/>
            </a:endParaRPr>
          </a:p>
        </p:txBody>
      </p:sp>
      <p:pic>
        <p:nvPicPr>
          <p:cNvPr id="11" name="Picture 10"/>
          <p:cNvPicPr>
            <a:picLocks noChangeAspect="1"/>
          </p:cNvPicPr>
          <p:nvPr/>
        </p:nvPicPr>
        <p:blipFill>
          <a:blip r:embed="rId5"/>
          <a:stretch>
            <a:fillRect/>
          </a:stretch>
        </p:blipFill>
        <p:spPr>
          <a:xfrm>
            <a:off x="549275" y="988692"/>
            <a:ext cx="2897899" cy="3943859"/>
          </a:xfrm>
          <a:prstGeom prst="rect">
            <a:avLst/>
          </a:prstGeom>
        </p:spPr>
      </p:pic>
    </p:spTree>
    <p:extLst>
      <p:ext uri="{BB962C8B-B14F-4D97-AF65-F5344CB8AC3E}">
        <p14:creationId xmlns:p14="http://schemas.microsoft.com/office/powerpoint/2010/main" val="10929497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7535"/>
            <a:ext cx="8042276" cy="750265"/>
          </a:xfrm>
        </p:spPr>
        <p:txBody>
          <a:bodyPr/>
          <a:lstStyle/>
          <a:p>
            <a:r>
              <a:rPr lang="en-US" dirty="0" smtClean="0"/>
              <a:t>WNV in 2012 </a:t>
            </a:r>
            <a:endParaRPr lang="en-US" dirty="0"/>
          </a:p>
        </p:txBody>
      </p:sp>
      <p:pic>
        <p:nvPicPr>
          <p:cNvPr id="6" name="Picture 5"/>
          <p:cNvPicPr>
            <a:picLocks noChangeAspect="1"/>
          </p:cNvPicPr>
          <p:nvPr/>
        </p:nvPicPr>
        <p:blipFill>
          <a:blip r:embed="rId3"/>
          <a:stretch>
            <a:fillRect/>
          </a:stretch>
        </p:blipFill>
        <p:spPr>
          <a:xfrm>
            <a:off x="7888940" y="5602940"/>
            <a:ext cx="1255059" cy="1255059"/>
          </a:xfrm>
          <a:prstGeom prst="rect">
            <a:avLst/>
          </a:prstGeom>
        </p:spPr>
      </p:pic>
      <p:grpSp>
        <p:nvGrpSpPr>
          <p:cNvPr id="9" name="Group 8"/>
          <p:cNvGrpSpPr/>
          <p:nvPr/>
        </p:nvGrpSpPr>
        <p:grpSpPr>
          <a:xfrm>
            <a:off x="396878" y="967800"/>
            <a:ext cx="7669198" cy="5503489"/>
            <a:chOff x="396878" y="967800"/>
            <a:chExt cx="7669198" cy="5503489"/>
          </a:xfrm>
        </p:grpSpPr>
        <p:pic>
          <p:nvPicPr>
            <p:cNvPr id="7" name="Picture 6"/>
            <p:cNvPicPr>
              <a:picLocks noChangeAspect="1"/>
            </p:cNvPicPr>
            <p:nvPr/>
          </p:nvPicPr>
          <p:blipFill>
            <a:blip r:embed="rId4"/>
            <a:stretch>
              <a:fillRect/>
            </a:stretch>
          </p:blipFill>
          <p:spPr>
            <a:xfrm>
              <a:off x="396878" y="967800"/>
              <a:ext cx="7669198" cy="4857158"/>
            </a:xfrm>
            <a:prstGeom prst="rect">
              <a:avLst/>
            </a:prstGeom>
          </p:spPr>
        </p:pic>
        <p:sp>
          <p:nvSpPr>
            <p:cNvPr id="8" name="TextBox 7"/>
            <p:cNvSpPr txBox="1"/>
            <p:nvPr/>
          </p:nvSpPr>
          <p:spPr>
            <a:xfrm>
              <a:off x="396878" y="5824958"/>
              <a:ext cx="7669198" cy="646331"/>
            </a:xfrm>
            <a:prstGeom prst="rect">
              <a:avLst/>
            </a:prstGeom>
            <a:noFill/>
          </p:spPr>
          <p:txBody>
            <a:bodyPr wrap="square" rtlCol="0">
              <a:spAutoFit/>
            </a:bodyPr>
            <a:lstStyle/>
            <a:p>
              <a:r>
                <a:rPr lang="en-US" dirty="0" smtClean="0">
                  <a:latin typeface="Helvetica"/>
                  <a:cs typeface="Helvetica"/>
                </a:rPr>
                <a:t>WNV cases reported to the Centers for Disease Control and Prevention (CDC) for the year 2012</a:t>
              </a:r>
              <a:endParaRPr lang="en-US" dirty="0">
                <a:latin typeface="Helvetica"/>
                <a:cs typeface="Helvetica"/>
              </a:endParaRPr>
            </a:p>
          </p:txBody>
        </p:sp>
      </p:grpSp>
      <p:sp>
        <p:nvSpPr>
          <p:cNvPr id="10" name="Donut 9"/>
          <p:cNvSpPr/>
          <p:nvPr/>
        </p:nvSpPr>
        <p:spPr>
          <a:xfrm>
            <a:off x="3048003" y="2946400"/>
            <a:ext cx="2048933" cy="2810826"/>
          </a:xfrm>
          <a:prstGeom prst="donut">
            <a:avLst>
              <a:gd name="adj" fmla="val 321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396877" y="967800"/>
            <a:ext cx="8556863" cy="4429558"/>
            <a:chOff x="396877" y="967800"/>
            <a:chExt cx="8556863" cy="4429558"/>
          </a:xfrm>
        </p:grpSpPr>
        <p:pic>
          <p:nvPicPr>
            <p:cNvPr id="4" name="Picture 3" descr="mosquito-spring rains-1-compday.129.15.109.254.248.16.26.44.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408" y="967800"/>
              <a:ext cx="4496332" cy="3789903"/>
            </a:xfrm>
            <a:prstGeom prst="rect">
              <a:avLst/>
            </a:prstGeom>
          </p:spPr>
        </p:pic>
        <p:pic>
          <p:nvPicPr>
            <p:cNvPr id="5" name="Picture 4"/>
            <p:cNvPicPr>
              <a:picLocks noChangeAspect="1"/>
            </p:cNvPicPr>
            <p:nvPr/>
          </p:nvPicPr>
          <p:blipFill rotWithShape="1">
            <a:blip r:embed="rId6"/>
            <a:srcRect l="15485"/>
            <a:stretch/>
          </p:blipFill>
          <p:spPr>
            <a:xfrm>
              <a:off x="396877" y="967800"/>
              <a:ext cx="4141255" cy="3789903"/>
            </a:xfrm>
            <a:prstGeom prst="rect">
              <a:avLst/>
            </a:prstGeom>
          </p:spPr>
        </p:pic>
        <p:sp>
          <p:nvSpPr>
            <p:cNvPr id="11" name="TextBox 10"/>
            <p:cNvSpPr txBox="1"/>
            <p:nvPr/>
          </p:nvSpPr>
          <p:spPr>
            <a:xfrm>
              <a:off x="396877" y="4751027"/>
              <a:ext cx="8540582" cy="646331"/>
            </a:xfrm>
            <a:prstGeom prst="rect">
              <a:avLst/>
            </a:prstGeom>
            <a:noFill/>
          </p:spPr>
          <p:txBody>
            <a:bodyPr wrap="square" rtlCol="0">
              <a:spAutoFit/>
            </a:bodyPr>
            <a:lstStyle/>
            <a:p>
              <a:r>
                <a:rPr lang="en-US" dirty="0" smtClean="0"/>
                <a:t>North American Regional Reanalysis (NARR) temperature (left) and soil moisture (right) for spring of 2012.</a:t>
              </a:r>
              <a:endParaRPr lang="en-US" dirty="0"/>
            </a:p>
          </p:txBody>
        </p:sp>
      </p:grpSp>
    </p:spTree>
    <p:extLst>
      <p:ext uri="{BB962C8B-B14F-4D97-AF65-F5344CB8AC3E}">
        <p14:creationId xmlns:p14="http://schemas.microsoft.com/office/powerpoint/2010/main" val="9639611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2077"/>
            <a:ext cx="8042276" cy="695647"/>
          </a:xfrm>
        </p:spPr>
        <p:txBody>
          <a:bodyPr/>
          <a:lstStyle/>
          <a:p>
            <a:r>
              <a:rPr lang="en-US" dirty="0" smtClean="0"/>
              <a:t>Methodology</a:t>
            </a:r>
            <a:endParaRPr lang="en-US" dirty="0"/>
          </a:p>
        </p:txBody>
      </p:sp>
      <p:pic>
        <p:nvPicPr>
          <p:cNvPr id="6" name="Picture 5"/>
          <p:cNvPicPr>
            <a:picLocks noChangeAspect="1"/>
          </p:cNvPicPr>
          <p:nvPr/>
        </p:nvPicPr>
        <p:blipFill>
          <a:blip r:embed="rId3"/>
          <a:stretch>
            <a:fillRect/>
          </a:stretch>
        </p:blipFill>
        <p:spPr>
          <a:xfrm>
            <a:off x="7888940" y="5602940"/>
            <a:ext cx="1255059" cy="1255059"/>
          </a:xfrm>
          <a:prstGeom prst="rect">
            <a:avLst/>
          </a:prstGeom>
        </p:spPr>
      </p:pic>
      <p:sp>
        <p:nvSpPr>
          <p:cNvPr id="8" name="TextBox 7"/>
          <p:cNvSpPr txBox="1"/>
          <p:nvPr/>
        </p:nvSpPr>
        <p:spPr>
          <a:xfrm>
            <a:off x="549275" y="797724"/>
            <a:ext cx="8042276" cy="646331"/>
          </a:xfrm>
          <a:prstGeom prst="rect">
            <a:avLst/>
          </a:prstGeom>
          <a:noFill/>
        </p:spPr>
        <p:txBody>
          <a:bodyPr wrap="square" rtlCol="0">
            <a:spAutoFit/>
          </a:bodyPr>
          <a:lstStyle/>
          <a:p>
            <a:r>
              <a:rPr lang="en-US" b="1" dirty="0" smtClean="0">
                <a:solidFill>
                  <a:srgbClr val="FF0000"/>
                </a:solidFill>
                <a:latin typeface="Helvetica"/>
                <a:cs typeface="Helvetica"/>
              </a:rPr>
              <a:t>Goal: </a:t>
            </a:r>
            <a:r>
              <a:rPr lang="en-US" dirty="0" smtClean="0">
                <a:latin typeface="Helvetica"/>
                <a:cs typeface="Helvetica"/>
              </a:rPr>
              <a:t>Correlate weather and seasonal climate conditions to location of WNV outbreaks, and if possible, create a predictive index. </a:t>
            </a:r>
            <a:endParaRPr lang="en-US" dirty="0">
              <a:latin typeface="Helvetica"/>
              <a:cs typeface="Helvetica"/>
            </a:endParaRPr>
          </a:p>
        </p:txBody>
      </p:sp>
      <p:pic>
        <p:nvPicPr>
          <p:cNvPr id="11" name="Picture 10" descr="Screen shot 2013-02-11 at 6.18.23 PM.png"/>
          <p:cNvPicPr>
            <a:picLocks noChangeAspect="1"/>
          </p:cNvPicPr>
          <p:nvPr/>
        </p:nvPicPr>
        <p:blipFill>
          <a:blip r:embed="rId4"/>
          <a:stretch>
            <a:fillRect/>
          </a:stretch>
        </p:blipFill>
        <p:spPr>
          <a:xfrm>
            <a:off x="325628" y="1566953"/>
            <a:ext cx="7563312" cy="4682944"/>
          </a:xfrm>
          <a:prstGeom prst="rect">
            <a:avLst/>
          </a:prstGeom>
        </p:spPr>
      </p:pic>
      <p:sp>
        <p:nvSpPr>
          <p:cNvPr id="12" name="TextBox 11"/>
          <p:cNvSpPr txBox="1"/>
          <p:nvPr/>
        </p:nvSpPr>
        <p:spPr>
          <a:xfrm>
            <a:off x="549275" y="3019555"/>
            <a:ext cx="2617258" cy="4524316"/>
          </a:xfrm>
          <a:prstGeom prst="rect">
            <a:avLst/>
          </a:prstGeom>
          <a:noFill/>
        </p:spPr>
        <p:txBody>
          <a:bodyPr wrap="square" rtlCol="0">
            <a:spAutoFit/>
          </a:bodyPr>
          <a:lstStyle/>
          <a:p>
            <a:r>
              <a:rPr lang="en-US" b="1" dirty="0" smtClean="0">
                <a:solidFill>
                  <a:srgbClr val="FF0000"/>
                </a:solidFill>
                <a:latin typeface="Helvetica"/>
                <a:cs typeface="Helvetica"/>
              </a:rPr>
              <a:t>We need:</a:t>
            </a:r>
          </a:p>
          <a:p>
            <a:pPr>
              <a:buFont typeface="Arial"/>
              <a:buChar char="•"/>
            </a:pPr>
            <a:r>
              <a:rPr lang="en-US" dirty="0" smtClean="0">
                <a:latin typeface="Helvetica"/>
                <a:cs typeface="Helvetica"/>
              </a:rPr>
              <a:t>Cases reported to each county in Kansas, Oklahoma, and Texas</a:t>
            </a:r>
          </a:p>
          <a:p>
            <a:endParaRPr lang="en-US" dirty="0" smtClean="0">
              <a:latin typeface="Helvetica"/>
              <a:cs typeface="Helvetica"/>
            </a:endParaRPr>
          </a:p>
          <a:p>
            <a:pPr>
              <a:buFont typeface="Arial"/>
              <a:buChar char="•"/>
            </a:pPr>
            <a:r>
              <a:rPr lang="en-US" dirty="0" smtClean="0">
                <a:latin typeface="Helvetica"/>
                <a:cs typeface="Helvetica"/>
              </a:rPr>
              <a:t>NCEP/NCAR</a:t>
            </a:r>
          </a:p>
          <a:p>
            <a:pPr lvl="1">
              <a:buFont typeface="Arial"/>
              <a:buChar char="•"/>
            </a:pPr>
            <a:r>
              <a:rPr lang="en-US" dirty="0" smtClean="0">
                <a:latin typeface="Helvetica"/>
                <a:cs typeface="Helvetica"/>
              </a:rPr>
              <a:t>Soil moisture</a:t>
            </a:r>
          </a:p>
          <a:p>
            <a:pPr lvl="1">
              <a:buFont typeface="Arial"/>
              <a:buChar char="•"/>
            </a:pPr>
            <a:r>
              <a:rPr lang="en-US" dirty="0" smtClean="0">
                <a:latin typeface="Helvetica"/>
                <a:cs typeface="Helvetica"/>
              </a:rPr>
              <a:t>Temperature    	       thresholds</a:t>
            </a:r>
          </a:p>
          <a:p>
            <a:pPr lvl="1">
              <a:buFont typeface="Arial"/>
              <a:buChar char="•"/>
            </a:pPr>
            <a:r>
              <a:rPr lang="en-US" dirty="0" smtClean="0">
                <a:latin typeface="Helvetica"/>
                <a:cs typeface="Helvetica"/>
              </a:rPr>
              <a:t>Wind</a:t>
            </a:r>
          </a:p>
          <a:p>
            <a:pPr lvl="1">
              <a:buFont typeface="Arial"/>
              <a:buChar char="•"/>
            </a:pPr>
            <a:r>
              <a:rPr lang="en-US" dirty="0" smtClean="0">
                <a:latin typeface="Helvetica"/>
                <a:cs typeface="Helvetica"/>
              </a:rPr>
              <a:t>Rainfall</a:t>
            </a:r>
          </a:p>
          <a:p>
            <a:pPr marL="285750" indent="-285750">
              <a:buFont typeface="Arial"/>
              <a:buChar char="•"/>
            </a:pPr>
            <a:endParaRPr lang="en-US" dirty="0" smtClean="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dirty="0" smtClean="0">
              <a:latin typeface="Helvetica"/>
              <a:cs typeface="Helvetica"/>
            </a:endParaRPr>
          </a:p>
        </p:txBody>
      </p:sp>
      <p:sp>
        <p:nvSpPr>
          <p:cNvPr id="14" name="TextBox 13"/>
          <p:cNvSpPr txBox="1"/>
          <p:nvPr/>
        </p:nvSpPr>
        <p:spPr>
          <a:xfrm>
            <a:off x="3565611" y="3052114"/>
            <a:ext cx="3907518" cy="3416320"/>
          </a:xfrm>
          <a:prstGeom prst="rect">
            <a:avLst/>
          </a:prstGeom>
          <a:noFill/>
        </p:spPr>
        <p:txBody>
          <a:bodyPr wrap="square" rtlCol="0">
            <a:spAutoFit/>
          </a:bodyPr>
          <a:lstStyle/>
          <a:p>
            <a:r>
              <a:rPr lang="en-US" b="1" dirty="0" smtClean="0">
                <a:solidFill>
                  <a:srgbClr val="FF0000"/>
                </a:solidFill>
                <a:latin typeface="Helvetica"/>
                <a:cs typeface="Helvetica"/>
              </a:rPr>
              <a:t>Process:</a:t>
            </a:r>
            <a:r>
              <a:rPr lang="en-US" dirty="0" smtClean="0">
                <a:latin typeface="Helvetica"/>
                <a:cs typeface="Helvetica"/>
              </a:rPr>
              <a:t> </a:t>
            </a:r>
            <a:endParaRPr lang="en-US" b="1" dirty="0" smtClean="0">
              <a:solidFill>
                <a:srgbClr val="FF0000"/>
              </a:solidFill>
              <a:latin typeface="Helvetica"/>
              <a:cs typeface="Helvetica"/>
            </a:endParaRPr>
          </a:p>
          <a:p>
            <a:pPr>
              <a:buFont typeface="Arial"/>
              <a:buChar char="•"/>
            </a:pPr>
            <a:r>
              <a:rPr lang="en-US" dirty="0" smtClean="0">
                <a:solidFill>
                  <a:srgbClr val="000000"/>
                </a:solidFill>
                <a:latin typeface="Helvetica"/>
                <a:cs typeface="Helvetica"/>
              </a:rPr>
              <a:t>Analyze literature for theoretical correlations  </a:t>
            </a:r>
          </a:p>
          <a:p>
            <a:pPr lvl="1">
              <a:buFont typeface="Arial"/>
              <a:buChar char="•"/>
            </a:pPr>
            <a:r>
              <a:rPr lang="en-US" dirty="0" smtClean="0">
                <a:solidFill>
                  <a:srgbClr val="000000"/>
                </a:solidFill>
                <a:latin typeface="Helvetica"/>
                <a:cs typeface="Helvetica"/>
              </a:rPr>
              <a:t> Mosquito’s are sensitive to extreme heat/cold during two day </a:t>
            </a:r>
            <a:r>
              <a:rPr lang="en-US" dirty="0" err="1" smtClean="0">
                <a:solidFill>
                  <a:srgbClr val="000000"/>
                </a:solidFill>
                <a:latin typeface="Helvetica"/>
                <a:cs typeface="Helvetica"/>
              </a:rPr>
              <a:t>gonotrophic</a:t>
            </a:r>
            <a:r>
              <a:rPr lang="en-US" dirty="0" smtClean="0">
                <a:solidFill>
                  <a:srgbClr val="000000"/>
                </a:solidFill>
                <a:latin typeface="Helvetica"/>
                <a:cs typeface="Helvetica"/>
              </a:rPr>
              <a:t> cycle</a:t>
            </a:r>
          </a:p>
          <a:p>
            <a:pPr lvl="1">
              <a:buFont typeface="Arial"/>
              <a:buChar char="•"/>
            </a:pPr>
            <a:r>
              <a:rPr lang="en-US" dirty="0" smtClean="0">
                <a:solidFill>
                  <a:srgbClr val="000000"/>
                </a:solidFill>
                <a:latin typeface="Helvetica"/>
                <a:cs typeface="Helvetica"/>
              </a:rPr>
              <a:t>Water movement increases larvae mortality</a:t>
            </a:r>
            <a:endParaRPr lang="en-US" dirty="0">
              <a:solidFill>
                <a:srgbClr val="000000"/>
              </a:solidFill>
              <a:latin typeface="Helvetica"/>
              <a:cs typeface="Helvetica"/>
            </a:endParaRPr>
          </a:p>
          <a:p>
            <a:pPr>
              <a:buFont typeface="Arial"/>
              <a:buChar char="•"/>
            </a:pPr>
            <a:r>
              <a:rPr lang="en-US" dirty="0" smtClean="0">
                <a:solidFill>
                  <a:srgbClr val="000000"/>
                </a:solidFill>
                <a:latin typeface="Helvetica"/>
                <a:cs typeface="Helvetica"/>
              </a:rPr>
              <a:t>Regress NCEP/NCAR data using MATLAB against location and size of outbreak</a:t>
            </a:r>
          </a:p>
          <a:p>
            <a:pPr>
              <a:buFont typeface="Arial"/>
              <a:buChar char="•"/>
            </a:pPr>
            <a:endParaRPr lang="en-US" dirty="0">
              <a:solidFill>
                <a:srgbClr val="000000"/>
              </a:solidFill>
              <a:latin typeface="Helvetica"/>
              <a:cs typeface="Helvetica"/>
            </a:endParaRPr>
          </a:p>
        </p:txBody>
      </p:sp>
    </p:spTree>
    <p:extLst>
      <p:ext uri="{BB962C8B-B14F-4D97-AF65-F5344CB8AC3E}">
        <p14:creationId xmlns:p14="http://schemas.microsoft.com/office/powerpoint/2010/main" val="128172235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a:xfrm>
            <a:off x="549275" y="1600201"/>
            <a:ext cx="4874372" cy="4343400"/>
          </a:xfrm>
        </p:spPr>
        <p:txBody>
          <a:bodyPr>
            <a:normAutofit/>
          </a:bodyPr>
          <a:lstStyle/>
          <a:p>
            <a:pPr lvl="0"/>
            <a:r>
              <a:rPr lang="en-US" dirty="0" smtClean="0"/>
              <a:t>Help towns take preventative measures</a:t>
            </a:r>
          </a:p>
          <a:p>
            <a:pPr lvl="0"/>
            <a:r>
              <a:rPr lang="en-US" dirty="0" smtClean="0"/>
              <a:t>Community education drives on WNV prevention and symptom recognition  </a:t>
            </a:r>
          </a:p>
          <a:p>
            <a:pPr lvl="0"/>
            <a:r>
              <a:rPr lang="en-US" dirty="0" smtClean="0"/>
              <a:t>Smarter distribution of medical resources to regions with higher predicted impacts </a:t>
            </a:r>
          </a:p>
          <a:p>
            <a:pPr lvl="0"/>
            <a:endParaRPr lang="en-US" dirty="0" smtClean="0"/>
          </a:p>
          <a:p>
            <a:pPr lvl="0"/>
            <a:endParaRPr lang="en-US" dirty="0" smtClean="0"/>
          </a:p>
          <a:p>
            <a:pPr lvl="0"/>
            <a:endParaRPr lang="en-US" dirty="0"/>
          </a:p>
          <a:p>
            <a:endParaRPr lang="en-US" dirty="0" smtClean="0"/>
          </a:p>
          <a:p>
            <a:endParaRPr lang="en-US" dirty="0"/>
          </a:p>
          <a:p>
            <a:pPr lvl="0"/>
            <a:endParaRPr lang="en-US" dirty="0"/>
          </a:p>
          <a:p>
            <a:endParaRPr lang="en-US" dirty="0"/>
          </a:p>
        </p:txBody>
      </p:sp>
      <p:pic>
        <p:nvPicPr>
          <p:cNvPr id="4" name="Picture 3"/>
          <p:cNvPicPr>
            <a:picLocks noChangeAspect="1"/>
          </p:cNvPicPr>
          <p:nvPr/>
        </p:nvPicPr>
        <p:blipFill>
          <a:blip r:embed="rId2"/>
          <a:stretch>
            <a:fillRect/>
          </a:stretch>
        </p:blipFill>
        <p:spPr>
          <a:xfrm>
            <a:off x="7888940" y="5602940"/>
            <a:ext cx="1255059" cy="1255059"/>
          </a:xfrm>
          <a:prstGeom prst="rect">
            <a:avLst/>
          </a:prstGeom>
        </p:spPr>
      </p:pic>
      <p:pic>
        <p:nvPicPr>
          <p:cNvPr id="6" name="Picture 5"/>
          <p:cNvPicPr>
            <a:picLocks noChangeAspect="1"/>
          </p:cNvPicPr>
          <p:nvPr/>
        </p:nvPicPr>
        <p:blipFill>
          <a:blip r:embed="rId3"/>
          <a:stretch>
            <a:fillRect/>
          </a:stretch>
        </p:blipFill>
        <p:spPr>
          <a:xfrm>
            <a:off x="5994051" y="1444532"/>
            <a:ext cx="2706916" cy="3949233"/>
          </a:xfrm>
          <a:prstGeom prst="rect">
            <a:avLst/>
          </a:prstGeom>
        </p:spPr>
      </p:pic>
    </p:spTree>
    <p:extLst>
      <p:ext uri="{BB962C8B-B14F-4D97-AF65-F5344CB8AC3E}">
        <p14:creationId xmlns:p14="http://schemas.microsoft.com/office/powerpoint/2010/main" val="413072766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94452"/>
            <a:ext cx="8042276" cy="1336956"/>
          </a:xfrm>
        </p:spPr>
        <p:txBody>
          <a:bodyPr/>
          <a:lstStyle/>
          <a:p>
            <a:r>
              <a:rPr lang="en-US" dirty="0" smtClean="0"/>
              <a:t>References </a:t>
            </a:r>
            <a:endParaRPr lang="en-US" dirty="0"/>
          </a:p>
        </p:txBody>
      </p:sp>
      <p:sp>
        <p:nvSpPr>
          <p:cNvPr id="4" name="Rectangle 3"/>
          <p:cNvSpPr/>
          <p:nvPr/>
        </p:nvSpPr>
        <p:spPr>
          <a:xfrm>
            <a:off x="1" y="764024"/>
            <a:ext cx="9143999" cy="6093976"/>
          </a:xfrm>
          <a:prstGeom prst="rect">
            <a:avLst/>
          </a:prstGeom>
        </p:spPr>
        <p:txBody>
          <a:bodyPr wrap="square">
            <a:spAutoFit/>
          </a:bodyPr>
          <a:lstStyle/>
          <a:p>
            <a:r>
              <a:rPr lang="en-US" sz="1000" dirty="0" err="1"/>
              <a:t>Artsob</a:t>
            </a:r>
            <a:r>
              <a:rPr lang="en-US" sz="1000" dirty="0"/>
              <a:t>, H. H., </a:t>
            </a:r>
            <a:r>
              <a:rPr lang="en-US" sz="1000" dirty="0" err="1"/>
              <a:t>Gubler</a:t>
            </a:r>
            <a:r>
              <a:rPr lang="en-US" sz="1000" dirty="0"/>
              <a:t>, D. J., </a:t>
            </a:r>
            <a:r>
              <a:rPr lang="en-US" sz="1000" dirty="0" err="1"/>
              <a:t>Enria</a:t>
            </a:r>
            <a:r>
              <a:rPr lang="en-US" sz="1000" dirty="0"/>
              <a:t>, D. A., Morales, M. A., </a:t>
            </a:r>
            <a:r>
              <a:rPr lang="en-US" sz="1000" dirty="0" err="1"/>
              <a:t>Pupo</a:t>
            </a:r>
            <a:r>
              <a:rPr lang="en-US" sz="1000" dirty="0"/>
              <a:t>, M. M., Bunning, M. L., &amp; Dudley, J. P., 2009: West Nile Virus in the New World: Trends in the Spread and Proliferation of West Nile Virus in the Western Hemisphere. </a:t>
            </a:r>
            <a:r>
              <a:rPr lang="en-US" sz="1000" i="1" dirty="0" err="1"/>
              <a:t>Zoonoses</a:t>
            </a:r>
            <a:r>
              <a:rPr lang="en-US" sz="1000" i="1" dirty="0"/>
              <a:t> &amp; Public Health</a:t>
            </a:r>
            <a:r>
              <a:rPr lang="en-US" sz="1000" dirty="0"/>
              <a:t>, </a:t>
            </a:r>
            <a:r>
              <a:rPr lang="en-US" sz="1000" b="1" i="1" dirty="0"/>
              <a:t>56</a:t>
            </a:r>
            <a:r>
              <a:rPr lang="en-US" sz="1000" dirty="0"/>
              <a:t>, 357-369. doi:10.1111/j.1863-2378.2008.01207.x</a:t>
            </a:r>
            <a:endParaRPr lang="en-US" sz="1000" b="1" dirty="0"/>
          </a:p>
          <a:p>
            <a:r>
              <a:rPr lang="en-US" sz="1000" dirty="0"/>
              <a:t>Centers for Disease Control, 2012: West Nile Virus. [</a:t>
            </a:r>
            <a:r>
              <a:rPr lang="en-US" sz="1000" dirty="0">
                <a:hlinkClick r:id="rId2"/>
              </a:rPr>
              <a:t>http://www.cdc.gov/ncidod/dvbid/westnile/index.htm</a:t>
            </a:r>
            <a:r>
              <a:rPr lang="en-US" sz="1000" dirty="0"/>
              <a:t>]</a:t>
            </a:r>
          </a:p>
          <a:p>
            <a:r>
              <a:rPr lang="en-US" sz="1000" dirty="0"/>
              <a:t> </a:t>
            </a:r>
          </a:p>
          <a:p>
            <a:r>
              <a:rPr lang="en-US" sz="1000" dirty="0"/>
              <a:t>Chuang, T., M. B. </a:t>
            </a:r>
            <a:r>
              <a:rPr lang="en-US" sz="1000" dirty="0" err="1"/>
              <a:t>Hildreth</a:t>
            </a:r>
            <a:r>
              <a:rPr lang="en-US" sz="1000" dirty="0"/>
              <a:t>, D. L. </a:t>
            </a:r>
            <a:r>
              <a:rPr lang="en-US" sz="1000" dirty="0" err="1"/>
              <a:t>Vanroekel</a:t>
            </a:r>
            <a:r>
              <a:rPr lang="en-US" sz="1000" dirty="0"/>
              <a:t> and M. C. </a:t>
            </a:r>
            <a:r>
              <a:rPr lang="en-US" sz="1000" dirty="0" err="1"/>
              <a:t>Wimberly</a:t>
            </a:r>
            <a:r>
              <a:rPr lang="en-US" sz="1000" dirty="0"/>
              <a:t>, 2011:  Weather and Land Cover Influences on Mosquito Populations in Sioux Falls, South Dakota. </a:t>
            </a:r>
            <a:r>
              <a:rPr lang="en-US" sz="1000" i="1" dirty="0"/>
              <a:t>J. Med. </a:t>
            </a:r>
            <a:r>
              <a:rPr lang="en-US" sz="1000" i="1" dirty="0" err="1"/>
              <a:t>Entomol</a:t>
            </a:r>
            <a:r>
              <a:rPr lang="en-US" sz="1000" i="1" dirty="0"/>
              <a:t>.,</a:t>
            </a:r>
            <a:r>
              <a:rPr lang="en-US" sz="1000" dirty="0"/>
              <a:t> </a:t>
            </a:r>
            <a:r>
              <a:rPr lang="en-US" sz="1000" b="1" dirty="0"/>
              <a:t>48, </a:t>
            </a:r>
            <a:r>
              <a:rPr lang="en-US" sz="1000" dirty="0" err="1"/>
              <a:t>doi</a:t>
            </a:r>
            <a:r>
              <a:rPr lang="en-US" sz="1000" dirty="0"/>
              <a:t>. 10.1603/MEI10246.</a:t>
            </a:r>
          </a:p>
          <a:p>
            <a:r>
              <a:rPr lang="en-US" sz="1000" dirty="0"/>
              <a:t> </a:t>
            </a:r>
          </a:p>
          <a:p>
            <a:r>
              <a:rPr lang="en-US" sz="1000" dirty="0"/>
              <a:t>Chuang, T., E. L. </a:t>
            </a:r>
            <a:r>
              <a:rPr lang="en-US" sz="1000" dirty="0" err="1"/>
              <a:t>Ionides</a:t>
            </a:r>
            <a:r>
              <a:rPr lang="en-US" sz="1000" dirty="0"/>
              <a:t>, R. G. </a:t>
            </a:r>
            <a:r>
              <a:rPr lang="en-US" sz="1000" dirty="0" err="1"/>
              <a:t>Knepper</a:t>
            </a:r>
            <a:r>
              <a:rPr lang="en-US" sz="1000" dirty="0"/>
              <a:t>, W. W. </a:t>
            </a:r>
            <a:r>
              <a:rPr lang="en-US" sz="1000" dirty="0" err="1"/>
              <a:t>Stanuszek</a:t>
            </a:r>
            <a:r>
              <a:rPr lang="en-US" sz="1000" dirty="0"/>
              <a:t>, E. D. Walker, and M. L. Wilson, 2012: Cross-Correlation Map Analyses Show Weather Variation Influences on Mosquito Abundance Patterns in Saginaw County, Michigan, 1989-2005. </a:t>
            </a:r>
            <a:r>
              <a:rPr lang="en-US" sz="1000" i="1" dirty="0"/>
              <a:t>J. Med. </a:t>
            </a:r>
            <a:r>
              <a:rPr lang="en-US" sz="1000" i="1" dirty="0" err="1"/>
              <a:t>Entomol</a:t>
            </a:r>
            <a:r>
              <a:rPr lang="en-US" sz="1000" i="1" dirty="0"/>
              <a:t>.,</a:t>
            </a:r>
            <a:r>
              <a:rPr lang="en-US" sz="1000" dirty="0"/>
              <a:t> </a:t>
            </a:r>
            <a:r>
              <a:rPr lang="en-US" sz="1000" b="1" dirty="0"/>
              <a:t>49,</a:t>
            </a:r>
            <a:r>
              <a:rPr lang="en-US" sz="1000" dirty="0"/>
              <a:t> </a:t>
            </a:r>
            <a:r>
              <a:rPr lang="en-US" sz="1000" dirty="0" err="1"/>
              <a:t>doi</a:t>
            </a:r>
            <a:r>
              <a:rPr lang="en-US" sz="1000" dirty="0"/>
              <a:t>:</a:t>
            </a:r>
            <a:r>
              <a:rPr lang="en-US" sz="1000" dirty="0">
                <a:hlinkClick r:id="rId3"/>
              </a:rPr>
              <a:t> </a:t>
            </a:r>
            <a:r>
              <a:rPr lang="en-US" sz="1000" dirty="0">
                <a:hlinkClick r:id="rId4"/>
              </a:rPr>
              <a:t>http://dx.doi.org/10.1603/ME11150</a:t>
            </a:r>
            <a:r>
              <a:rPr lang="en-US" sz="1000" dirty="0">
                <a:hlinkClick r:id="rId3"/>
              </a:rPr>
              <a:t>.</a:t>
            </a:r>
            <a:endParaRPr lang="en-US" sz="1000" dirty="0"/>
          </a:p>
          <a:p>
            <a:r>
              <a:rPr lang="en-US" sz="1000" dirty="0"/>
              <a:t>Fernandez, M., 2012: Dallas Copes With Unpredictability of West Nile Virus. </a:t>
            </a:r>
            <a:r>
              <a:rPr lang="en-US" sz="1000" i="1" dirty="0"/>
              <a:t>New York Times, </a:t>
            </a:r>
            <a:r>
              <a:rPr lang="en-US" sz="1000" dirty="0"/>
              <a:t>18 September, 1st ed.</a:t>
            </a:r>
          </a:p>
          <a:p>
            <a:r>
              <a:rPr lang="en-US" sz="1000" dirty="0"/>
              <a:t> </a:t>
            </a:r>
          </a:p>
          <a:p>
            <a:r>
              <a:rPr lang="en-US" sz="1000" dirty="0"/>
              <a:t>Gong, H. A. T. </a:t>
            </a:r>
            <a:r>
              <a:rPr lang="en-US" sz="1000" dirty="0" err="1"/>
              <a:t>Degaetano</a:t>
            </a:r>
            <a:r>
              <a:rPr lang="en-US" sz="1000" dirty="0"/>
              <a:t>, and L. C. Harrington, 2011: Climate-based models for West Nile </a:t>
            </a:r>
            <a:r>
              <a:rPr lang="en-US" sz="1000" dirty="0" err="1"/>
              <a:t>Culex</a:t>
            </a:r>
            <a:r>
              <a:rPr lang="en-US" sz="1000" dirty="0"/>
              <a:t> Mosquito vectors in the Northeastern US. </a:t>
            </a:r>
            <a:r>
              <a:rPr lang="en-US" sz="1000" i="1" dirty="0"/>
              <a:t>Int. J. </a:t>
            </a:r>
            <a:r>
              <a:rPr lang="en-US" sz="1000" i="1" dirty="0" err="1"/>
              <a:t>Biometeorol</a:t>
            </a:r>
            <a:r>
              <a:rPr lang="en-US" sz="1000" i="1" dirty="0"/>
              <a:t>., </a:t>
            </a:r>
            <a:r>
              <a:rPr lang="en-US" sz="1000" b="1" dirty="0"/>
              <a:t>55,</a:t>
            </a:r>
            <a:r>
              <a:rPr lang="en-US" sz="1000" dirty="0"/>
              <a:t> </a:t>
            </a:r>
            <a:r>
              <a:rPr lang="en-US" sz="1000" dirty="0" err="1"/>
              <a:t>doi</a:t>
            </a:r>
            <a:r>
              <a:rPr lang="en-US" sz="1000" dirty="0"/>
              <a:t>: 10.1007/s00484-010-0354-9.</a:t>
            </a:r>
          </a:p>
          <a:p>
            <a:r>
              <a:rPr lang="en-US" sz="1000" dirty="0"/>
              <a:t> </a:t>
            </a:r>
          </a:p>
          <a:p>
            <a:r>
              <a:rPr lang="en-US" sz="1000" dirty="0"/>
              <a:t>Hartley, D. M., C. M. Barker, A. L. </a:t>
            </a:r>
            <a:r>
              <a:rPr lang="en-US" sz="1000" dirty="0" err="1"/>
              <a:t>Menach</a:t>
            </a:r>
            <a:r>
              <a:rPr lang="en-US" sz="1000" dirty="0"/>
              <a:t>, </a:t>
            </a:r>
            <a:r>
              <a:rPr lang="en-US" sz="1000" dirty="0" err="1"/>
              <a:t>T.Niu</a:t>
            </a:r>
            <a:r>
              <a:rPr lang="en-US" sz="1000" dirty="0"/>
              <a:t>, H. D. Gaff, and W. K. </a:t>
            </a:r>
            <a:r>
              <a:rPr lang="en-US" sz="1000" dirty="0" err="1"/>
              <a:t>Reisen</a:t>
            </a:r>
            <a:r>
              <a:rPr lang="en-US" sz="1000" dirty="0"/>
              <a:t>, </a:t>
            </a:r>
            <a:r>
              <a:rPr lang="en-US" sz="1000" i="1" dirty="0"/>
              <a:t> </a:t>
            </a:r>
            <a:r>
              <a:rPr lang="en-US" sz="1000" dirty="0"/>
              <a:t>2012, Effects of Temperature on Emergence and Seasonality of West Nile Virus in California. </a:t>
            </a:r>
            <a:r>
              <a:rPr lang="en-US" sz="1000" i="1" dirty="0"/>
              <a:t>Am. J. Trop. Med. </a:t>
            </a:r>
            <a:r>
              <a:rPr lang="en-US" sz="1000" i="1" dirty="0" err="1"/>
              <a:t>Hyg</a:t>
            </a:r>
            <a:r>
              <a:rPr lang="en-US" sz="1000" i="1" dirty="0"/>
              <a:t>., </a:t>
            </a:r>
            <a:r>
              <a:rPr lang="en-US" sz="1000" b="1" dirty="0"/>
              <a:t>86, </a:t>
            </a:r>
            <a:r>
              <a:rPr lang="en-US" sz="1000" dirty="0" err="1"/>
              <a:t>doi</a:t>
            </a:r>
            <a:r>
              <a:rPr lang="en-US" sz="1000" dirty="0"/>
              <a:t>: 20.4260/ajtmh.2012.11-0342.</a:t>
            </a:r>
          </a:p>
          <a:p>
            <a:r>
              <a:rPr lang="en-US" sz="1000" dirty="0"/>
              <a:t> </a:t>
            </a:r>
          </a:p>
          <a:p>
            <a:r>
              <a:rPr lang="en-US" sz="1000" dirty="0" err="1"/>
              <a:t>Jaslow</a:t>
            </a:r>
            <a:r>
              <a:rPr lang="en-US" sz="1000" dirty="0"/>
              <a:t>, Ryan, 2012: West Nile virus outbreak: How to protect yourself [http://</a:t>
            </a:r>
            <a:r>
              <a:rPr lang="en-US" sz="1000" dirty="0" err="1"/>
              <a:t>www.cbsnews.com</a:t>
            </a:r>
            <a:r>
              <a:rPr lang="en-US" sz="1000" dirty="0"/>
              <a:t>/8301-504763_162-57495613-10391704/west-</a:t>
            </a:r>
            <a:r>
              <a:rPr lang="en-US" sz="1000" dirty="0" err="1"/>
              <a:t>nile</a:t>
            </a:r>
            <a:r>
              <a:rPr lang="en-US" sz="1000" dirty="0"/>
              <a:t>-virus-outbreak-how-to-protect-yourself/?tag=</a:t>
            </a:r>
            <a:r>
              <a:rPr lang="en-US" sz="1000" dirty="0" err="1"/>
              <a:t>contentMain;contentBody</a:t>
            </a:r>
            <a:r>
              <a:rPr lang="en-US" sz="1000" dirty="0"/>
              <a:t>]</a:t>
            </a:r>
            <a:endParaRPr lang="en-US" sz="1000" b="1" dirty="0"/>
          </a:p>
          <a:p>
            <a:r>
              <a:rPr lang="en-US" sz="1000" dirty="0"/>
              <a:t> </a:t>
            </a:r>
          </a:p>
          <a:p>
            <a:r>
              <a:rPr lang="en-US" sz="1000" dirty="0"/>
              <a:t>Jones, C. E., L. P. </a:t>
            </a:r>
            <a:r>
              <a:rPr lang="en-US" sz="1000" dirty="0" err="1"/>
              <a:t>Lounibos</a:t>
            </a:r>
            <a:r>
              <a:rPr lang="en-US" sz="1000" dirty="0"/>
              <a:t>, P. P. </a:t>
            </a:r>
            <a:r>
              <a:rPr lang="en-US" sz="1000" dirty="0" err="1"/>
              <a:t>Marra</a:t>
            </a:r>
            <a:r>
              <a:rPr lang="en-US" sz="1000" dirty="0"/>
              <a:t>, and A. M. Kilpatrick, 2012: Rainfall Influences Survival of </a:t>
            </a:r>
            <a:r>
              <a:rPr lang="en-US" sz="1000" dirty="0" err="1"/>
              <a:t>Culex</a:t>
            </a:r>
            <a:r>
              <a:rPr lang="en-US" sz="1000" dirty="0"/>
              <a:t> </a:t>
            </a:r>
            <a:r>
              <a:rPr lang="en-US" sz="1000" dirty="0" err="1"/>
              <a:t>pipiens</a:t>
            </a:r>
            <a:r>
              <a:rPr lang="en-US" sz="1000" dirty="0"/>
              <a:t> (</a:t>
            </a:r>
            <a:r>
              <a:rPr lang="en-US" sz="1000" dirty="0" err="1"/>
              <a:t>Diptera</a:t>
            </a:r>
            <a:r>
              <a:rPr lang="en-US" sz="1000" dirty="0"/>
              <a:t>: </a:t>
            </a:r>
            <a:r>
              <a:rPr lang="en-US" sz="1000" dirty="0" err="1"/>
              <a:t>Culicidae</a:t>
            </a:r>
            <a:r>
              <a:rPr lang="en-US" sz="1000" dirty="0"/>
              <a:t>) in a Residential Neighborhood in the Mid-Atlantic United States. </a:t>
            </a:r>
            <a:r>
              <a:rPr lang="en-US" sz="1000" i="1" dirty="0"/>
              <a:t>J. Med. </a:t>
            </a:r>
            <a:r>
              <a:rPr lang="en-US" sz="1000" i="1" dirty="0" err="1"/>
              <a:t>Entomol</a:t>
            </a:r>
            <a:r>
              <a:rPr lang="en-US" sz="1000" i="1" dirty="0"/>
              <a:t>.</a:t>
            </a:r>
            <a:r>
              <a:rPr lang="en-US" sz="1000" dirty="0"/>
              <a:t> </a:t>
            </a:r>
            <a:r>
              <a:rPr lang="en-US" sz="1000" b="1" dirty="0"/>
              <a:t>49, </a:t>
            </a:r>
            <a:r>
              <a:rPr lang="en-US" sz="1000" dirty="0" err="1"/>
              <a:t>doi</a:t>
            </a:r>
            <a:r>
              <a:rPr lang="en-US" sz="1000" dirty="0"/>
              <a:t>: http://</a:t>
            </a:r>
            <a:r>
              <a:rPr lang="en-US" sz="1000" dirty="0" err="1"/>
              <a:t>dx.doi.org</a:t>
            </a:r>
            <a:r>
              <a:rPr lang="en-US" sz="1000" dirty="0"/>
              <a:t>/10.1603/ME11191. </a:t>
            </a:r>
          </a:p>
          <a:p>
            <a:r>
              <a:rPr lang="en-US" sz="1000" dirty="0"/>
              <a:t> </a:t>
            </a:r>
          </a:p>
          <a:p>
            <a:r>
              <a:rPr lang="en-US" sz="1000" dirty="0"/>
              <a:t>May, F. J., Todd Davis, C. C., </a:t>
            </a:r>
            <a:r>
              <a:rPr lang="en-US" sz="1000" dirty="0" err="1"/>
              <a:t>Tesh</a:t>
            </a:r>
            <a:r>
              <a:rPr lang="en-US" sz="1000" dirty="0"/>
              <a:t>, R. B., &amp; Barrett, A. T., 2011: </a:t>
            </a:r>
            <a:r>
              <a:rPr lang="en-US" sz="1000" dirty="0" err="1"/>
              <a:t>Phylogeography</a:t>
            </a:r>
            <a:r>
              <a:rPr lang="en-US" sz="1000" dirty="0"/>
              <a:t> of West Nile Virus: from the Cradle of Evolution in Africa to Eurasia, Australia, and the Americas. </a:t>
            </a:r>
            <a:r>
              <a:rPr lang="en-US" sz="1000" i="1" dirty="0"/>
              <a:t>Journal Of Virology</a:t>
            </a:r>
            <a:r>
              <a:rPr lang="en-US" sz="1000" dirty="0"/>
              <a:t>, </a:t>
            </a:r>
            <a:r>
              <a:rPr lang="en-US" sz="1000" b="1" i="1" dirty="0"/>
              <a:t>85</a:t>
            </a:r>
            <a:r>
              <a:rPr lang="en-US" sz="1000" dirty="0"/>
              <a:t>, 2964-2974. doi:10.1128/JVI.01963-10</a:t>
            </a:r>
          </a:p>
          <a:p>
            <a:r>
              <a:rPr lang="en-US" sz="1000" dirty="0"/>
              <a:t> </a:t>
            </a:r>
          </a:p>
          <a:p>
            <a:r>
              <a:rPr lang="en-US" sz="1000" dirty="0"/>
              <a:t>Paz S, </a:t>
            </a:r>
            <a:r>
              <a:rPr lang="en-US" sz="1000" dirty="0" err="1"/>
              <a:t>Albersheim</a:t>
            </a:r>
            <a:r>
              <a:rPr lang="en-US" sz="1000" dirty="0"/>
              <a:t> I., 2008: Influence of warming tendency on </a:t>
            </a:r>
            <a:r>
              <a:rPr lang="en-US" sz="1000" dirty="0" err="1"/>
              <a:t>Culex</a:t>
            </a:r>
            <a:r>
              <a:rPr lang="en-US" sz="1000" dirty="0"/>
              <a:t> </a:t>
            </a:r>
            <a:r>
              <a:rPr lang="en-US" sz="1000" dirty="0" err="1"/>
              <a:t>pipiens</a:t>
            </a:r>
            <a:r>
              <a:rPr lang="en-US" sz="1000" dirty="0"/>
              <a:t> population abundance and on the probability of West Nile Fever outbreaks (Israeli case study: 2001-2005). </a:t>
            </a:r>
            <a:r>
              <a:rPr lang="en-US" sz="1000" i="1" dirty="0" err="1"/>
              <a:t>Ecohealth</a:t>
            </a:r>
            <a:r>
              <a:rPr lang="en-US" sz="1000" dirty="0"/>
              <a:t> [serial online]. n.d.;</a:t>
            </a:r>
            <a:r>
              <a:rPr lang="en-US" sz="1000" b="1" dirty="0"/>
              <a:t>5,</a:t>
            </a:r>
            <a:r>
              <a:rPr lang="en-US" sz="1000" dirty="0"/>
              <a:t> 40-48. Available from: Science Citation Index, Ipswich, MA. Accessed December 3, 2012.</a:t>
            </a:r>
          </a:p>
          <a:p>
            <a:r>
              <a:rPr lang="en-US" sz="1000" dirty="0"/>
              <a:t> </a:t>
            </a:r>
          </a:p>
          <a:p>
            <a:r>
              <a:rPr lang="en-US" sz="1000" dirty="0"/>
              <a:t>Ruiz, M. O., Chaves, L. F., </a:t>
            </a:r>
            <a:r>
              <a:rPr lang="en-US" sz="1000" dirty="0" err="1"/>
              <a:t>Hamer</a:t>
            </a:r>
            <a:r>
              <a:rPr lang="en-US" sz="1000" dirty="0"/>
              <a:t>, G. L., Ting, S., Brown, W. M., Walker, E. D., &amp; ... </a:t>
            </a:r>
            <a:r>
              <a:rPr lang="en-US" sz="1000" dirty="0" err="1"/>
              <a:t>Kitron</a:t>
            </a:r>
            <a:r>
              <a:rPr lang="en-US" sz="1000" dirty="0"/>
              <a:t>, U. D., 2010: Local impact of temperature and precipitation on West Nile virus infection in </a:t>
            </a:r>
            <a:r>
              <a:rPr lang="en-US" sz="1000" dirty="0" err="1"/>
              <a:t>Culex</a:t>
            </a:r>
            <a:r>
              <a:rPr lang="en-US" sz="1000" dirty="0"/>
              <a:t> species mosquitoes in northeast Illinois, USA. Parasites &amp; Vectors, 319-34. doi:10.1186/1756-3305-3-</a:t>
            </a:r>
            <a:r>
              <a:rPr lang="en-US" sz="1000" dirty="0" smtClean="0"/>
              <a:t>19</a:t>
            </a:r>
          </a:p>
          <a:p>
            <a:endParaRPr lang="en-US" sz="1000" dirty="0"/>
          </a:p>
          <a:p>
            <a:r>
              <a:rPr lang="en-US" sz="1000" dirty="0"/>
              <a:t>World Health Organization, World Meteorological Organization, 2012: </a:t>
            </a:r>
            <a:r>
              <a:rPr lang="en-US" sz="1000" i="1" dirty="0"/>
              <a:t>Atlas of Health and Climate. </a:t>
            </a:r>
            <a:r>
              <a:rPr lang="en-US" sz="1000" dirty="0"/>
              <a:t>WHO Press, 56 pp</a:t>
            </a:r>
            <a:r>
              <a:rPr lang="en-US" sz="1000" dirty="0" smtClean="0"/>
              <a:t>.</a:t>
            </a:r>
          </a:p>
          <a:p>
            <a:endParaRPr lang="en-US" sz="1000" dirty="0"/>
          </a:p>
          <a:p>
            <a:r>
              <a:rPr lang="en-US" sz="1000" dirty="0" err="1"/>
              <a:t>Yasuoka</a:t>
            </a:r>
            <a:r>
              <a:rPr lang="en-US" sz="1000" dirty="0"/>
              <a:t>, J., Richard L., 2007: Ecology of Vector Mosquitoes in Sri Lanka - Suggestions for Future Mosquito Control in Rice Ecosystems,</a:t>
            </a:r>
            <a:r>
              <a:rPr lang="en-US" sz="1000" i="1" dirty="0"/>
              <a:t> Southeast Asian J Trop Med Public Health, </a:t>
            </a:r>
            <a:r>
              <a:rPr lang="en-US" sz="1000" b="1" dirty="0"/>
              <a:t>38</a:t>
            </a:r>
            <a:r>
              <a:rPr lang="en-US" sz="1000" dirty="0"/>
              <a:t>, 646-657. </a:t>
            </a:r>
          </a:p>
        </p:txBody>
      </p:sp>
    </p:spTree>
    <p:extLst>
      <p:ext uri="{BB962C8B-B14F-4D97-AF65-F5344CB8AC3E}">
        <p14:creationId xmlns:p14="http://schemas.microsoft.com/office/powerpoint/2010/main" val="40972657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186-sad-mosquit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213" y="2093259"/>
            <a:ext cx="6164816" cy="4540624"/>
          </a:xfrm>
          <a:prstGeom prst="rect">
            <a:avLst/>
          </a:prstGeom>
        </p:spPr>
      </p:pic>
      <p:pic>
        <p:nvPicPr>
          <p:cNvPr id="4" name="Picture 3"/>
          <p:cNvPicPr>
            <a:picLocks noChangeAspect="1"/>
          </p:cNvPicPr>
          <p:nvPr/>
        </p:nvPicPr>
        <p:blipFill>
          <a:blip r:embed="rId3"/>
          <a:stretch>
            <a:fillRect/>
          </a:stretch>
        </p:blipFill>
        <p:spPr>
          <a:xfrm>
            <a:off x="7888940" y="5602940"/>
            <a:ext cx="1255059" cy="1255059"/>
          </a:xfrm>
          <a:prstGeom prst="rect">
            <a:avLst/>
          </a:prstGeom>
        </p:spPr>
      </p:pic>
      <p:sp>
        <p:nvSpPr>
          <p:cNvPr id="3" name="TextBox 2"/>
          <p:cNvSpPr txBox="1"/>
          <p:nvPr/>
        </p:nvSpPr>
        <p:spPr>
          <a:xfrm>
            <a:off x="2599764" y="1518628"/>
            <a:ext cx="3885311" cy="646331"/>
          </a:xfrm>
          <a:prstGeom prst="rect">
            <a:avLst/>
          </a:prstGeom>
          <a:noFill/>
        </p:spPr>
        <p:txBody>
          <a:bodyPr wrap="none" rtlCol="0">
            <a:spAutoFit/>
          </a:bodyPr>
          <a:lstStyle/>
          <a:p>
            <a:r>
              <a:rPr lang="en-US" dirty="0">
                <a:hlinkClick r:id="rId4"/>
              </a:rPr>
              <a:t>http://weather.ou.edu/~westnile</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2246958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2652</TotalTime>
  <Words>679</Words>
  <Application>Microsoft Macintosh PowerPoint</Application>
  <PresentationFormat>On-screen Show (4:3)</PresentationFormat>
  <Paragraphs>98</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Breeze</vt:lpstr>
      <vt:lpstr>Correlations Between West Nile Virus Outbreaks and Meteorological Conditions of the Southern United States</vt:lpstr>
      <vt:lpstr>PowerPoint Presentation</vt:lpstr>
      <vt:lpstr>PowerPoint Presentation</vt:lpstr>
      <vt:lpstr>What is West Nile Virus?</vt:lpstr>
      <vt:lpstr>WNV in 2012 </vt:lpstr>
      <vt:lpstr>Methodology</vt:lpstr>
      <vt:lpstr>Impacts</vt:lpstr>
      <vt:lpstr>References </vt:lpstr>
      <vt:lpstr>Questions?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Wille</dc:creator>
  <cp:lastModifiedBy>Capstone</cp:lastModifiedBy>
  <cp:revision>39</cp:revision>
  <dcterms:created xsi:type="dcterms:W3CDTF">2013-02-21T13:24:04Z</dcterms:created>
  <dcterms:modified xsi:type="dcterms:W3CDTF">2013-02-21T15:44:55Z</dcterms:modified>
</cp:coreProperties>
</file>