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7" r:id="rId2"/>
    <p:sldId id="256" r:id="rId3"/>
    <p:sldId id="258" r:id="rId4"/>
    <p:sldId id="259" r:id="rId5"/>
    <p:sldId id="260" r:id="rId6"/>
    <p:sldId id="262" r:id="rId7"/>
    <p:sldId id="264" r:id="rId8"/>
    <p:sldId id="266" r:id="rId9"/>
    <p:sldId id="265" r:id="rId10"/>
    <p:sldId id="269" r:id="rId11"/>
    <p:sldId id="267" r:id="rId12"/>
    <p:sldId id="273" r:id="rId13"/>
    <p:sldId id="274" r:id="rId14"/>
    <p:sldId id="279" r:id="rId15"/>
    <p:sldId id="278" r:id="rId16"/>
    <p:sldId id="276" r:id="rId17"/>
    <p:sldId id="277" r:id="rId18"/>
    <p:sldId id="270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6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66447-69FA-9049-9148-124023FA3C91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4DD79-FB19-9D41-BA43-5DE37C6124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4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DD79-FB19-9D41-BA43-5DE37C6124C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DD79-FB19-9D41-BA43-5DE37C6124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2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184BE1A-3D83-3D49-A641-A5A96D20D65C}" type="datetimeFigureOut">
              <a:rPr lang="en-US" smtClean="0"/>
              <a:pPr/>
              <a:t>4/27/13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EF6EE1D-D4AC-F444-AE7F-E0BB4BD41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39" y="241081"/>
            <a:ext cx="8363612" cy="13369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Physical Correlations of West Nile Virus Outbreaks in the Southern United States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0" y="5602940"/>
            <a:ext cx="1255059" cy="1255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566" y="1877231"/>
            <a:ext cx="1730985" cy="2339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5435" t="8597" r="18480" b="8098"/>
          <a:stretch>
            <a:fillRect/>
          </a:stretch>
        </p:blipFill>
        <p:spPr>
          <a:xfrm>
            <a:off x="4562835" y="1877231"/>
            <a:ext cx="2099771" cy="2339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24272" r="15527"/>
          <a:stretch>
            <a:fillRect/>
          </a:stretch>
        </p:blipFill>
        <p:spPr>
          <a:xfrm>
            <a:off x="2269067" y="1877231"/>
            <a:ext cx="2086414" cy="2357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24" y="1877231"/>
            <a:ext cx="1752896" cy="2339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859" y="4167212"/>
            <a:ext cx="1869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Mentor:</a:t>
            </a:r>
            <a:br>
              <a:rPr lang="en-US" b="1" dirty="0" smtClean="0"/>
            </a:br>
            <a:r>
              <a:rPr lang="en-US" dirty="0" smtClean="0"/>
              <a:t>Dr. David Parsons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69067" y="4444211"/>
            <a:ext cx="208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Jonathan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Wille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2835" y="4444211"/>
            <a:ext cx="209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Jack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</a:t>
            </a:r>
            <a:r>
              <a:rPr lang="en-US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Lean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0566" y="4444211"/>
            <a:ext cx="173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Charlotte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Lunday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84402" y="4285743"/>
            <a:ext cx="6407149" cy="106393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859" y="5555694"/>
            <a:ext cx="752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Special thanks to, Jun </a:t>
            </a:r>
            <a:r>
              <a:rPr lang="en-US" sz="2400" dirty="0"/>
              <a:t>Li, Claude </a:t>
            </a:r>
            <a:r>
              <a:rPr lang="en-US" sz="2400" dirty="0" err="1"/>
              <a:t>Duchon</a:t>
            </a:r>
            <a:r>
              <a:rPr lang="en-US" sz="2400" dirty="0"/>
              <a:t>, and</a:t>
            </a:r>
            <a:r>
              <a:rPr lang="en-US" sz="2400" dirty="0" smtClean="0"/>
              <a:t> William </a:t>
            </a:r>
            <a:r>
              <a:rPr lang="en-US" sz="2400" dirty="0" err="1" smtClean="0"/>
              <a:t>Crosson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60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_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0321" y="5007592"/>
            <a:ext cx="149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Dallas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6332232" y="5245301"/>
            <a:ext cx="1178089" cy="23901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7707" y="1509174"/>
            <a:ext cx="163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Amarillo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1076848" y="1970839"/>
            <a:ext cx="450987" cy="550586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78536" y="1601507"/>
            <a:ext cx="1859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Oklahoma City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25288" y="2134929"/>
            <a:ext cx="441784" cy="297575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05353" y="772992"/>
            <a:ext cx="103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Tulsa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105353" y="1234657"/>
            <a:ext cx="404968" cy="36685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022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cid_2002_2012_land_texa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_soi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6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cid_2012_s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3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cid_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llas_2012and2011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2614" y="27381"/>
            <a:ext cx="189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Spike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835225" y="350547"/>
            <a:ext cx="1417389" cy="148990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40703" y="6330265"/>
            <a:ext cx="270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Spike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540703" y="3018348"/>
            <a:ext cx="1343759" cy="331191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4968" y="6330265"/>
            <a:ext cx="187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Below Freezing 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1343759" y="5943601"/>
            <a:ext cx="165668" cy="386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343759" y="4987636"/>
            <a:ext cx="607452" cy="955965"/>
          </a:xfrm>
          <a:prstGeom prst="ellipse">
            <a:avLst/>
          </a:prstGeom>
          <a:noFill/>
          <a:ln w="952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49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id B 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1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4627_10151547172207641_152707757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014"/>
            <a:ext cx="9144000" cy="589198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-370943"/>
            <a:ext cx="8042276" cy="1336956"/>
          </a:xfrm>
        </p:spPr>
        <p:txBody>
          <a:bodyPr/>
          <a:lstStyle/>
          <a:p>
            <a:r>
              <a:rPr lang="en-US" dirty="0" smtClean="0"/>
              <a:t>Dallas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0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stand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Current work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Began data analysis and plotting</a:t>
            </a:r>
          </a:p>
          <a:p>
            <a:r>
              <a:rPr lang="en-US" dirty="0" smtClean="0"/>
              <a:t>Currently drawing conclusions from the data</a:t>
            </a:r>
          </a:p>
          <a:p>
            <a:r>
              <a:rPr lang="en-US" dirty="0" smtClean="0"/>
              <a:t>Literature has been thoroughly reviewed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Next Steps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Code and run regression for quantifiable results</a:t>
            </a:r>
          </a:p>
          <a:p>
            <a:r>
              <a:rPr lang="en-US" dirty="0" smtClean="0"/>
              <a:t>Perform GIS </a:t>
            </a:r>
            <a:r>
              <a:rPr lang="en-US" dirty="0"/>
              <a:t>raster analysis for geographical results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7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7242_10151522737097641_8743157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0"/>
            <a:ext cx="92868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28739"/>
            <a:ext cx="3349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Questions?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7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Recap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600201"/>
            <a:ext cx="3383522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WNV is a potentially fatal </a:t>
            </a:r>
            <a:r>
              <a:rPr lang="en-US" dirty="0" err="1" smtClean="0"/>
              <a:t>neuroinvasive</a:t>
            </a:r>
            <a:r>
              <a:rPr lang="en-US" dirty="0" smtClean="0"/>
              <a:t> virus</a:t>
            </a:r>
          </a:p>
          <a:p>
            <a:r>
              <a:rPr lang="en-US" dirty="0" smtClean="0"/>
              <a:t>Mosquitos and birds serve as intermediate hosts</a:t>
            </a:r>
          </a:p>
          <a:p>
            <a:r>
              <a:rPr lang="en-US" dirty="0" smtClean="0"/>
              <a:t>Texas 2012: 1739 cases, 76 deaths</a:t>
            </a:r>
          </a:p>
          <a:p>
            <a:r>
              <a:rPr lang="en-US" dirty="0" smtClean="0"/>
              <a:t>Created unrest in Dallas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046746" y="1444532"/>
            <a:ext cx="5097254" cy="4617184"/>
            <a:chOff x="396878" y="967800"/>
            <a:chExt cx="7669198" cy="55034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878" y="967800"/>
              <a:ext cx="7669198" cy="48571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6878" y="5824958"/>
              <a:ext cx="7669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WNV cases reported to the Centers for Disease Control and Prevention (CDC) for the summer of 2012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sp>
        <p:nvSpPr>
          <p:cNvPr id="10" name="Donut 9"/>
          <p:cNvSpPr/>
          <p:nvPr/>
        </p:nvSpPr>
        <p:spPr>
          <a:xfrm>
            <a:off x="5635625" y="3042925"/>
            <a:ext cx="1508125" cy="2132325"/>
          </a:xfrm>
          <a:prstGeom prst="donut">
            <a:avLst>
              <a:gd name="adj" fmla="val 32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0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is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WNV data provided by state epidemiologist in Kansas, Oklahoma, and Texas</a:t>
            </a:r>
          </a:p>
          <a:p>
            <a:pPr lvl="1"/>
            <a:r>
              <a:rPr lang="en-US" dirty="0" smtClean="0"/>
              <a:t>Data spanned 2002-2012, entire duration of </a:t>
            </a:r>
            <a:r>
              <a:rPr lang="en-US" dirty="0" err="1" smtClean="0"/>
              <a:t>WNV’s</a:t>
            </a:r>
            <a:r>
              <a:rPr lang="en-US" dirty="0" smtClean="0"/>
              <a:t> presence in Southern Plains</a:t>
            </a:r>
          </a:p>
          <a:p>
            <a:pPr lvl="1"/>
            <a:r>
              <a:rPr lang="en-US" dirty="0" smtClean="0"/>
              <a:t>Provides date each case is reported by hospital</a:t>
            </a:r>
          </a:p>
          <a:p>
            <a:pPr lvl="1"/>
            <a:r>
              <a:rPr lang="en-US" dirty="0" smtClean="0"/>
              <a:t>Israeli case study recommends lag of 3-9 weeks. Strongest at 5 and 7 weeks (Paz 2006)</a:t>
            </a:r>
          </a:p>
          <a:p>
            <a:pPr lvl="1"/>
            <a:r>
              <a:rPr lang="en-US" dirty="0" smtClean="0"/>
              <a:t>Apply a 5 and 7 week lag to our data for analysis</a:t>
            </a:r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1972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NCEP/NCAR data</a:t>
            </a:r>
          </a:p>
          <a:p>
            <a:pPr lvl="1"/>
            <a:r>
              <a:rPr lang="en-US" dirty="0" smtClean="0"/>
              <a:t>Precipitation </a:t>
            </a:r>
          </a:p>
          <a:p>
            <a:pPr lvl="1"/>
            <a:r>
              <a:rPr lang="en-US" dirty="0" smtClean="0"/>
              <a:t>0-10cm Soil Moisture</a:t>
            </a:r>
          </a:p>
          <a:p>
            <a:pPr lvl="1"/>
            <a:r>
              <a:rPr lang="en-US" dirty="0" smtClean="0"/>
              <a:t>Air Temperature</a:t>
            </a:r>
          </a:p>
          <a:p>
            <a:pPr lvl="1"/>
            <a:r>
              <a:rPr lang="en-US" dirty="0" smtClean="0"/>
              <a:t>Wind magnitude</a:t>
            </a:r>
          </a:p>
          <a:p>
            <a:pPr lvl="1"/>
            <a:r>
              <a:rPr lang="en-US" dirty="0" smtClean="0"/>
              <a:t>2.5 degree grid spacing</a:t>
            </a:r>
            <a:endParaRPr lang="en-US" dirty="0"/>
          </a:p>
        </p:txBody>
      </p:sp>
      <p:pic>
        <p:nvPicPr>
          <p:cNvPr id="4" name="Picture 3" descr="904072_10151546550882641_2065275060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27" y="3451231"/>
            <a:ext cx="2820853" cy="3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Mentality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56" y="2398529"/>
            <a:ext cx="1565476" cy="2715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3832" y="2889596"/>
            <a:ext cx="795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i="0" dirty="0" smtClean="0"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9600" b="1" dirty="0"/>
          </a:p>
        </p:txBody>
      </p:sp>
      <p:sp>
        <p:nvSpPr>
          <p:cNvPr id="6" name="Rectangle 5"/>
          <p:cNvSpPr/>
          <p:nvPr/>
        </p:nvSpPr>
        <p:spPr>
          <a:xfrm>
            <a:off x="5264273" y="3043705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i="0" dirty="0" smtClean="0">
                <a:latin typeface="ＭＳ ゴシック"/>
                <a:ea typeface="ＭＳ ゴシック"/>
                <a:cs typeface="ＭＳ ゴシック"/>
              </a:rPr>
              <a:t>=</a:t>
            </a:r>
            <a:endParaRPr lang="en-US" sz="9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698" y="2780438"/>
            <a:ext cx="2277533" cy="1932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492" y="2517063"/>
            <a:ext cx="2988504" cy="2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Turns Out….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502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Drought increases WNV prevalence due increased organic matter in standing water pools (</a:t>
            </a:r>
            <a:r>
              <a:rPr lang="en-US" dirty="0"/>
              <a:t>Epstein and </a:t>
            </a:r>
            <a:r>
              <a:rPr lang="en-US" dirty="0" err="1"/>
              <a:t>Defilippo</a:t>
            </a:r>
            <a:r>
              <a:rPr lang="en-US" dirty="0"/>
              <a:t>, 2001; Epstein, 2005; </a:t>
            </a:r>
            <a:r>
              <a:rPr lang="en-US" dirty="0" err="1"/>
              <a:t>Tibbetts</a:t>
            </a:r>
            <a:r>
              <a:rPr lang="en-US" dirty="0"/>
              <a:t>, </a:t>
            </a:r>
            <a:r>
              <a:rPr lang="en-US" dirty="0" smtClean="0"/>
              <a:t>2007)</a:t>
            </a:r>
          </a:p>
          <a:p>
            <a:r>
              <a:rPr lang="en-US" dirty="0" smtClean="0"/>
              <a:t> Precipitation has a weak correlation in the spring and transitions to a negative correlation in the summer (Chuang, T. et al., 2012)</a:t>
            </a:r>
          </a:p>
          <a:p>
            <a:pPr lvl="0"/>
            <a:r>
              <a:rPr lang="en-US" dirty="0"/>
              <a:t>When temperatures don’t fall below </a:t>
            </a:r>
            <a:r>
              <a:rPr lang="en-US" dirty="0" smtClean="0"/>
              <a:t>77° </a:t>
            </a:r>
            <a:r>
              <a:rPr lang="en-US" dirty="0"/>
              <a:t>F (</a:t>
            </a:r>
            <a:r>
              <a:rPr lang="en-US" dirty="0" smtClean="0"/>
              <a:t>25° </a:t>
            </a:r>
            <a:r>
              <a:rPr lang="en-US" dirty="0"/>
              <a:t>C) for seven days, the minimum temperature becomes the most important climatic factor in encouraging the early appearance of the virus (Paz 2006</a:t>
            </a:r>
            <a:r>
              <a:rPr lang="en-US" dirty="0" smtClean="0"/>
              <a:t>)</a:t>
            </a:r>
          </a:p>
          <a:p>
            <a:r>
              <a:rPr lang="en-US" dirty="0"/>
              <a:t>Temperatures above </a:t>
            </a:r>
            <a:r>
              <a:rPr lang="en-US" dirty="0" smtClean="0"/>
              <a:t>39° </a:t>
            </a:r>
            <a:r>
              <a:rPr lang="en-US" dirty="0"/>
              <a:t>C are lethal to</a:t>
            </a:r>
            <a:r>
              <a:rPr lang="en-US" dirty="0" smtClean="0"/>
              <a:t> some mosquitoes </a:t>
            </a:r>
            <a:r>
              <a:rPr lang="en-US" dirty="0"/>
              <a:t>(</a:t>
            </a:r>
            <a:r>
              <a:rPr lang="en-US" dirty="0" err="1"/>
              <a:t>Mayne</a:t>
            </a:r>
            <a:r>
              <a:rPr lang="en-US" dirty="0"/>
              <a:t>, 1930)</a:t>
            </a:r>
            <a:r>
              <a:rPr lang="en-US" dirty="0" smtClean="0"/>
              <a:t> without </a:t>
            </a:r>
            <a:r>
              <a:rPr lang="en-US" dirty="0"/>
              <a:t>regard to the relative humidity (</a:t>
            </a:r>
            <a:r>
              <a:rPr lang="en-US" dirty="0" err="1"/>
              <a:t>Mellanby</a:t>
            </a:r>
            <a:r>
              <a:rPr lang="en-US" dirty="0"/>
              <a:t> 1934). Temperatures of </a:t>
            </a:r>
            <a:r>
              <a:rPr lang="en-US" dirty="0" smtClean="0"/>
              <a:t>40° </a:t>
            </a:r>
            <a:r>
              <a:rPr lang="en-US" dirty="0"/>
              <a:t>C-</a:t>
            </a:r>
            <a:r>
              <a:rPr lang="en-US" dirty="0" smtClean="0"/>
              <a:t>42° </a:t>
            </a:r>
            <a:r>
              <a:rPr lang="en-US" dirty="0"/>
              <a:t>C might be withstood for as long as 3 hours and </a:t>
            </a:r>
            <a:r>
              <a:rPr lang="en-US" dirty="0" smtClean="0"/>
              <a:t>43° </a:t>
            </a:r>
            <a:r>
              <a:rPr lang="en-US" dirty="0"/>
              <a:t>C might be withstood for 30 minutes. At </a:t>
            </a:r>
            <a:r>
              <a:rPr lang="en-US" dirty="0" smtClean="0"/>
              <a:t>48° </a:t>
            </a:r>
            <a:r>
              <a:rPr lang="en-US" dirty="0"/>
              <a:t>C females live less than one minute</a:t>
            </a:r>
            <a:r>
              <a:rPr lang="en-US" dirty="0" smtClean="0"/>
              <a:t>. (The Book)</a:t>
            </a:r>
            <a:endParaRPr lang="en-US" dirty="0"/>
          </a:p>
          <a:p>
            <a:pPr lvl="0"/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04-13 at 3.3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77" y="0"/>
            <a:ext cx="6142754" cy="4672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0794"/>
          <a:stretch/>
        </p:blipFill>
        <p:spPr>
          <a:xfrm>
            <a:off x="3071376" y="4672613"/>
            <a:ext cx="6072623" cy="2170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63" y="4986211"/>
            <a:ext cx="28690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Semi-arid Israeli Soil Moisture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Xie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 Steinberger 2001)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338" y="2051787"/>
            <a:ext cx="24300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570D9C"/>
                </a:solidFill>
              </a:rPr>
              <a:t>Annual Oklahoma Soil Moisture</a:t>
            </a:r>
          </a:p>
          <a:p>
            <a:pPr algn="r"/>
            <a:r>
              <a:rPr lang="en-US" sz="2000" dirty="0" smtClean="0">
                <a:solidFill>
                  <a:srgbClr val="570D9C"/>
                </a:solidFill>
              </a:rPr>
              <a:t>(</a:t>
            </a:r>
            <a:r>
              <a:rPr lang="en-US" sz="2000" dirty="0" err="1" smtClean="0">
                <a:solidFill>
                  <a:srgbClr val="570D9C"/>
                </a:solidFill>
              </a:rPr>
              <a:t>Illston</a:t>
            </a:r>
            <a:r>
              <a:rPr lang="en-US" sz="2000" dirty="0" smtClean="0">
                <a:solidFill>
                  <a:srgbClr val="570D9C"/>
                </a:solidFill>
              </a:rPr>
              <a:t> et al. 2004)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2363" y="201830"/>
            <a:ext cx="2869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Soil Moisture Comparison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incidence rate of three states of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cid_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cid_2002_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nd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Picture 7" descr="Screen Shot 2013-04-15 at 4.5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4908"/>
            <a:ext cx="3429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1690</TotalTime>
  <Words>430</Words>
  <Application>Microsoft Macintosh PowerPoint</Application>
  <PresentationFormat>On-screen Show (4:3)</PresentationFormat>
  <Paragraphs>72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Breeze</vt:lpstr>
      <vt:lpstr>Physical Correlations of West Nile Virus Outbreaks in the Southern United States</vt:lpstr>
      <vt:lpstr>Brief Recap</vt:lpstr>
      <vt:lpstr>Data is in</vt:lpstr>
      <vt:lpstr>Original Mentality</vt:lpstr>
      <vt:lpstr>It Turns Out….</vt:lpstr>
      <vt:lpstr>PowerPoint Presentation</vt:lpstr>
      <vt:lpstr>Plain incidence rate of three states of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Dallas</vt:lpstr>
      <vt:lpstr>Where we stand</vt:lpstr>
      <vt:lpstr>PowerPoint Presentation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Correlations of West Nile Virus Outbreaks in the Southern United States</dc:title>
  <dc:creator>Jonathan Wille</dc:creator>
  <cp:lastModifiedBy>Capstone</cp:lastModifiedBy>
  <cp:revision>34</cp:revision>
  <dcterms:created xsi:type="dcterms:W3CDTF">2013-04-16T03:17:19Z</dcterms:created>
  <dcterms:modified xsi:type="dcterms:W3CDTF">2013-04-27T20:39:36Z</dcterms:modified>
</cp:coreProperties>
</file>